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2" r:id="rId7"/>
    <p:sldId id="263" r:id="rId8"/>
    <p:sldId id="264" r:id="rId9"/>
    <p:sldId id="260" r:id="rId10"/>
    <p:sldId id="265" r:id="rId11"/>
    <p:sldId id="266" r:id="rId12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98"/>
    <p:restoredTop sz="94708"/>
  </p:normalViewPr>
  <p:slideViewPr>
    <p:cSldViewPr>
      <p:cViewPr varScale="1">
        <p:scale>
          <a:sx n="108" d="100"/>
          <a:sy n="108" d="100"/>
        </p:scale>
        <p:origin x="85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758FD-EE09-472A-8924-D6556E84F839}" type="datetimeFigureOut">
              <a:rPr lang="fi-FI" smtClean="0"/>
              <a:t>17.2.2021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49D1D-9A2C-435E-AF41-8E9FFDB4C1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96614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758FD-EE09-472A-8924-D6556E84F839}" type="datetimeFigureOut">
              <a:rPr lang="fi-FI" smtClean="0"/>
              <a:t>17.2.2021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49D1D-9A2C-435E-AF41-8E9FFDB4C1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4724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758FD-EE09-472A-8924-D6556E84F839}" type="datetimeFigureOut">
              <a:rPr lang="fi-FI" smtClean="0"/>
              <a:t>17.2.2021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49D1D-9A2C-435E-AF41-8E9FFDB4C1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50752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758FD-EE09-472A-8924-D6556E84F839}" type="datetimeFigureOut">
              <a:rPr lang="fi-FI" smtClean="0"/>
              <a:t>17.2.2021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49D1D-9A2C-435E-AF41-8E9FFDB4C1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10873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758FD-EE09-472A-8924-D6556E84F839}" type="datetimeFigureOut">
              <a:rPr lang="fi-FI" smtClean="0"/>
              <a:t>17.2.2021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49D1D-9A2C-435E-AF41-8E9FFDB4C1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17140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758FD-EE09-472A-8924-D6556E84F839}" type="datetimeFigureOut">
              <a:rPr lang="fi-FI" smtClean="0"/>
              <a:t>17.2.2021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49D1D-9A2C-435E-AF41-8E9FFDB4C1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35660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758FD-EE09-472A-8924-D6556E84F839}" type="datetimeFigureOut">
              <a:rPr lang="fi-FI" smtClean="0"/>
              <a:t>17.2.2021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49D1D-9A2C-435E-AF41-8E9FFDB4C1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09248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758FD-EE09-472A-8924-D6556E84F839}" type="datetimeFigureOut">
              <a:rPr lang="fi-FI" smtClean="0"/>
              <a:t>17.2.2021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49D1D-9A2C-435E-AF41-8E9FFDB4C1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47316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758FD-EE09-472A-8924-D6556E84F839}" type="datetimeFigureOut">
              <a:rPr lang="fi-FI" smtClean="0"/>
              <a:t>17.2.2021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49D1D-9A2C-435E-AF41-8E9FFDB4C1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09822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758FD-EE09-472A-8924-D6556E84F839}" type="datetimeFigureOut">
              <a:rPr lang="fi-FI" smtClean="0"/>
              <a:t>17.2.2021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49D1D-9A2C-435E-AF41-8E9FFDB4C1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74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758FD-EE09-472A-8924-D6556E84F839}" type="datetimeFigureOut">
              <a:rPr lang="fi-FI" smtClean="0"/>
              <a:t>17.2.2021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49D1D-9A2C-435E-AF41-8E9FFDB4C1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73793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758FD-EE09-472A-8924-D6556E84F839}" type="datetimeFigureOut">
              <a:rPr lang="fi-FI" smtClean="0"/>
              <a:t>17.2.2021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C49D1D-9A2C-435E-AF41-8E9FFDB4C1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60797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6616" y="0"/>
            <a:ext cx="818271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4026" y="2043663"/>
            <a:ext cx="4578895" cy="2031055"/>
          </a:xfrm>
        </p:spPr>
        <p:txBody>
          <a:bodyPr>
            <a:normAutofit/>
          </a:bodyPr>
          <a:lstStyle/>
          <a:p>
            <a:r>
              <a:rPr lang="fi-FI" b="1">
                <a:solidFill>
                  <a:srgbClr val="FFFFFF"/>
                </a:solidFill>
              </a:rPr>
              <a:t>Terve 1: Terveyden perusteet</a:t>
            </a:r>
            <a:endParaRPr lang="fi-FI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4026" y="4074718"/>
            <a:ext cx="4578895" cy="682079"/>
          </a:xfrm>
        </p:spPr>
        <p:txBody>
          <a:bodyPr>
            <a:normAutofit/>
          </a:bodyPr>
          <a:lstStyle/>
          <a:p>
            <a:r>
              <a:rPr lang="fi-FI" b="1">
                <a:solidFill>
                  <a:srgbClr val="FFFFFF"/>
                </a:solidFill>
              </a:rPr>
              <a:t>Luku 4: Liikunta</a:t>
            </a:r>
          </a:p>
          <a:p>
            <a:endParaRPr lang="fi-FI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0881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6158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gradFill>
            <a:gsLst>
              <a:gs pos="0">
                <a:schemeClr val="accent4"/>
              </a:gs>
              <a:gs pos="25000">
                <a:schemeClr val="accent4"/>
              </a:gs>
              <a:gs pos="94000">
                <a:schemeClr val="accent2"/>
              </a:gs>
              <a:gs pos="100000">
                <a:schemeClr val="accent2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59" y="2053641"/>
            <a:ext cx="2751871" cy="2760098"/>
          </a:xfrm>
        </p:spPr>
        <p:txBody>
          <a:bodyPr>
            <a:normAutofit/>
          </a:bodyPr>
          <a:lstStyle/>
          <a:p>
            <a:r>
              <a:rPr lang="fi-FI" sz="3400" b="1">
                <a:solidFill>
                  <a:srgbClr val="FFFFFF"/>
                </a:solidFill>
              </a:rPr>
              <a:t>Istumisen terveysvaarat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7930" y="801866"/>
            <a:ext cx="3979563" cy="5230634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fi-FI" sz="1500">
                <a:solidFill>
                  <a:srgbClr val="000000"/>
                </a:solidFill>
              </a:rPr>
              <a:t>liiallinen istuminen ei ole vain liikunnan puutetta, vaan </a:t>
            </a:r>
            <a:r>
              <a:rPr lang="fi-FI" sz="1500" b="1">
                <a:solidFill>
                  <a:srgbClr val="000000"/>
                </a:solidFill>
              </a:rPr>
              <a:t>itsenäinen terveyttä heikentävä tekijä,</a:t>
            </a:r>
            <a:r>
              <a:rPr lang="fi-FI" sz="1500">
                <a:solidFill>
                  <a:srgbClr val="000000"/>
                </a:solidFill>
              </a:rPr>
              <a:t> vaikka liikkuisikin terveysliikuntasuositusten mukaisesti</a:t>
            </a:r>
          </a:p>
          <a:p>
            <a:pPr>
              <a:lnSpc>
                <a:spcPct val="90000"/>
              </a:lnSpc>
            </a:pPr>
            <a:r>
              <a:rPr lang="fi-FI" sz="1500">
                <a:solidFill>
                  <a:srgbClr val="000000"/>
                </a:solidFill>
              </a:rPr>
              <a:t>istuminen on lisääntynyt kaikissa ikäryhmissä </a:t>
            </a:r>
            <a:br>
              <a:rPr lang="fi-FI" sz="1500">
                <a:solidFill>
                  <a:srgbClr val="000000"/>
                </a:solidFill>
              </a:rPr>
            </a:br>
            <a:r>
              <a:rPr lang="fi-FI" sz="1500">
                <a:solidFill>
                  <a:srgbClr val="000000"/>
                </a:solidFill>
              </a:rPr>
              <a:t>(noin puolet aikuisista istuu vähintään 6 h päivässä)</a:t>
            </a:r>
          </a:p>
          <a:p>
            <a:pPr>
              <a:lnSpc>
                <a:spcPct val="90000"/>
              </a:lnSpc>
            </a:pPr>
            <a:r>
              <a:rPr lang="fi-FI" sz="1500">
                <a:solidFill>
                  <a:srgbClr val="000000"/>
                </a:solidFill>
              </a:rPr>
              <a:t>runsas ja pitkäkestoinen istuminen </a:t>
            </a:r>
            <a:r>
              <a:rPr lang="fi-FI" sz="1500" b="1">
                <a:solidFill>
                  <a:srgbClr val="000000"/>
                </a:solidFill>
              </a:rPr>
              <a:t>lisää riskiä moniin terveysongelmiin</a:t>
            </a:r>
          </a:p>
          <a:p>
            <a:pPr lvl="1">
              <a:lnSpc>
                <a:spcPct val="90000"/>
              </a:lnSpc>
            </a:pPr>
            <a:r>
              <a:rPr lang="fi-FI" sz="1500">
                <a:solidFill>
                  <a:srgbClr val="000000"/>
                </a:solidFill>
              </a:rPr>
              <a:t>hengitys- ja verenkiertoelimistön sairauksiin</a:t>
            </a:r>
          </a:p>
          <a:p>
            <a:pPr lvl="1">
              <a:lnSpc>
                <a:spcPct val="90000"/>
              </a:lnSpc>
            </a:pPr>
            <a:r>
              <a:rPr lang="fi-FI" sz="1500">
                <a:solidFill>
                  <a:srgbClr val="000000"/>
                </a:solidFill>
              </a:rPr>
              <a:t>keskivartalolihavuuteen</a:t>
            </a:r>
          </a:p>
          <a:p>
            <a:pPr lvl="1">
              <a:lnSpc>
                <a:spcPct val="90000"/>
              </a:lnSpc>
            </a:pPr>
            <a:r>
              <a:rPr lang="fi-FI" sz="1500">
                <a:solidFill>
                  <a:srgbClr val="000000"/>
                </a:solidFill>
              </a:rPr>
              <a:t>aineenvaihduntaongelmiin</a:t>
            </a:r>
          </a:p>
          <a:p>
            <a:pPr lvl="1">
              <a:lnSpc>
                <a:spcPct val="90000"/>
              </a:lnSpc>
            </a:pPr>
            <a:r>
              <a:rPr lang="fi-FI" sz="1500">
                <a:solidFill>
                  <a:srgbClr val="000000"/>
                </a:solidFill>
              </a:rPr>
              <a:t>tuki- ja liikuntaelimistön vaivoihin</a:t>
            </a:r>
          </a:p>
          <a:p>
            <a:pPr lvl="1">
              <a:lnSpc>
                <a:spcPct val="90000"/>
              </a:lnSpc>
            </a:pPr>
            <a:r>
              <a:rPr lang="fi-FI" sz="1500">
                <a:solidFill>
                  <a:srgbClr val="000000"/>
                </a:solidFill>
              </a:rPr>
              <a:t>ennenaikaiseen kuolleisuuteen</a:t>
            </a:r>
          </a:p>
          <a:p>
            <a:pPr lvl="1">
              <a:lnSpc>
                <a:spcPct val="90000"/>
              </a:lnSpc>
            </a:pPr>
            <a:r>
              <a:rPr lang="fi-FI" sz="1500">
                <a:solidFill>
                  <a:srgbClr val="000000"/>
                </a:solidFill>
              </a:rPr>
              <a:t>nopeuttaa toimintakyvyn heikentymistä ja lihaskadon kehittymistä (ikääntyneet) </a:t>
            </a:r>
          </a:p>
          <a:p>
            <a:pPr lvl="1">
              <a:lnSpc>
                <a:spcPct val="90000"/>
              </a:lnSpc>
            </a:pPr>
            <a:r>
              <a:rPr lang="fi-FI" sz="1500">
                <a:solidFill>
                  <a:srgbClr val="000000"/>
                </a:solidFill>
              </a:rPr>
              <a:t>istuminen yli 9 tuntia päivässä on yhteydessä myös univajeeseen ja useampiin lääkärissäkäynteihin</a:t>
            </a:r>
          </a:p>
          <a:p>
            <a:pPr lvl="1">
              <a:lnSpc>
                <a:spcPct val="90000"/>
              </a:lnSpc>
            </a:pPr>
            <a:endParaRPr lang="fi-FI" sz="15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98606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164D969-46F1-44FC-B488-3FA68C6775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707"/>
            <a:ext cx="9141714" cy="6656293"/>
          </a:xfrm>
          <a:prstGeom prst="rect">
            <a:avLst/>
          </a:prstGeom>
          <a:gradFill>
            <a:gsLst>
              <a:gs pos="0">
                <a:schemeClr val="accent4"/>
              </a:gs>
              <a:gs pos="25000">
                <a:schemeClr val="accent4"/>
              </a:gs>
              <a:gs pos="94000">
                <a:schemeClr val="accent2"/>
              </a:gs>
              <a:gs pos="100000">
                <a:schemeClr val="accent2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3003D4E-E9FF-4669-90E7-7CED081587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7101"/>
          <a:stretch/>
        </p:blipFill>
        <p:spPr>
          <a:xfrm flipV="1">
            <a:off x="1" y="1"/>
            <a:ext cx="9143999" cy="1878950"/>
          </a:xfrm>
          <a:custGeom>
            <a:avLst/>
            <a:gdLst>
              <a:gd name="connsiteX0" fmla="*/ 0 w 12191999"/>
              <a:gd name="connsiteY0" fmla="*/ 1878950 h 1878950"/>
              <a:gd name="connsiteX1" fmla="*/ 12191999 w 12191999"/>
              <a:gd name="connsiteY1" fmla="*/ 1878950 h 1878950"/>
              <a:gd name="connsiteX2" fmla="*/ 12191999 w 12191999"/>
              <a:gd name="connsiteY2" fmla="*/ 0 h 1878950"/>
              <a:gd name="connsiteX3" fmla="*/ 0 w 12191999"/>
              <a:gd name="connsiteY3" fmla="*/ 0 h 1878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878950">
                <a:moveTo>
                  <a:pt x="0" y="1878950"/>
                </a:moveTo>
                <a:lnTo>
                  <a:pt x="12191999" y="1878950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7D98261-3895-4FB5-B9CE-26FAF63573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0" y="4914024"/>
            <a:ext cx="9143999" cy="1614974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245" y="1401859"/>
            <a:ext cx="2633134" cy="4054282"/>
          </a:xfrm>
        </p:spPr>
        <p:txBody>
          <a:bodyPr>
            <a:normAutofit/>
          </a:bodyPr>
          <a:lstStyle/>
          <a:p>
            <a:r>
              <a:rPr lang="fi-FI" sz="3200" b="1">
                <a:solidFill>
                  <a:srgbClr val="FFFFFF"/>
                </a:solidFill>
              </a:rPr>
              <a:t>Istumisen haittojen vähentäminen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3350" y="1553134"/>
            <a:ext cx="4596404" cy="3751732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fi-FI" sz="1200">
                <a:solidFill>
                  <a:srgbClr val="FFFFFF"/>
                </a:solidFill>
              </a:rPr>
              <a:t>Sosiaali- ja terveysministeriö julkaisi vuonna 2015 </a:t>
            </a:r>
            <a:r>
              <a:rPr lang="fi-FI" sz="1200" b="1">
                <a:solidFill>
                  <a:srgbClr val="FFFFFF"/>
                </a:solidFill>
              </a:rPr>
              <a:t>kansalliset suositukset istumisen vähentämiseksi</a:t>
            </a:r>
          </a:p>
          <a:p>
            <a:pPr lvl="1">
              <a:lnSpc>
                <a:spcPct val="90000"/>
              </a:lnSpc>
            </a:pPr>
            <a:r>
              <a:rPr lang="fi-FI" sz="1200">
                <a:solidFill>
                  <a:srgbClr val="FFFFFF"/>
                </a:solidFill>
              </a:rPr>
              <a:t>annettu eri ikäryhmille</a:t>
            </a:r>
          </a:p>
          <a:p>
            <a:pPr lvl="1">
              <a:lnSpc>
                <a:spcPct val="90000"/>
              </a:lnSpc>
            </a:pPr>
            <a:r>
              <a:rPr lang="fi-FI" sz="1200">
                <a:solidFill>
                  <a:srgbClr val="FFFFFF"/>
                </a:solidFill>
              </a:rPr>
              <a:t>neuvoja istumisen vähentämiseen päiväkodeille, kouluille, työpaikoille sekä iäkkäiden hoitoon</a:t>
            </a:r>
          </a:p>
          <a:p>
            <a:pPr lvl="1">
              <a:lnSpc>
                <a:spcPct val="90000"/>
              </a:lnSpc>
            </a:pPr>
            <a:r>
              <a:rPr lang="fi-FI" sz="1200">
                <a:solidFill>
                  <a:srgbClr val="FFFFFF"/>
                </a:solidFill>
              </a:rPr>
              <a:t>huomioidaan myös kaupunki- ja tilasuunnittelu esimerkiksi leikki-, opiskelu- ja työympäristöjen sekä kalusteiden ja sisustuksen suunnittelussa</a:t>
            </a:r>
          </a:p>
          <a:p>
            <a:pPr lvl="1">
              <a:lnSpc>
                <a:spcPct val="90000"/>
              </a:lnSpc>
            </a:pPr>
            <a:r>
              <a:rPr lang="fi-FI" sz="1200">
                <a:solidFill>
                  <a:srgbClr val="FFFFFF"/>
                </a:solidFill>
              </a:rPr>
              <a:t>tavoitteena, että päiväkoteihin, kouluihin, työpaikoille ja laitoksiin luotaisiin fyysisesti aktiivinen toimintakulttuuri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fi-FI" sz="1200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</a:pPr>
            <a:r>
              <a:rPr lang="fi-FI" sz="1200" b="1">
                <a:solidFill>
                  <a:srgbClr val="FFFFFF"/>
                </a:solidFill>
              </a:rPr>
              <a:t>liikuntateknologian</a:t>
            </a:r>
            <a:r>
              <a:rPr lang="fi-FI" sz="1200">
                <a:solidFill>
                  <a:srgbClr val="FFFFFF"/>
                </a:solidFill>
              </a:rPr>
              <a:t> hyödyntäminen liikkumiseen motivoinnissa</a:t>
            </a:r>
          </a:p>
          <a:p>
            <a:pPr lvl="1">
              <a:lnSpc>
                <a:spcPct val="90000"/>
              </a:lnSpc>
            </a:pPr>
            <a:r>
              <a:rPr lang="fi-FI" sz="1200">
                <a:solidFill>
                  <a:srgbClr val="FFFFFF"/>
                </a:solidFill>
              </a:rPr>
              <a:t>erilaiset laitteet, ohjelmistot ja palvelut, joita käytetään liikuntasuoritusten mittaamiseen, tallentamiseen ja analysointiin (esim. syke- ja aktiivisuusmittarit, mobiilisovellukset ja tietokoneohjelmistot)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E0A01E6-95B9-424D-93AE-19F4928DFD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044454"/>
            <a:ext cx="9141714" cy="81354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405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6158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gradFill>
            <a:gsLst>
              <a:gs pos="0">
                <a:schemeClr val="accent4"/>
              </a:gs>
              <a:gs pos="25000">
                <a:schemeClr val="accent4"/>
              </a:gs>
              <a:gs pos="94000">
                <a:schemeClr val="accent2"/>
              </a:gs>
              <a:gs pos="100000">
                <a:schemeClr val="accent2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59" y="2053641"/>
            <a:ext cx="2751871" cy="276009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fi-FI" sz="2400" b="1">
                <a:solidFill>
                  <a:srgbClr val="FFFFFF"/>
                </a:solidFill>
              </a:rPr>
              <a:t>Liikunnan psykososiaalisia terveysvaikutuksia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7930" y="801866"/>
            <a:ext cx="3979563" cy="5230634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fi-FI" sz="1300" b="1">
                <a:solidFill>
                  <a:srgbClr val="000000"/>
                </a:solidFill>
              </a:rPr>
              <a:t>psyykkiset</a:t>
            </a:r>
            <a:r>
              <a:rPr lang="fi-FI" sz="1300">
                <a:solidFill>
                  <a:srgbClr val="000000"/>
                </a:solidFill>
              </a:rPr>
              <a:t>: </a:t>
            </a:r>
          </a:p>
          <a:p>
            <a:pPr lvl="1">
              <a:lnSpc>
                <a:spcPct val="90000"/>
              </a:lnSpc>
            </a:pPr>
            <a:r>
              <a:rPr lang="fi-FI" sz="1300">
                <a:solidFill>
                  <a:srgbClr val="000000"/>
                </a:solidFill>
              </a:rPr>
              <a:t>auttaa hallitsemaan stressiä</a:t>
            </a:r>
          </a:p>
          <a:p>
            <a:pPr lvl="1">
              <a:lnSpc>
                <a:spcPct val="90000"/>
              </a:lnSpc>
            </a:pPr>
            <a:r>
              <a:rPr lang="fi-FI" sz="1300">
                <a:solidFill>
                  <a:srgbClr val="000000"/>
                </a:solidFill>
              </a:rPr>
              <a:t>auttaa pienentämään stressihormonitasoja</a:t>
            </a:r>
          </a:p>
          <a:p>
            <a:pPr lvl="1">
              <a:lnSpc>
                <a:spcPct val="90000"/>
              </a:lnSpc>
            </a:pPr>
            <a:r>
              <a:rPr lang="fi-FI" sz="1300">
                <a:solidFill>
                  <a:srgbClr val="000000"/>
                </a:solidFill>
              </a:rPr>
              <a:t>auttaa vähentämään ahdistusta ja masennusta</a:t>
            </a:r>
          </a:p>
          <a:p>
            <a:pPr lvl="1">
              <a:lnSpc>
                <a:spcPct val="90000"/>
              </a:lnSpc>
            </a:pPr>
            <a:r>
              <a:rPr lang="fi-FI" sz="1300">
                <a:solidFill>
                  <a:srgbClr val="000000"/>
                </a:solidFill>
              </a:rPr>
              <a:t>itsetunto ja elämänhallinnan tunne vahvistuvat</a:t>
            </a:r>
          </a:p>
          <a:p>
            <a:pPr lvl="1">
              <a:lnSpc>
                <a:spcPct val="90000"/>
              </a:lnSpc>
            </a:pPr>
            <a:r>
              <a:rPr lang="fi-FI" sz="1300">
                <a:solidFill>
                  <a:srgbClr val="000000"/>
                </a:solidFill>
              </a:rPr>
              <a:t>parantaa unen laatua</a:t>
            </a:r>
          </a:p>
          <a:p>
            <a:pPr lvl="1">
              <a:lnSpc>
                <a:spcPct val="90000"/>
              </a:lnSpc>
            </a:pPr>
            <a:r>
              <a:rPr lang="fi-FI" sz="1300">
                <a:solidFill>
                  <a:srgbClr val="000000"/>
                </a:solidFill>
              </a:rPr>
              <a:t>parantaa kognitiivisia toimintoja</a:t>
            </a:r>
          </a:p>
          <a:p>
            <a:pPr lvl="1">
              <a:lnSpc>
                <a:spcPct val="90000"/>
              </a:lnSpc>
            </a:pPr>
            <a:r>
              <a:rPr lang="fi-FI" sz="1300">
                <a:solidFill>
                  <a:srgbClr val="000000"/>
                </a:solidFill>
              </a:rPr>
              <a:t>tuottaa nautintoa, iloa, elämyksiä ja hyvää oloa (mielihyvä – </a:t>
            </a:r>
            <a:r>
              <a:rPr lang="fi-FI" sz="1300" b="1">
                <a:solidFill>
                  <a:srgbClr val="000000"/>
                </a:solidFill>
              </a:rPr>
              <a:t>endorfiinit)</a:t>
            </a:r>
          </a:p>
          <a:p>
            <a:pPr>
              <a:lnSpc>
                <a:spcPct val="90000"/>
              </a:lnSpc>
            </a:pPr>
            <a:endParaRPr lang="fi-FI" sz="130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fi-FI" sz="1300" b="1">
                <a:solidFill>
                  <a:srgbClr val="000000"/>
                </a:solidFill>
              </a:rPr>
              <a:t>sosiaaliset</a:t>
            </a:r>
            <a:r>
              <a:rPr lang="fi-FI" sz="1300">
                <a:solidFill>
                  <a:srgbClr val="000000"/>
                </a:solidFill>
              </a:rPr>
              <a:t>: </a:t>
            </a:r>
          </a:p>
          <a:p>
            <a:pPr lvl="1">
              <a:lnSpc>
                <a:spcPct val="90000"/>
              </a:lnSpc>
            </a:pPr>
            <a:r>
              <a:rPr lang="fi-FI" sz="1300">
                <a:solidFill>
                  <a:srgbClr val="000000"/>
                </a:solidFill>
              </a:rPr>
              <a:t>tarjoaa mahdollisuuksia sosiaaliseen vuorovaikutukseen</a:t>
            </a:r>
          </a:p>
          <a:p>
            <a:pPr lvl="1">
              <a:lnSpc>
                <a:spcPct val="90000"/>
              </a:lnSpc>
            </a:pPr>
            <a:r>
              <a:rPr lang="fi-FI" sz="1300">
                <a:solidFill>
                  <a:srgbClr val="000000"/>
                </a:solidFill>
              </a:rPr>
              <a:t>tarjoaa mahdollisuuksia rakentavaan tunteiden ilmaisemiseen ja käsittelemiseen</a:t>
            </a:r>
          </a:p>
          <a:p>
            <a:pPr lvl="1">
              <a:lnSpc>
                <a:spcPct val="90000"/>
              </a:lnSpc>
            </a:pPr>
            <a:r>
              <a:rPr lang="fi-FI" sz="1300">
                <a:solidFill>
                  <a:srgbClr val="000000"/>
                </a:solidFill>
              </a:rPr>
              <a:t>elämykset ja kokemukset tuovat iloa ja syventävät läheisyyden ja ystävyyden tunteita</a:t>
            </a:r>
          </a:p>
          <a:p>
            <a:pPr lvl="1">
              <a:lnSpc>
                <a:spcPct val="90000"/>
              </a:lnSpc>
            </a:pPr>
            <a:r>
              <a:rPr lang="fi-FI" sz="1300">
                <a:solidFill>
                  <a:srgbClr val="000000"/>
                </a:solidFill>
              </a:rPr>
              <a:t>voi olla sosiaalisen identiteetin eli myönteisen ryhmätunteen lähde</a:t>
            </a:r>
          </a:p>
        </p:txBody>
      </p:sp>
    </p:spTree>
    <p:extLst>
      <p:ext uri="{BB962C8B-B14F-4D97-AF65-F5344CB8AC3E}">
        <p14:creationId xmlns:p14="http://schemas.microsoft.com/office/powerpoint/2010/main" val="33599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164D969-46F1-44FC-B488-3FA68C6775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707"/>
            <a:ext cx="9141714" cy="6656293"/>
          </a:xfrm>
          <a:prstGeom prst="rect">
            <a:avLst/>
          </a:prstGeom>
          <a:gradFill>
            <a:gsLst>
              <a:gs pos="0">
                <a:schemeClr val="accent4"/>
              </a:gs>
              <a:gs pos="25000">
                <a:schemeClr val="accent4"/>
              </a:gs>
              <a:gs pos="94000">
                <a:schemeClr val="accent2"/>
              </a:gs>
              <a:gs pos="100000">
                <a:schemeClr val="accent2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3003D4E-E9FF-4669-90E7-7CED081587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7101"/>
          <a:stretch/>
        </p:blipFill>
        <p:spPr>
          <a:xfrm flipV="1">
            <a:off x="1" y="1"/>
            <a:ext cx="9143999" cy="1878950"/>
          </a:xfrm>
          <a:custGeom>
            <a:avLst/>
            <a:gdLst>
              <a:gd name="connsiteX0" fmla="*/ 0 w 12191999"/>
              <a:gd name="connsiteY0" fmla="*/ 1878950 h 1878950"/>
              <a:gd name="connsiteX1" fmla="*/ 12191999 w 12191999"/>
              <a:gd name="connsiteY1" fmla="*/ 1878950 h 1878950"/>
              <a:gd name="connsiteX2" fmla="*/ 12191999 w 12191999"/>
              <a:gd name="connsiteY2" fmla="*/ 0 h 1878950"/>
              <a:gd name="connsiteX3" fmla="*/ 0 w 12191999"/>
              <a:gd name="connsiteY3" fmla="*/ 0 h 1878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878950">
                <a:moveTo>
                  <a:pt x="0" y="1878950"/>
                </a:moveTo>
                <a:lnTo>
                  <a:pt x="12191999" y="1878950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7D98261-3895-4FB5-B9CE-26FAF63573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0" y="4914024"/>
            <a:ext cx="9143999" cy="1614974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245" y="1401859"/>
            <a:ext cx="2633134" cy="4054282"/>
          </a:xfrm>
        </p:spPr>
        <p:txBody>
          <a:bodyPr>
            <a:normAutofit/>
          </a:bodyPr>
          <a:lstStyle/>
          <a:p>
            <a:r>
              <a:rPr lang="fi-FI" sz="3000" b="1">
                <a:solidFill>
                  <a:srgbClr val="FFFFFF"/>
                </a:solidFill>
              </a:rPr>
              <a:t>Terveysliikunta ja -kunto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3350" y="1553134"/>
            <a:ext cx="4596404" cy="3751732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fi-FI" sz="1200">
                <a:solidFill>
                  <a:srgbClr val="FFFFFF"/>
                </a:solidFill>
              </a:rPr>
              <a:t>säännöllistä, riittävän usein tapahtuvaa liikkumista, joka tuottaa selvää terveyshyötyä hyvällä hyötysuhteella eli pienin haitoin ja riskein </a:t>
            </a:r>
          </a:p>
          <a:p>
            <a:pPr lvl="1">
              <a:lnSpc>
                <a:spcPct val="90000"/>
              </a:lnSpc>
            </a:pPr>
            <a:r>
              <a:rPr lang="fi-FI" sz="1200">
                <a:solidFill>
                  <a:srgbClr val="FFFFFF"/>
                </a:solidFill>
              </a:rPr>
              <a:t>myös </a:t>
            </a:r>
            <a:r>
              <a:rPr lang="fi-FI" sz="1200" b="1">
                <a:solidFill>
                  <a:srgbClr val="FFFFFF"/>
                </a:solidFill>
              </a:rPr>
              <a:t>arki- ja hyötyliikuntaa </a:t>
            </a:r>
            <a:r>
              <a:rPr lang="fi-FI" sz="1200">
                <a:solidFill>
                  <a:srgbClr val="FFFFFF"/>
                </a:solidFill>
              </a:rPr>
              <a:t>(esim. kävely tai pyöräily kouluun ja harrastuksiin, monet kotityöt tai lasten kanssa leikkiminen)</a:t>
            </a:r>
          </a:p>
          <a:p>
            <a:pPr lvl="1">
              <a:lnSpc>
                <a:spcPct val="90000"/>
              </a:lnSpc>
            </a:pPr>
            <a:r>
              <a:rPr lang="fi-FI" sz="1200" b="1">
                <a:solidFill>
                  <a:srgbClr val="FFFFFF"/>
                </a:solidFill>
              </a:rPr>
              <a:t>kuntoliikunnan</a:t>
            </a:r>
            <a:r>
              <a:rPr lang="fi-FI" sz="1200">
                <a:solidFill>
                  <a:srgbClr val="FFFFFF"/>
                </a:solidFill>
              </a:rPr>
              <a:t> tavoitteena kehittää tai ylläpitää jotakin fyysisen kunnon osa-aluetta (esim. kestävyys, lihaskunto, liikehallintaa), usein rasittavampaa kuin arkinen liikunta, mutta hyvää terveysliikuntaa</a:t>
            </a:r>
          </a:p>
          <a:p>
            <a:pPr lvl="1">
              <a:lnSpc>
                <a:spcPct val="90000"/>
              </a:lnSpc>
            </a:pPr>
            <a:r>
              <a:rPr lang="fi-FI" sz="1200">
                <a:solidFill>
                  <a:srgbClr val="FFFFFF"/>
                </a:solidFill>
              </a:rPr>
              <a:t>lähes kaikki liikunta voi edistää terveyttä </a:t>
            </a:r>
            <a:br>
              <a:rPr lang="fi-FI" sz="1200">
                <a:solidFill>
                  <a:srgbClr val="FFFFFF"/>
                </a:solidFill>
              </a:rPr>
            </a:br>
            <a:r>
              <a:rPr lang="fi-FI" sz="1200">
                <a:solidFill>
                  <a:srgbClr val="FFFFFF"/>
                </a:solidFill>
              </a:rPr>
              <a:t>(vrt. hyvin raskas kilpa- tai kuntourheilu  – terveysriskit)</a:t>
            </a:r>
          </a:p>
          <a:p>
            <a:pPr>
              <a:lnSpc>
                <a:spcPct val="90000"/>
              </a:lnSpc>
            </a:pPr>
            <a:endParaRPr lang="fi-FI" sz="1200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</a:pPr>
            <a:r>
              <a:rPr lang="fi-FI" sz="1200">
                <a:solidFill>
                  <a:srgbClr val="FFFFFF"/>
                </a:solidFill>
              </a:rPr>
              <a:t>hyvä </a:t>
            </a:r>
            <a:r>
              <a:rPr lang="fi-FI" sz="1200" b="1">
                <a:solidFill>
                  <a:srgbClr val="FFFFFF"/>
                </a:solidFill>
              </a:rPr>
              <a:t>terveyskunto</a:t>
            </a:r>
            <a:r>
              <a:rPr lang="fi-FI" sz="1200">
                <a:solidFill>
                  <a:srgbClr val="FFFFFF"/>
                </a:solidFill>
              </a:rPr>
              <a:t> koostuu hyvästä kestävyyskunnosta, tuki- ja lii-kuntaelimistön kunnosta, motorisesta kunnosta, pituuteen nähden sopivasta painosta sekä hyvin toimivasta sokeri- ja rasva-aineenvaihdunnasta</a:t>
            </a:r>
          </a:p>
          <a:p>
            <a:pPr lvl="1">
              <a:lnSpc>
                <a:spcPct val="90000"/>
              </a:lnSpc>
            </a:pPr>
            <a:r>
              <a:rPr lang="fi-FI" sz="1200">
                <a:solidFill>
                  <a:srgbClr val="FFFFFF"/>
                </a:solidFill>
              </a:rPr>
              <a:t>auttaa selviytymään päivittäisistä toimista liikaa väsymättä</a:t>
            </a:r>
          </a:p>
          <a:p>
            <a:pPr lvl="1">
              <a:lnSpc>
                <a:spcPct val="90000"/>
              </a:lnSpc>
            </a:pPr>
            <a:r>
              <a:rPr lang="fi-FI" sz="1200">
                <a:solidFill>
                  <a:srgbClr val="FFFFFF"/>
                </a:solidFill>
              </a:rPr>
              <a:t>sairastumisriski moniin liikunnan puutteesta johtuviin sairauksiin pienenee. </a:t>
            </a:r>
          </a:p>
          <a:p>
            <a:pPr>
              <a:lnSpc>
                <a:spcPct val="90000"/>
              </a:lnSpc>
            </a:pPr>
            <a:endParaRPr lang="fi-FI" sz="1200">
              <a:solidFill>
                <a:srgbClr val="FFFFFF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E0A01E6-95B9-424D-93AE-19F4928DFD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044454"/>
            <a:ext cx="9141714" cy="81354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096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6158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gradFill>
            <a:gsLst>
              <a:gs pos="0">
                <a:schemeClr val="accent4"/>
              </a:gs>
              <a:gs pos="25000">
                <a:schemeClr val="accent4"/>
              </a:gs>
              <a:gs pos="94000">
                <a:schemeClr val="accent2"/>
              </a:gs>
              <a:gs pos="100000">
                <a:schemeClr val="accent2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59" y="2053641"/>
            <a:ext cx="2751871" cy="2760098"/>
          </a:xfrm>
        </p:spPr>
        <p:txBody>
          <a:bodyPr>
            <a:normAutofit/>
          </a:bodyPr>
          <a:lstStyle/>
          <a:p>
            <a:r>
              <a:rPr lang="fi-FI" sz="3100" b="1">
                <a:solidFill>
                  <a:srgbClr val="FFFFFF"/>
                </a:solidFill>
              </a:rPr>
              <a:t>Energiantuotto liikunnassa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7930" y="801866"/>
            <a:ext cx="3979563" cy="5230634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fi-FI" sz="1300">
                <a:solidFill>
                  <a:srgbClr val="000000"/>
                </a:solidFill>
              </a:rPr>
              <a:t>lihasten pääasialliset energianlähteet ovat hiilihydraatit ja rasvat </a:t>
            </a:r>
          </a:p>
          <a:p>
            <a:pPr>
              <a:lnSpc>
                <a:spcPct val="90000"/>
              </a:lnSpc>
            </a:pPr>
            <a:r>
              <a:rPr lang="fi-FI" sz="1300">
                <a:solidFill>
                  <a:srgbClr val="000000"/>
                </a:solidFill>
              </a:rPr>
              <a:t>lihasten energiantuotto riippuu suorituksen tehosta ja kestosta</a:t>
            </a:r>
          </a:p>
          <a:p>
            <a:pPr lvl="1">
              <a:lnSpc>
                <a:spcPct val="90000"/>
              </a:lnSpc>
            </a:pPr>
            <a:r>
              <a:rPr lang="fi-FI" sz="1300" b="1">
                <a:solidFill>
                  <a:srgbClr val="000000"/>
                </a:solidFill>
              </a:rPr>
              <a:t>anaerobinen</a:t>
            </a:r>
            <a:r>
              <a:rPr lang="fi-FI" sz="1300">
                <a:solidFill>
                  <a:srgbClr val="000000"/>
                </a:solidFill>
              </a:rPr>
              <a:t> (ilman happea) - hiilihydraatit</a:t>
            </a:r>
          </a:p>
          <a:p>
            <a:pPr lvl="2">
              <a:lnSpc>
                <a:spcPct val="90000"/>
              </a:lnSpc>
            </a:pPr>
            <a:r>
              <a:rPr lang="fi-FI" sz="1300">
                <a:solidFill>
                  <a:srgbClr val="000000"/>
                </a:solidFill>
              </a:rPr>
              <a:t>lyhyet, kovatehoiset suoritukset</a:t>
            </a:r>
          </a:p>
          <a:p>
            <a:pPr lvl="2">
              <a:lnSpc>
                <a:spcPct val="90000"/>
              </a:lnSpc>
            </a:pPr>
            <a:r>
              <a:rPr lang="fi-FI" sz="1300">
                <a:solidFill>
                  <a:srgbClr val="000000"/>
                </a:solidFill>
              </a:rPr>
              <a:t>nopea tapa, mutta pienempi kapasiteetti kuin aerobisella</a:t>
            </a:r>
          </a:p>
          <a:p>
            <a:pPr lvl="2">
              <a:lnSpc>
                <a:spcPct val="90000"/>
              </a:lnSpc>
            </a:pPr>
            <a:r>
              <a:rPr lang="fi-FI" sz="1300">
                <a:solidFill>
                  <a:srgbClr val="000000"/>
                </a:solidFill>
              </a:rPr>
              <a:t>lihassolujen </a:t>
            </a:r>
            <a:r>
              <a:rPr lang="fi-FI" sz="1300" b="1">
                <a:solidFill>
                  <a:srgbClr val="000000"/>
                </a:solidFill>
              </a:rPr>
              <a:t>ATP</a:t>
            </a:r>
            <a:r>
              <a:rPr lang="fi-FI" sz="1300">
                <a:solidFill>
                  <a:srgbClr val="000000"/>
                </a:solidFill>
              </a:rPr>
              <a:t> (hyvin pieni varasto)</a:t>
            </a:r>
          </a:p>
          <a:p>
            <a:pPr lvl="2">
              <a:lnSpc>
                <a:spcPct val="90000"/>
              </a:lnSpc>
            </a:pPr>
            <a:r>
              <a:rPr lang="fi-FI" sz="1300">
                <a:solidFill>
                  <a:srgbClr val="000000"/>
                </a:solidFill>
              </a:rPr>
              <a:t>lihaskudoksen </a:t>
            </a:r>
            <a:r>
              <a:rPr lang="fi-FI" sz="1300" b="1">
                <a:solidFill>
                  <a:srgbClr val="000000"/>
                </a:solidFill>
              </a:rPr>
              <a:t>kreatiinifosfaatti </a:t>
            </a:r>
            <a:r>
              <a:rPr lang="fi-FI" sz="1300" b="1">
                <a:solidFill>
                  <a:srgbClr val="000000"/>
                </a:solidFill>
                <a:sym typeface="Wingdings" panose="05000000000000000000" pitchFamily="2" charset="2"/>
              </a:rPr>
              <a:t> ATP </a:t>
            </a:r>
            <a:r>
              <a:rPr lang="fi-FI" sz="1300">
                <a:solidFill>
                  <a:srgbClr val="000000"/>
                </a:solidFill>
                <a:sym typeface="Wingdings" panose="05000000000000000000" pitchFamily="2" charset="2"/>
              </a:rPr>
              <a:t>(pienet varastot)</a:t>
            </a:r>
          </a:p>
          <a:p>
            <a:pPr lvl="2">
              <a:lnSpc>
                <a:spcPct val="90000"/>
              </a:lnSpc>
            </a:pPr>
            <a:r>
              <a:rPr lang="fi-FI" sz="1300" b="1">
                <a:solidFill>
                  <a:srgbClr val="000000"/>
                </a:solidFill>
                <a:sym typeface="Wingdings" panose="05000000000000000000" pitchFamily="2" charset="2"/>
              </a:rPr>
              <a:t>glykolyysi </a:t>
            </a:r>
            <a:r>
              <a:rPr lang="fi-FI" sz="1300">
                <a:solidFill>
                  <a:srgbClr val="000000"/>
                </a:solidFill>
                <a:sym typeface="Wingdings" panose="05000000000000000000" pitchFamily="2" charset="2"/>
              </a:rPr>
              <a:t></a:t>
            </a:r>
            <a:r>
              <a:rPr lang="fi-FI" sz="1300" b="1">
                <a:solidFill>
                  <a:srgbClr val="000000"/>
                </a:solidFill>
                <a:sym typeface="Wingdings" panose="05000000000000000000" pitchFamily="2" charset="2"/>
              </a:rPr>
              <a:t> ATP </a:t>
            </a:r>
            <a:br>
              <a:rPr lang="fi-FI" sz="1300" b="1">
                <a:solidFill>
                  <a:srgbClr val="000000"/>
                </a:solidFill>
                <a:sym typeface="Wingdings" panose="05000000000000000000" pitchFamily="2" charset="2"/>
              </a:rPr>
            </a:br>
            <a:r>
              <a:rPr lang="fi-FI" sz="1300">
                <a:solidFill>
                  <a:srgbClr val="000000"/>
                </a:solidFill>
                <a:sym typeface="Wingdings" panose="05000000000000000000" pitchFamily="2" charset="2"/>
              </a:rPr>
              <a:t>(lihasten ja maksan glykogeenin sekä veren glukoosin hajottaminen, </a:t>
            </a:r>
            <a:br>
              <a:rPr lang="fi-FI" sz="1300">
                <a:solidFill>
                  <a:srgbClr val="000000"/>
                </a:solidFill>
                <a:sym typeface="Wingdings" panose="05000000000000000000" pitchFamily="2" charset="2"/>
              </a:rPr>
            </a:br>
            <a:r>
              <a:rPr lang="fi-FI" sz="1300">
                <a:solidFill>
                  <a:srgbClr val="000000"/>
                </a:solidFill>
                <a:sym typeface="Wingdings" panose="05000000000000000000" pitchFamily="2" charset="2"/>
              </a:rPr>
              <a:t>reaktion jatkuessa syntyy laktaattia eli maitohappoa)</a:t>
            </a:r>
            <a:endParaRPr lang="fi-FI" sz="1300">
              <a:solidFill>
                <a:srgbClr val="00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fi-FI" sz="1300" b="1">
                <a:solidFill>
                  <a:srgbClr val="000000"/>
                </a:solidFill>
              </a:rPr>
              <a:t>aerobinen</a:t>
            </a:r>
            <a:r>
              <a:rPr lang="fi-FI" sz="1300">
                <a:solidFill>
                  <a:srgbClr val="000000"/>
                </a:solidFill>
              </a:rPr>
              <a:t> (hapen avulla) – hiilihydraatit ja rasvat</a:t>
            </a:r>
          </a:p>
          <a:p>
            <a:pPr lvl="2">
              <a:lnSpc>
                <a:spcPct val="90000"/>
              </a:lnSpc>
            </a:pPr>
            <a:r>
              <a:rPr lang="fi-FI" sz="1300">
                <a:solidFill>
                  <a:srgbClr val="000000"/>
                </a:solidFill>
              </a:rPr>
              <a:t>pitkäkestoiset, matalatehoiset ja kohtuullisesti kuormittavat suoritukset</a:t>
            </a:r>
          </a:p>
          <a:p>
            <a:pPr lvl="2">
              <a:lnSpc>
                <a:spcPct val="90000"/>
              </a:lnSpc>
            </a:pPr>
            <a:r>
              <a:rPr lang="fi-FI" sz="1300">
                <a:solidFill>
                  <a:srgbClr val="000000"/>
                </a:solidFill>
              </a:rPr>
              <a:t>hidas tapa, mutta suuri kapasiteetti</a:t>
            </a:r>
          </a:p>
          <a:p>
            <a:pPr lvl="2">
              <a:lnSpc>
                <a:spcPct val="90000"/>
              </a:lnSpc>
            </a:pPr>
            <a:r>
              <a:rPr lang="fi-FI" sz="1300" b="1">
                <a:solidFill>
                  <a:srgbClr val="000000"/>
                </a:solidFill>
              </a:rPr>
              <a:t>soluhengitys</a:t>
            </a:r>
            <a:r>
              <a:rPr lang="fi-FI" sz="1300">
                <a:solidFill>
                  <a:srgbClr val="000000"/>
                </a:solidFill>
              </a:rPr>
              <a:t> </a:t>
            </a:r>
            <a:r>
              <a:rPr lang="fi-FI" sz="1300">
                <a:solidFill>
                  <a:srgbClr val="000000"/>
                </a:solidFill>
                <a:sym typeface="Wingdings" panose="05000000000000000000" pitchFamily="2" charset="2"/>
              </a:rPr>
              <a:t> </a:t>
            </a:r>
            <a:r>
              <a:rPr lang="fi-FI" sz="1300" b="1">
                <a:solidFill>
                  <a:srgbClr val="000000"/>
                </a:solidFill>
                <a:sym typeface="Wingdings" panose="05000000000000000000" pitchFamily="2" charset="2"/>
              </a:rPr>
              <a:t>ATP</a:t>
            </a:r>
            <a:br>
              <a:rPr lang="fi-FI" sz="1300">
                <a:solidFill>
                  <a:srgbClr val="000000"/>
                </a:solidFill>
              </a:rPr>
            </a:br>
            <a:r>
              <a:rPr lang="fi-FI" sz="1300">
                <a:solidFill>
                  <a:srgbClr val="000000"/>
                </a:solidFill>
              </a:rPr>
              <a:t>(elimistön suurin energiavarasto rasvakudoksen triglyseridit)</a:t>
            </a:r>
          </a:p>
        </p:txBody>
      </p:sp>
    </p:spTree>
    <p:extLst>
      <p:ext uri="{BB962C8B-B14F-4D97-AF65-F5344CB8AC3E}">
        <p14:creationId xmlns:p14="http://schemas.microsoft.com/office/powerpoint/2010/main" val="4129019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4"/>
              </a:gs>
              <a:gs pos="25000">
                <a:schemeClr val="accent4"/>
              </a:gs>
              <a:gs pos="94000">
                <a:schemeClr val="accent2"/>
              </a:gs>
              <a:gs pos="100000">
                <a:schemeClr val="accent2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r>
              <a:rPr lang="fi-FI" sz="3500" b="1">
                <a:solidFill>
                  <a:srgbClr val="FFFFFF"/>
                </a:solidFill>
              </a:rPr>
              <a:t>Terveysliikuntasuositukset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4419" y="3092970"/>
            <a:ext cx="7375161" cy="2693976"/>
          </a:xfrm>
        </p:spPr>
        <p:txBody>
          <a:bodyPr>
            <a:normAutofit/>
          </a:bodyPr>
          <a:lstStyle/>
          <a:p>
            <a:r>
              <a:rPr lang="fi-FI" sz="1700">
                <a:solidFill>
                  <a:srgbClr val="000000"/>
                </a:solidFill>
              </a:rPr>
              <a:t>perustuvat tieteelliseen tutkimukseen ja ilmaisevat liikunnan </a:t>
            </a:r>
            <a:r>
              <a:rPr lang="fi-FI" sz="1700" b="1">
                <a:solidFill>
                  <a:srgbClr val="000000"/>
                </a:solidFill>
              </a:rPr>
              <a:t>vähimmäismäärän</a:t>
            </a:r>
            <a:r>
              <a:rPr lang="fi-FI" sz="1700">
                <a:solidFill>
                  <a:srgbClr val="000000"/>
                </a:solidFill>
              </a:rPr>
              <a:t>, jolla on mahdollista saavuttaa huomattava osa liikunnan </a:t>
            </a:r>
            <a:r>
              <a:rPr lang="fi-FI" sz="1700" b="1">
                <a:solidFill>
                  <a:srgbClr val="000000"/>
                </a:solidFill>
              </a:rPr>
              <a:t>terveyshyödyistä</a:t>
            </a:r>
            <a:r>
              <a:rPr lang="fi-FI" sz="1700">
                <a:solidFill>
                  <a:srgbClr val="000000"/>
                </a:solidFill>
              </a:rPr>
              <a:t> (hyödyt lisääntyvät, kun liikkuu pidemmän aikaa tai rasittavammin kuin minimisuosituksessa suositellaan)</a:t>
            </a:r>
          </a:p>
          <a:p>
            <a:r>
              <a:rPr lang="fi-FI" sz="1700">
                <a:solidFill>
                  <a:srgbClr val="000000"/>
                </a:solidFill>
              </a:rPr>
              <a:t>omat suositukset: kouluikäiset, aikuiset, yli 65-vuotiaat (alle kouluikäisille lapsille varhaiskasvatuksen liikuntasuositukset)</a:t>
            </a:r>
          </a:p>
          <a:p>
            <a:r>
              <a:rPr lang="fi-FI" sz="1700">
                <a:solidFill>
                  <a:srgbClr val="000000"/>
                </a:solidFill>
              </a:rPr>
              <a:t>terveyden ylläpitämiseksi liikunnan on oltava säännöllistä ja riittävän usein toistuvaa, mieluisaa ja monipuolista, liikkujan kuntoon nähden vähintään hieman rasittavaa</a:t>
            </a:r>
          </a:p>
        </p:txBody>
      </p:sp>
    </p:spTree>
    <p:extLst>
      <p:ext uri="{BB962C8B-B14F-4D97-AF65-F5344CB8AC3E}">
        <p14:creationId xmlns:p14="http://schemas.microsoft.com/office/powerpoint/2010/main" val="4159332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164D969-46F1-44FC-B488-3FA68C6775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707"/>
            <a:ext cx="9141714" cy="6656293"/>
          </a:xfrm>
          <a:prstGeom prst="rect">
            <a:avLst/>
          </a:prstGeom>
          <a:gradFill>
            <a:gsLst>
              <a:gs pos="0">
                <a:schemeClr val="accent4"/>
              </a:gs>
              <a:gs pos="25000">
                <a:schemeClr val="accent4"/>
              </a:gs>
              <a:gs pos="94000">
                <a:schemeClr val="accent2"/>
              </a:gs>
              <a:gs pos="100000">
                <a:schemeClr val="accent2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3003D4E-E9FF-4669-90E7-7CED081587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7101"/>
          <a:stretch/>
        </p:blipFill>
        <p:spPr>
          <a:xfrm flipV="1">
            <a:off x="1" y="1"/>
            <a:ext cx="9143999" cy="1878950"/>
          </a:xfrm>
          <a:custGeom>
            <a:avLst/>
            <a:gdLst>
              <a:gd name="connsiteX0" fmla="*/ 0 w 12191999"/>
              <a:gd name="connsiteY0" fmla="*/ 1878950 h 1878950"/>
              <a:gd name="connsiteX1" fmla="*/ 12191999 w 12191999"/>
              <a:gd name="connsiteY1" fmla="*/ 1878950 h 1878950"/>
              <a:gd name="connsiteX2" fmla="*/ 12191999 w 12191999"/>
              <a:gd name="connsiteY2" fmla="*/ 0 h 1878950"/>
              <a:gd name="connsiteX3" fmla="*/ 0 w 12191999"/>
              <a:gd name="connsiteY3" fmla="*/ 0 h 1878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878950">
                <a:moveTo>
                  <a:pt x="0" y="1878950"/>
                </a:moveTo>
                <a:lnTo>
                  <a:pt x="12191999" y="1878950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7D98261-3895-4FB5-B9CE-26FAF63573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0" y="4914024"/>
            <a:ext cx="9143999" cy="1614974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245" y="1401859"/>
            <a:ext cx="2633134" cy="4054282"/>
          </a:xfrm>
        </p:spPr>
        <p:txBody>
          <a:bodyPr>
            <a:normAutofit/>
          </a:bodyPr>
          <a:lstStyle/>
          <a:p>
            <a:r>
              <a:rPr lang="fi-FI" sz="3500" b="1">
                <a:solidFill>
                  <a:srgbClr val="FFFFFF"/>
                </a:solidFill>
              </a:rPr>
              <a:t>Liikunnan turvallisuus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3350" y="1553134"/>
            <a:ext cx="4596404" cy="3751732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fi-FI" sz="1200">
                <a:solidFill>
                  <a:srgbClr val="FFFFFF"/>
                </a:solidFill>
              </a:rPr>
              <a:t>liikuntatapaturmat on suurin tapaturmaluokka Suomessa</a:t>
            </a:r>
          </a:p>
          <a:p>
            <a:pPr lvl="1">
              <a:lnSpc>
                <a:spcPct val="90000"/>
              </a:lnSpc>
            </a:pPr>
            <a:r>
              <a:rPr lang="fi-FI" sz="1200">
                <a:solidFill>
                  <a:srgbClr val="FFFFFF"/>
                </a:solidFill>
              </a:rPr>
              <a:t>vuosittain lähes 350 000 liikuntavammaa</a:t>
            </a:r>
          </a:p>
          <a:p>
            <a:pPr lvl="2">
              <a:lnSpc>
                <a:spcPct val="90000"/>
              </a:lnSpc>
            </a:pPr>
            <a:r>
              <a:rPr lang="fi-FI" sz="1200">
                <a:solidFill>
                  <a:srgbClr val="FFFFFF"/>
                </a:solidFill>
              </a:rPr>
              <a:t>keskimäärin 7 % 15–64-vuotiaista suomalaisista</a:t>
            </a:r>
          </a:p>
          <a:p>
            <a:pPr lvl="2">
              <a:lnSpc>
                <a:spcPct val="90000"/>
              </a:lnSpc>
            </a:pPr>
            <a:r>
              <a:rPr lang="fi-FI" sz="1200">
                <a:solidFill>
                  <a:srgbClr val="FFFFFF"/>
                </a:solidFill>
              </a:rPr>
              <a:t>eniten 15–34-vuotiaita, määrällisesti useammin poikia ja miehiä kuin tyttöjä ja naisia</a:t>
            </a:r>
          </a:p>
          <a:p>
            <a:pPr lvl="1">
              <a:lnSpc>
                <a:spcPct val="90000"/>
              </a:lnSpc>
            </a:pPr>
            <a:r>
              <a:rPr lang="fi-FI" sz="1200">
                <a:solidFill>
                  <a:srgbClr val="FFFFFF"/>
                </a:solidFill>
              </a:rPr>
              <a:t>jopa puolet liikunnan terveyshyödyistä voidaan menettää liikuntatapaturmien takia</a:t>
            </a:r>
          </a:p>
          <a:p>
            <a:pPr lvl="1">
              <a:lnSpc>
                <a:spcPct val="90000"/>
              </a:lnSpc>
            </a:pPr>
            <a:r>
              <a:rPr lang="fi-FI" sz="1200" b="1">
                <a:solidFill>
                  <a:srgbClr val="FFFFFF"/>
                </a:solidFill>
              </a:rPr>
              <a:t>tapaturmariski</a:t>
            </a:r>
            <a:endParaRPr lang="fi-FI" sz="1200">
              <a:solidFill>
                <a:srgbClr val="FFFFFF"/>
              </a:solidFill>
            </a:endParaRPr>
          </a:p>
          <a:p>
            <a:pPr lvl="2">
              <a:lnSpc>
                <a:spcPct val="90000"/>
              </a:lnSpc>
            </a:pPr>
            <a:r>
              <a:rPr lang="fi-FI" sz="1200">
                <a:solidFill>
                  <a:srgbClr val="FFFFFF"/>
                </a:solidFill>
              </a:rPr>
              <a:t>suuri vähän liikkuvilla henkilöillä (heikko motorinen taitotaso)</a:t>
            </a:r>
          </a:p>
          <a:p>
            <a:pPr lvl="2">
              <a:lnSpc>
                <a:spcPct val="90000"/>
              </a:lnSpc>
            </a:pPr>
            <a:r>
              <a:rPr lang="fi-FI" sz="1200">
                <a:solidFill>
                  <a:srgbClr val="FFFFFF"/>
                </a:solidFill>
              </a:rPr>
              <a:t>altistuvat myös tavoitteellisesti liikkuvat henkilöt</a:t>
            </a:r>
          </a:p>
          <a:p>
            <a:pPr lvl="2">
              <a:lnSpc>
                <a:spcPct val="90000"/>
              </a:lnSpc>
            </a:pPr>
            <a:r>
              <a:rPr lang="fi-FI" sz="1200">
                <a:solidFill>
                  <a:srgbClr val="FFFFFF"/>
                </a:solidFill>
              </a:rPr>
              <a:t>asiointi- ja hyötyliikunta vs. kunto- ja kilpaurheilu</a:t>
            </a:r>
          </a:p>
          <a:p>
            <a:pPr lvl="2">
              <a:lnSpc>
                <a:spcPct val="90000"/>
              </a:lnSpc>
            </a:pPr>
            <a:r>
              <a:rPr lang="fi-FI" sz="1200">
                <a:solidFill>
                  <a:srgbClr val="FFFFFF"/>
                </a:solidFill>
              </a:rPr>
              <a:t>kontaktilajeissa  kolminkertainen ei-kontaktilajeihin verrattuna</a:t>
            </a:r>
          </a:p>
          <a:p>
            <a:pPr lvl="2">
              <a:lnSpc>
                <a:spcPct val="90000"/>
              </a:lnSpc>
            </a:pPr>
            <a:r>
              <a:rPr lang="fi-FI" sz="1200">
                <a:solidFill>
                  <a:srgbClr val="FFFFFF"/>
                </a:solidFill>
              </a:rPr>
              <a:t>kasvaa väsyneenä ja nälkäisenä sekä päihteiden vaikutuksen alaisena</a:t>
            </a:r>
          </a:p>
          <a:p>
            <a:pPr lvl="1">
              <a:lnSpc>
                <a:spcPct val="90000"/>
              </a:lnSpc>
            </a:pPr>
            <a:r>
              <a:rPr lang="fi-FI" sz="1200">
                <a:solidFill>
                  <a:srgbClr val="FFFFFF"/>
                </a:solidFill>
              </a:rPr>
              <a:t>liiallinen ja yksipuolinen kuormitus sekä liian lyhyet palautumisajat aiheuttavat puolestaan rasitusvammoja</a:t>
            </a:r>
          </a:p>
          <a:p>
            <a:pPr lvl="1">
              <a:lnSpc>
                <a:spcPct val="90000"/>
              </a:lnSpc>
            </a:pPr>
            <a:endParaRPr lang="fi-FI" sz="1200">
              <a:solidFill>
                <a:srgbClr val="FFFFFF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E0A01E6-95B9-424D-93AE-19F4928DFD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044454"/>
            <a:ext cx="9141714" cy="81354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2161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CB6C291-6CAF-46DF-ACFF-AADF0FD03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1281" y="0"/>
            <a:ext cx="8182719" cy="6858000"/>
          </a:xfrm>
          <a:prstGeom prst="rect">
            <a:avLst/>
          </a:prstGeom>
          <a:gradFill>
            <a:gsLst>
              <a:gs pos="0">
                <a:schemeClr val="accent4"/>
              </a:gs>
              <a:gs pos="25000">
                <a:schemeClr val="accent4"/>
              </a:gs>
              <a:gs pos="94000">
                <a:schemeClr val="accent2"/>
              </a:gs>
              <a:gs pos="100000">
                <a:schemeClr val="accent2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735DC46-5663-471D-AADB-81E00E65BC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3147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95E59CC-7059-4455-9789-EDFBBE8F5A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7983" r="60644" b="14447"/>
          <a:stretch/>
        </p:blipFill>
        <p:spPr>
          <a:xfrm>
            <a:off x="2083117" y="2"/>
            <a:ext cx="4639318" cy="6857999"/>
          </a:xfrm>
          <a:custGeom>
            <a:avLst/>
            <a:gdLst>
              <a:gd name="connsiteX0" fmla="*/ 0 w 9414510"/>
              <a:gd name="connsiteY0" fmla="*/ 0 h 6857999"/>
              <a:gd name="connsiteX1" fmla="*/ 9414510 w 9414510"/>
              <a:gd name="connsiteY1" fmla="*/ 0 h 6857999"/>
              <a:gd name="connsiteX2" fmla="*/ 9414510 w 9414510"/>
              <a:gd name="connsiteY2" fmla="*/ 6857999 h 6857999"/>
              <a:gd name="connsiteX3" fmla="*/ 0 w 9414510"/>
              <a:gd name="connsiteY3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414510" h="6857999">
                <a:moveTo>
                  <a:pt x="0" y="0"/>
                </a:moveTo>
                <a:lnTo>
                  <a:pt x="9414510" y="0"/>
                </a:lnTo>
                <a:lnTo>
                  <a:pt x="9414510" y="6857999"/>
                </a:lnTo>
                <a:lnTo>
                  <a:pt x="0" y="6857999"/>
                </a:lnTo>
                <a:close/>
              </a:path>
            </a:pathLst>
          </a:cu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1243013"/>
            <a:ext cx="2891790" cy="4371974"/>
          </a:xfrm>
        </p:spPr>
        <p:txBody>
          <a:bodyPr>
            <a:normAutofit/>
          </a:bodyPr>
          <a:lstStyle/>
          <a:p>
            <a:r>
              <a:rPr lang="fi-FI" sz="2400" b="1">
                <a:solidFill>
                  <a:srgbClr val="3F3F3F"/>
                </a:solidFill>
              </a:rPr>
              <a:t>Liikuntavammojen riskitekijät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9162" y="1032987"/>
            <a:ext cx="3934778" cy="4792027"/>
          </a:xfrm>
        </p:spPr>
        <p:txBody>
          <a:bodyPr anchor="ctr">
            <a:normAutofit/>
          </a:bodyPr>
          <a:lstStyle/>
          <a:p>
            <a:r>
              <a:rPr lang="fi-FI" sz="1900" b="1">
                <a:solidFill>
                  <a:srgbClr val="FFFFFF"/>
                </a:solidFill>
              </a:rPr>
              <a:t>sisäiset</a:t>
            </a:r>
          </a:p>
          <a:p>
            <a:pPr lvl="1"/>
            <a:r>
              <a:rPr lang="fi-FI" sz="1900">
                <a:solidFill>
                  <a:srgbClr val="FFFFFF"/>
                </a:solidFill>
              </a:rPr>
              <a:t>liikkujasta itsestään johtuvat: </a:t>
            </a:r>
            <a:br>
              <a:rPr lang="fi-FI" sz="1900">
                <a:solidFill>
                  <a:srgbClr val="FFFFFF"/>
                </a:solidFill>
              </a:rPr>
            </a:br>
            <a:r>
              <a:rPr lang="fi-FI" sz="1900">
                <a:solidFill>
                  <a:srgbClr val="FFFFFF"/>
                </a:solidFill>
              </a:rPr>
              <a:t>yleinen terveydentila, vireystila, liikehallintataidot, aikaisemmat vammat, motivaatio, riskinottokyky ym.</a:t>
            </a:r>
          </a:p>
          <a:p>
            <a:r>
              <a:rPr lang="fi-FI" sz="1900" b="1">
                <a:solidFill>
                  <a:srgbClr val="FFFFFF"/>
                </a:solidFill>
              </a:rPr>
              <a:t>ulkoiset</a:t>
            </a:r>
          </a:p>
          <a:p>
            <a:pPr lvl="1"/>
            <a:r>
              <a:rPr lang="fi-FI" sz="1900">
                <a:solidFill>
                  <a:srgbClr val="FFFFFF"/>
                </a:solidFill>
              </a:rPr>
              <a:t>liikuntamuotoon ja olosuhteisiin liittyvät: liikuntalaji, liikunnan intensiteetti, sääolosuhteet, suojavarusteet ym.</a:t>
            </a:r>
          </a:p>
        </p:txBody>
      </p:sp>
    </p:spTree>
    <p:extLst>
      <p:ext uri="{BB962C8B-B14F-4D97-AF65-F5344CB8AC3E}">
        <p14:creationId xmlns:p14="http://schemas.microsoft.com/office/powerpoint/2010/main" val="28837393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3FFFA32-D9F4-4AF9-A025-CD128AC85E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360967"/>
            <a:ext cx="9144000" cy="5497033"/>
          </a:xfrm>
          <a:prstGeom prst="rect">
            <a:avLst/>
          </a:prstGeom>
          <a:gradFill>
            <a:gsLst>
              <a:gs pos="0">
                <a:schemeClr val="accent4"/>
              </a:gs>
              <a:gs pos="25000">
                <a:schemeClr val="accent4"/>
              </a:gs>
              <a:gs pos="94000">
                <a:schemeClr val="accent2"/>
              </a:gs>
              <a:gs pos="100000">
                <a:schemeClr val="accent2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23A416-999C-4FA3-A853-0AE48404B5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V="1">
            <a:off x="0" y="0"/>
            <a:ext cx="9144000" cy="3049325"/>
            <a:chOff x="0" y="3808676"/>
            <a:chExt cx="12192000" cy="3049325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9362F656-1A8D-4BA3-BA72-92332E75DB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5716" b="9820"/>
            <a:stretch>
              <a:fillRect/>
            </a:stretch>
          </p:blipFill>
          <p:spPr>
            <a:xfrm>
              <a:off x="0" y="3808676"/>
              <a:ext cx="12192000" cy="3049325"/>
            </a:xfrm>
            <a:custGeom>
              <a:avLst/>
              <a:gdLst>
                <a:gd name="connsiteX0" fmla="*/ 0 w 12192000"/>
                <a:gd name="connsiteY0" fmla="*/ 0 h 3049325"/>
                <a:gd name="connsiteX1" fmla="*/ 12192000 w 12192000"/>
                <a:gd name="connsiteY1" fmla="*/ 0 h 3049325"/>
                <a:gd name="connsiteX2" fmla="*/ 12192000 w 12192000"/>
                <a:gd name="connsiteY2" fmla="*/ 3049325 h 3049325"/>
                <a:gd name="connsiteX3" fmla="*/ 0 w 12192000"/>
                <a:gd name="connsiteY3" fmla="*/ 3049325 h 3049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92000" h="3049325">
                  <a:moveTo>
                    <a:pt x="0" y="0"/>
                  </a:moveTo>
                  <a:lnTo>
                    <a:pt x="12192000" y="0"/>
                  </a:lnTo>
                  <a:lnTo>
                    <a:pt x="12192000" y="3049325"/>
                  </a:lnTo>
                  <a:lnTo>
                    <a:pt x="0" y="3049325"/>
                  </a:lnTo>
                  <a:close/>
                </a:path>
              </a:pathLst>
            </a:custGeom>
          </p:spPr>
        </p:pic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9338807D-FB66-4E3A-9CF0-786662C4AB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067339" y="5375082"/>
              <a:ext cx="373711" cy="40551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419" y="448056"/>
            <a:ext cx="7375161" cy="1066802"/>
          </a:xfrm>
        </p:spPr>
        <p:txBody>
          <a:bodyPr>
            <a:normAutofit/>
          </a:bodyPr>
          <a:lstStyle/>
          <a:p>
            <a:r>
              <a:rPr lang="fi-FI" sz="3500" b="1">
                <a:solidFill>
                  <a:srgbClr val="3F3F3F"/>
                </a:solidFill>
              </a:rPr>
              <a:t>Doping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4419" y="3049325"/>
            <a:ext cx="7375161" cy="2945574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fi-FI" sz="1800">
                <a:solidFill>
                  <a:srgbClr val="FFFFFF"/>
                </a:solidFill>
              </a:rPr>
              <a:t>urheilijan suorituskyvyn parantamista (esim. lihasvoima) kemiallisten aineiden tai muiden lääketieteellisten menetelmien avulla</a:t>
            </a:r>
          </a:p>
          <a:p>
            <a:pPr>
              <a:lnSpc>
                <a:spcPct val="90000"/>
              </a:lnSpc>
            </a:pPr>
            <a:r>
              <a:rPr lang="fi-FI" sz="1800" u="sng">
                <a:solidFill>
                  <a:srgbClr val="FFFFFF"/>
                </a:solidFill>
              </a:rPr>
              <a:t>dopingrikkomus</a:t>
            </a:r>
          </a:p>
          <a:p>
            <a:pPr lvl="1">
              <a:lnSpc>
                <a:spcPct val="90000"/>
              </a:lnSpc>
            </a:pPr>
            <a:r>
              <a:rPr lang="fi-FI" sz="1800">
                <a:solidFill>
                  <a:srgbClr val="FFFFFF"/>
                </a:solidFill>
              </a:rPr>
              <a:t>kielletyn, dopingiksi luokiteltavan menetelmän käyttö</a:t>
            </a:r>
          </a:p>
          <a:p>
            <a:pPr lvl="1">
              <a:lnSpc>
                <a:spcPct val="90000"/>
              </a:lnSpc>
            </a:pPr>
            <a:r>
              <a:rPr lang="fi-FI" sz="1800">
                <a:solidFill>
                  <a:srgbClr val="FFFFFF"/>
                </a:solidFill>
              </a:rPr>
              <a:t>doping-testistä kieltäytyminen</a:t>
            </a:r>
          </a:p>
          <a:p>
            <a:pPr lvl="1">
              <a:lnSpc>
                <a:spcPct val="90000"/>
              </a:lnSpc>
            </a:pPr>
            <a:r>
              <a:rPr lang="fi-FI" sz="1800">
                <a:solidFill>
                  <a:srgbClr val="FFFFFF"/>
                </a:solidFill>
              </a:rPr>
              <a:t>dopingtestin tai -valvonnan manipulointi tai sen yritys</a:t>
            </a:r>
          </a:p>
          <a:p>
            <a:pPr lvl="1">
              <a:lnSpc>
                <a:spcPct val="90000"/>
              </a:lnSpc>
            </a:pPr>
            <a:r>
              <a:rPr lang="fi-FI" sz="1800">
                <a:solidFill>
                  <a:srgbClr val="FFFFFF"/>
                </a:solidFill>
              </a:rPr>
              <a:t>kiellettyjen aineiden hallussapito ja välittäminen</a:t>
            </a:r>
          </a:p>
          <a:p>
            <a:pPr>
              <a:lnSpc>
                <a:spcPct val="90000"/>
              </a:lnSpc>
            </a:pPr>
            <a:r>
              <a:rPr lang="fi-FI" sz="1800">
                <a:solidFill>
                  <a:srgbClr val="FFFFFF"/>
                </a:solidFill>
              </a:rPr>
              <a:t>suurin osa dopingin käyttäjistä on kuntoilijoita (tavoitteena esim. voiman hankkiminen, suorituskyvyn kasvattaminen, ulkonäön muokkaaminen, ammatillinen hyöty)</a:t>
            </a:r>
          </a:p>
        </p:txBody>
      </p:sp>
    </p:spTree>
    <p:extLst>
      <p:ext uri="{BB962C8B-B14F-4D97-AF65-F5344CB8AC3E}">
        <p14:creationId xmlns:p14="http://schemas.microsoft.com/office/powerpoint/2010/main" val="4124923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CB6C291-6CAF-46DF-ACFF-AADF0FD03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1281" y="0"/>
            <a:ext cx="8182719" cy="6858000"/>
          </a:xfrm>
          <a:prstGeom prst="rect">
            <a:avLst/>
          </a:prstGeom>
          <a:gradFill>
            <a:gsLst>
              <a:gs pos="0">
                <a:schemeClr val="accent4"/>
              </a:gs>
              <a:gs pos="25000">
                <a:schemeClr val="accent4"/>
              </a:gs>
              <a:gs pos="94000">
                <a:schemeClr val="accent2"/>
              </a:gs>
              <a:gs pos="100000">
                <a:schemeClr val="accent2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735DC46-5663-471D-AADB-81E00E65BC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3147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95E59CC-7059-4455-9789-EDFBBE8F5A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7983" r="60644" b="14447"/>
          <a:stretch/>
        </p:blipFill>
        <p:spPr>
          <a:xfrm>
            <a:off x="2083117" y="2"/>
            <a:ext cx="4639318" cy="6857999"/>
          </a:xfrm>
          <a:custGeom>
            <a:avLst/>
            <a:gdLst>
              <a:gd name="connsiteX0" fmla="*/ 0 w 9414510"/>
              <a:gd name="connsiteY0" fmla="*/ 0 h 6857999"/>
              <a:gd name="connsiteX1" fmla="*/ 9414510 w 9414510"/>
              <a:gd name="connsiteY1" fmla="*/ 0 h 6857999"/>
              <a:gd name="connsiteX2" fmla="*/ 9414510 w 9414510"/>
              <a:gd name="connsiteY2" fmla="*/ 6857999 h 6857999"/>
              <a:gd name="connsiteX3" fmla="*/ 0 w 9414510"/>
              <a:gd name="connsiteY3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414510" h="6857999">
                <a:moveTo>
                  <a:pt x="0" y="0"/>
                </a:moveTo>
                <a:lnTo>
                  <a:pt x="9414510" y="0"/>
                </a:lnTo>
                <a:lnTo>
                  <a:pt x="9414510" y="6857999"/>
                </a:lnTo>
                <a:lnTo>
                  <a:pt x="0" y="6857999"/>
                </a:lnTo>
                <a:close/>
              </a:path>
            </a:pathLst>
          </a:cu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1243013"/>
            <a:ext cx="2891790" cy="4371974"/>
          </a:xfrm>
        </p:spPr>
        <p:txBody>
          <a:bodyPr>
            <a:normAutofit/>
          </a:bodyPr>
          <a:lstStyle/>
          <a:p>
            <a:r>
              <a:rPr lang="fi-FI" sz="2800" b="1">
                <a:solidFill>
                  <a:srgbClr val="3F3F3F"/>
                </a:solidFill>
              </a:rPr>
              <a:t>Liikkumattomuus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9162" y="1032987"/>
            <a:ext cx="3934778" cy="4792027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fi-FI" sz="2100">
                <a:solidFill>
                  <a:srgbClr val="FFFFFF"/>
                </a:solidFill>
              </a:rPr>
              <a:t>terveyden kannalta riittämätön fyysinen aktiivisuus</a:t>
            </a:r>
          </a:p>
          <a:p>
            <a:pPr>
              <a:lnSpc>
                <a:spcPct val="90000"/>
              </a:lnSpc>
            </a:pPr>
            <a:r>
              <a:rPr lang="fi-FI" sz="2100">
                <a:solidFill>
                  <a:srgbClr val="FFFFFF"/>
                </a:solidFill>
              </a:rPr>
              <a:t>liikunnan puute kehittyneissä maissa </a:t>
            </a:r>
            <a:r>
              <a:rPr lang="fi-FI" sz="2100" b="1">
                <a:solidFill>
                  <a:srgbClr val="FFFFFF"/>
                </a:solidFill>
              </a:rPr>
              <a:t>yleisin muutettavissa oleva </a:t>
            </a:r>
            <a:r>
              <a:rPr lang="fi-FI" sz="2100">
                <a:solidFill>
                  <a:srgbClr val="FFFFFF"/>
                </a:solidFill>
              </a:rPr>
              <a:t>terveyttä ja toimintakykyä huonontava tekijä (WHO)</a:t>
            </a:r>
          </a:p>
          <a:p>
            <a:pPr>
              <a:lnSpc>
                <a:spcPct val="90000"/>
              </a:lnSpc>
            </a:pPr>
            <a:r>
              <a:rPr lang="fi-FI" sz="2100">
                <a:solidFill>
                  <a:srgbClr val="FFFFFF"/>
                </a:solidFill>
              </a:rPr>
              <a:t>tekninen kehitys ja vaurastuminen </a:t>
            </a:r>
            <a:r>
              <a:rPr lang="fi-FI" sz="2100">
                <a:solidFill>
                  <a:srgbClr val="FFFFFF"/>
                </a:solidFill>
                <a:sym typeface="Wingdings" panose="05000000000000000000" pitchFamily="2" charset="2"/>
              </a:rPr>
              <a:t></a:t>
            </a:r>
            <a:r>
              <a:rPr lang="fi-FI" sz="2100">
                <a:solidFill>
                  <a:srgbClr val="FFFFFF"/>
                </a:solidFill>
              </a:rPr>
              <a:t> istumisen lisääntyminen ja arjen aktiivisuuden väheneminen</a:t>
            </a:r>
          </a:p>
          <a:p>
            <a:pPr>
              <a:lnSpc>
                <a:spcPct val="90000"/>
              </a:lnSpc>
            </a:pPr>
            <a:r>
              <a:rPr lang="fi-FI" sz="2100">
                <a:solidFill>
                  <a:srgbClr val="FFFFFF"/>
                </a:solidFill>
              </a:rPr>
              <a:t>yhteiskunta voi toimillaan ja päätöksenteollaan luoda liikkumiselle mahdollisimman suotuisat edellytykset</a:t>
            </a:r>
          </a:p>
          <a:p>
            <a:pPr lvl="1">
              <a:lnSpc>
                <a:spcPct val="90000"/>
              </a:lnSpc>
            </a:pPr>
            <a:endParaRPr lang="fi-FI" sz="2100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</a:pPr>
            <a:endParaRPr lang="fi-FI" sz="21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7238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769</Words>
  <Application>Microsoft Office PowerPoint</Application>
  <PresentationFormat>Näytössä katseltava diaesitys (4:3)</PresentationFormat>
  <Paragraphs>94</Paragraphs>
  <Slides>11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Terve 1: Terveyden perusteet</vt:lpstr>
      <vt:lpstr>Liikunnan psykososiaalisia terveysvaikutuksia</vt:lpstr>
      <vt:lpstr>Terveysliikunta ja -kunto</vt:lpstr>
      <vt:lpstr>Energiantuotto liikunnassa</vt:lpstr>
      <vt:lpstr>Terveysliikuntasuositukset</vt:lpstr>
      <vt:lpstr>Liikunnan turvallisuus</vt:lpstr>
      <vt:lpstr>Liikuntavammojen riskitekijät</vt:lpstr>
      <vt:lpstr>Doping</vt:lpstr>
      <vt:lpstr>Liikkumattomuus</vt:lpstr>
      <vt:lpstr>Istumisen terveysvaarat</vt:lpstr>
      <vt:lpstr>Istumisen haittojen vähentäminen</vt:lpstr>
    </vt:vector>
  </TitlesOfParts>
  <Company>University of Jyväskylä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Terve 1: Terveyden perusteet</dc:title>
  <dc:creator>Hämäläinen Elina</dc:creator>
  <cp:lastModifiedBy>Timo Ryhtä</cp:lastModifiedBy>
  <cp:revision>44</cp:revision>
  <dcterms:created xsi:type="dcterms:W3CDTF">2017-06-12T08:33:39Z</dcterms:created>
  <dcterms:modified xsi:type="dcterms:W3CDTF">2021-02-17T05:33:39Z</dcterms:modified>
</cp:coreProperties>
</file>