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8" r:id="rId6"/>
    <p:sldId id="279" r:id="rId7"/>
    <p:sldId id="270" r:id="rId8"/>
    <p:sldId id="271" r:id="rId9"/>
    <p:sldId id="274" r:id="rId10"/>
    <p:sldId id="275" r:id="rId11"/>
    <p:sldId id="276" r:id="rId12"/>
    <p:sldId id="277" r:id="rId1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70"/>
    <p:restoredTop sz="94695"/>
  </p:normalViewPr>
  <p:slideViewPr>
    <p:cSldViewPr>
      <p:cViewPr varScale="1">
        <p:scale>
          <a:sx n="68" d="100"/>
          <a:sy n="68" d="100"/>
        </p:scale>
        <p:origin x="55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B6F97B-C339-4F57-9507-22F5FF2B012F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FFB8CEF-9B7C-48CB-928B-0D06879F7829}">
      <dgm:prSet/>
      <dgm:spPr/>
      <dgm:t>
        <a:bodyPr/>
        <a:lstStyle/>
        <a:p>
          <a:r>
            <a:rPr lang="fi-FI" b="1"/>
            <a:t>epidemia</a:t>
          </a:r>
          <a:r>
            <a:rPr lang="fi-FI"/>
            <a:t> = entuudestaan tuttua sairautta esiintyy jollakin alueella odotettua runsaammin (esim. kausi-influenssa)</a:t>
          </a:r>
          <a:endParaRPr lang="en-US"/>
        </a:p>
      </dgm:t>
    </dgm:pt>
    <dgm:pt modelId="{69B9A86E-32CE-4F94-B2A7-634A2BA7A6A1}" type="parTrans" cxnId="{7FF3BE61-129D-481E-9197-30EB35CFEFCF}">
      <dgm:prSet/>
      <dgm:spPr/>
      <dgm:t>
        <a:bodyPr/>
        <a:lstStyle/>
        <a:p>
          <a:endParaRPr lang="en-US"/>
        </a:p>
      </dgm:t>
    </dgm:pt>
    <dgm:pt modelId="{6FAFBD2F-B367-45D4-93C3-D4C8BE6CFD0D}" type="sibTrans" cxnId="{7FF3BE61-129D-481E-9197-30EB35CFEFCF}">
      <dgm:prSet/>
      <dgm:spPr/>
      <dgm:t>
        <a:bodyPr/>
        <a:lstStyle/>
        <a:p>
          <a:endParaRPr lang="en-US"/>
        </a:p>
      </dgm:t>
    </dgm:pt>
    <dgm:pt modelId="{149FDA33-3570-4C9A-9117-4F21F806E7A0}">
      <dgm:prSet/>
      <dgm:spPr/>
      <dgm:t>
        <a:bodyPr/>
        <a:lstStyle/>
        <a:p>
          <a:r>
            <a:rPr lang="fi-FI" b="1"/>
            <a:t>pandemia</a:t>
          </a:r>
          <a:r>
            <a:rPr lang="fi-FI"/>
            <a:t> = uusi, helposti tarttuva tauti, alkaa tietyltä maantieteelliseltä alueelta, leviää nopeasti, 1–2 vuodessa, koko maapallolle </a:t>
          </a:r>
          <a:br>
            <a:rPr lang="fi-FI"/>
          </a:br>
          <a:r>
            <a:rPr lang="fi-FI"/>
            <a:t>(esim. lintu- ja sikainfluenssat)</a:t>
          </a:r>
          <a:endParaRPr lang="en-US"/>
        </a:p>
      </dgm:t>
    </dgm:pt>
    <dgm:pt modelId="{0DCCAB5C-29E9-4B02-BBAD-630EB71B1781}" type="parTrans" cxnId="{CE21644D-1F88-4D57-9A9E-3DECFA4AA502}">
      <dgm:prSet/>
      <dgm:spPr/>
      <dgm:t>
        <a:bodyPr/>
        <a:lstStyle/>
        <a:p>
          <a:endParaRPr lang="en-US"/>
        </a:p>
      </dgm:t>
    </dgm:pt>
    <dgm:pt modelId="{2DBFC1C9-CEB1-46CE-B4F3-6342DBD61F8A}" type="sibTrans" cxnId="{CE21644D-1F88-4D57-9A9E-3DECFA4AA502}">
      <dgm:prSet/>
      <dgm:spPr/>
      <dgm:t>
        <a:bodyPr/>
        <a:lstStyle/>
        <a:p>
          <a:endParaRPr lang="en-US"/>
        </a:p>
      </dgm:t>
    </dgm:pt>
    <dgm:pt modelId="{65C734BC-330F-448B-8EE5-47AF176EE3C2}">
      <dgm:prSet/>
      <dgm:spPr/>
      <dgm:t>
        <a:bodyPr/>
        <a:lstStyle/>
        <a:p>
          <a:r>
            <a:rPr lang="fi-FI" b="1"/>
            <a:t>endemia</a:t>
          </a:r>
          <a:r>
            <a:rPr lang="fi-FI"/>
            <a:t> = tauti esiintyy tietyllä alueella jatkuvasti ja runsaasti (paikallistauti), mutta toisilla alueilla ei ollenkaan </a:t>
          </a:r>
          <a:br>
            <a:rPr lang="fi-FI"/>
          </a:br>
          <a:r>
            <a:rPr lang="fi-FI"/>
            <a:t>(esim. malaria ja denguekuume)</a:t>
          </a:r>
          <a:endParaRPr lang="en-US"/>
        </a:p>
      </dgm:t>
    </dgm:pt>
    <dgm:pt modelId="{DE860271-3A24-4F9E-83D3-805E4A607A2F}" type="parTrans" cxnId="{16ADE3B0-4DBD-44E3-BF4E-9FB3D8F2D6CB}">
      <dgm:prSet/>
      <dgm:spPr/>
      <dgm:t>
        <a:bodyPr/>
        <a:lstStyle/>
        <a:p>
          <a:endParaRPr lang="en-US"/>
        </a:p>
      </dgm:t>
    </dgm:pt>
    <dgm:pt modelId="{6A2C15EE-2678-4B4E-8607-C90687C2F21F}" type="sibTrans" cxnId="{16ADE3B0-4DBD-44E3-BF4E-9FB3D8F2D6CB}">
      <dgm:prSet/>
      <dgm:spPr/>
      <dgm:t>
        <a:bodyPr/>
        <a:lstStyle/>
        <a:p>
          <a:endParaRPr lang="en-US"/>
        </a:p>
      </dgm:t>
    </dgm:pt>
    <dgm:pt modelId="{8E21527C-DA05-44DC-B337-83F0F8160F9B}" type="pres">
      <dgm:prSet presAssocID="{2DB6F97B-C339-4F57-9507-22F5FF2B012F}" presName="vert0" presStyleCnt="0">
        <dgm:presLayoutVars>
          <dgm:dir/>
          <dgm:animOne val="branch"/>
          <dgm:animLvl val="lvl"/>
        </dgm:presLayoutVars>
      </dgm:prSet>
      <dgm:spPr/>
    </dgm:pt>
    <dgm:pt modelId="{F075CED8-CF46-4333-B3CB-F7BF334BA4FD}" type="pres">
      <dgm:prSet presAssocID="{CFFB8CEF-9B7C-48CB-928B-0D06879F7829}" presName="thickLine" presStyleLbl="alignNode1" presStyleIdx="0" presStyleCnt="3"/>
      <dgm:spPr/>
    </dgm:pt>
    <dgm:pt modelId="{41CA01A8-35D4-4FA9-80C0-C4196DEDB3B0}" type="pres">
      <dgm:prSet presAssocID="{CFFB8CEF-9B7C-48CB-928B-0D06879F7829}" presName="horz1" presStyleCnt="0"/>
      <dgm:spPr/>
    </dgm:pt>
    <dgm:pt modelId="{619D64A4-B8C7-4192-81A2-C5B329EE50DB}" type="pres">
      <dgm:prSet presAssocID="{CFFB8CEF-9B7C-48CB-928B-0D06879F7829}" presName="tx1" presStyleLbl="revTx" presStyleIdx="0" presStyleCnt="3"/>
      <dgm:spPr/>
    </dgm:pt>
    <dgm:pt modelId="{A89F34E4-DC6C-4968-8046-98B4BD6B14CA}" type="pres">
      <dgm:prSet presAssocID="{CFFB8CEF-9B7C-48CB-928B-0D06879F7829}" presName="vert1" presStyleCnt="0"/>
      <dgm:spPr/>
    </dgm:pt>
    <dgm:pt modelId="{ECCF5CE6-7FDB-489E-A3F7-37CD8BB893E8}" type="pres">
      <dgm:prSet presAssocID="{149FDA33-3570-4C9A-9117-4F21F806E7A0}" presName="thickLine" presStyleLbl="alignNode1" presStyleIdx="1" presStyleCnt="3"/>
      <dgm:spPr/>
    </dgm:pt>
    <dgm:pt modelId="{EFDD1AC4-6E13-4B74-9284-17415423A7D9}" type="pres">
      <dgm:prSet presAssocID="{149FDA33-3570-4C9A-9117-4F21F806E7A0}" presName="horz1" presStyleCnt="0"/>
      <dgm:spPr/>
    </dgm:pt>
    <dgm:pt modelId="{EA11EDEF-2FE6-4C09-B51E-7336D5EBDD24}" type="pres">
      <dgm:prSet presAssocID="{149FDA33-3570-4C9A-9117-4F21F806E7A0}" presName="tx1" presStyleLbl="revTx" presStyleIdx="1" presStyleCnt="3"/>
      <dgm:spPr/>
    </dgm:pt>
    <dgm:pt modelId="{C8F3C7D3-698C-496C-A3EE-E7537D82C086}" type="pres">
      <dgm:prSet presAssocID="{149FDA33-3570-4C9A-9117-4F21F806E7A0}" presName="vert1" presStyleCnt="0"/>
      <dgm:spPr/>
    </dgm:pt>
    <dgm:pt modelId="{F8FE5997-65A8-43AE-9E74-E7A151B7B09D}" type="pres">
      <dgm:prSet presAssocID="{65C734BC-330F-448B-8EE5-47AF176EE3C2}" presName="thickLine" presStyleLbl="alignNode1" presStyleIdx="2" presStyleCnt="3"/>
      <dgm:spPr/>
    </dgm:pt>
    <dgm:pt modelId="{4F305F47-BE6F-4C9D-A6BE-DEDA2CF9286A}" type="pres">
      <dgm:prSet presAssocID="{65C734BC-330F-448B-8EE5-47AF176EE3C2}" presName="horz1" presStyleCnt="0"/>
      <dgm:spPr/>
    </dgm:pt>
    <dgm:pt modelId="{666EE23C-891A-47F5-981F-22E5B31A0A99}" type="pres">
      <dgm:prSet presAssocID="{65C734BC-330F-448B-8EE5-47AF176EE3C2}" presName="tx1" presStyleLbl="revTx" presStyleIdx="2" presStyleCnt="3"/>
      <dgm:spPr/>
    </dgm:pt>
    <dgm:pt modelId="{518FAFF2-A7E3-412D-9121-A02DBE7B4094}" type="pres">
      <dgm:prSet presAssocID="{65C734BC-330F-448B-8EE5-47AF176EE3C2}" presName="vert1" presStyleCnt="0"/>
      <dgm:spPr/>
    </dgm:pt>
  </dgm:ptLst>
  <dgm:cxnLst>
    <dgm:cxn modelId="{7FF3BE61-129D-481E-9197-30EB35CFEFCF}" srcId="{2DB6F97B-C339-4F57-9507-22F5FF2B012F}" destId="{CFFB8CEF-9B7C-48CB-928B-0D06879F7829}" srcOrd="0" destOrd="0" parTransId="{69B9A86E-32CE-4F94-B2A7-634A2BA7A6A1}" sibTransId="{6FAFBD2F-B367-45D4-93C3-D4C8BE6CFD0D}"/>
    <dgm:cxn modelId="{0765DF64-54B1-4CF7-867B-7792F2817FEF}" type="presOf" srcId="{CFFB8CEF-9B7C-48CB-928B-0D06879F7829}" destId="{619D64A4-B8C7-4192-81A2-C5B329EE50DB}" srcOrd="0" destOrd="0" presId="urn:microsoft.com/office/officeart/2008/layout/LinedList"/>
    <dgm:cxn modelId="{CE21644D-1F88-4D57-9A9E-3DECFA4AA502}" srcId="{2DB6F97B-C339-4F57-9507-22F5FF2B012F}" destId="{149FDA33-3570-4C9A-9117-4F21F806E7A0}" srcOrd="1" destOrd="0" parTransId="{0DCCAB5C-29E9-4B02-BBAD-630EB71B1781}" sibTransId="{2DBFC1C9-CEB1-46CE-B4F3-6342DBD61F8A}"/>
    <dgm:cxn modelId="{CC717D6F-9B95-4D32-AFF6-56DFC330E390}" type="presOf" srcId="{2DB6F97B-C339-4F57-9507-22F5FF2B012F}" destId="{8E21527C-DA05-44DC-B337-83F0F8160F9B}" srcOrd="0" destOrd="0" presId="urn:microsoft.com/office/officeart/2008/layout/LinedList"/>
    <dgm:cxn modelId="{16ADE3B0-4DBD-44E3-BF4E-9FB3D8F2D6CB}" srcId="{2DB6F97B-C339-4F57-9507-22F5FF2B012F}" destId="{65C734BC-330F-448B-8EE5-47AF176EE3C2}" srcOrd="2" destOrd="0" parTransId="{DE860271-3A24-4F9E-83D3-805E4A607A2F}" sibTransId="{6A2C15EE-2678-4B4E-8607-C90687C2F21F}"/>
    <dgm:cxn modelId="{67C619C0-22F1-4969-8E65-3975C464A2A2}" type="presOf" srcId="{65C734BC-330F-448B-8EE5-47AF176EE3C2}" destId="{666EE23C-891A-47F5-981F-22E5B31A0A99}" srcOrd="0" destOrd="0" presId="urn:microsoft.com/office/officeart/2008/layout/LinedList"/>
    <dgm:cxn modelId="{F5DD76FA-1E64-4A1A-9A64-C7D4126FC742}" type="presOf" srcId="{149FDA33-3570-4C9A-9117-4F21F806E7A0}" destId="{EA11EDEF-2FE6-4C09-B51E-7336D5EBDD24}" srcOrd="0" destOrd="0" presId="urn:microsoft.com/office/officeart/2008/layout/LinedList"/>
    <dgm:cxn modelId="{A350BDC6-9AD9-445F-9D40-2CD1CA53E178}" type="presParOf" srcId="{8E21527C-DA05-44DC-B337-83F0F8160F9B}" destId="{F075CED8-CF46-4333-B3CB-F7BF334BA4FD}" srcOrd="0" destOrd="0" presId="urn:microsoft.com/office/officeart/2008/layout/LinedList"/>
    <dgm:cxn modelId="{9865674C-6D03-463A-8431-41F0F35A37C1}" type="presParOf" srcId="{8E21527C-DA05-44DC-B337-83F0F8160F9B}" destId="{41CA01A8-35D4-4FA9-80C0-C4196DEDB3B0}" srcOrd="1" destOrd="0" presId="urn:microsoft.com/office/officeart/2008/layout/LinedList"/>
    <dgm:cxn modelId="{E3F83012-557F-4CC6-9F47-6EE297A52934}" type="presParOf" srcId="{41CA01A8-35D4-4FA9-80C0-C4196DEDB3B0}" destId="{619D64A4-B8C7-4192-81A2-C5B329EE50DB}" srcOrd="0" destOrd="0" presId="urn:microsoft.com/office/officeart/2008/layout/LinedList"/>
    <dgm:cxn modelId="{8C542685-194D-486B-857E-9F7A4452E0AF}" type="presParOf" srcId="{41CA01A8-35D4-4FA9-80C0-C4196DEDB3B0}" destId="{A89F34E4-DC6C-4968-8046-98B4BD6B14CA}" srcOrd="1" destOrd="0" presId="urn:microsoft.com/office/officeart/2008/layout/LinedList"/>
    <dgm:cxn modelId="{D0726198-D63D-42EF-BA65-1833A51A5262}" type="presParOf" srcId="{8E21527C-DA05-44DC-B337-83F0F8160F9B}" destId="{ECCF5CE6-7FDB-489E-A3F7-37CD8BB893E8}" srcOrd="2" destOrd="0" presId="urn:microsoft.com/office/officeart/2008/layout/LinedList"/>
    <dgm:cxn modelId="{1F0BFE6F-4052-4107-8D00-93BBAE256E56}" type="presParOf" srcId="{8E21527C-DA05-44DC-B337-83F0F8160F9B}" destId="{EFDD1AC4-6E13-4B74-9284-17415423A7D9}" srcOrd="3" destOrd="0" presId="urn:microsoft.com/office/officeart/2008/layout/LinedList"/>
    <dgm:cxn modelId="{0850965F-DF9F-4C09-89D9-E7C75AA628B8}" type="presParOf" srcId="{EFDD1AC4-6E13-4B74-9284-17415423A7D9}" destId="{EA11EDEF-2FE6-4C09-B51E-7336D5EBDD24}" srcOrd="0" destOrd="0" presId="urn:microsoft.com/office/officeart/2008/layout/LinedList"/>
    <dgm:cxn modelId="{FA033528-354D-47F8-9B09-9BF69EC5C862}" type="presParOf" srcId="{EFDD1AC4-6E13-4B74-9284-17415423A7D9}" destId="{C8F3C7D3-698C-496C-A3EE-E7537D82C086}" srcOrd="1" destOrd="0" presId="urn:microsoft.com/office/officeart/2008/layout/LinedList"/>
    <dgm:cxn modelId="{6AA8B80E-8D70-4305-9E88-085CCAA292D5}" type="presParOf" srcId="{8E21527C-DA05-44DC-B337-83F0F8160F9B}" destId="{F8FE5997-65A8-43AE-9E74-E7A151B7B09D}" srcOrd="4" destOrd="0" presId="urn:microsoft.com/office/officeart/2008/layout/LinedList"/>
    <dgm:cxn modelId="{CEEC523E-B745-4F09-BFF9-F471B3E8DB9B}" type="presParOf" srcId="{8E21527C-DA05-44DC-B337-83F0F8160F9B}" destId="{4F305F47-BE6F-4C9D-A6BE-DEDA2CF9286A}" srcOrd="5" destOrd="0" presId="urn:microsoft.com/office/officeart/2008/layout/LinedList"/>
    <dgm:cxn modelId="{D2BA061E-595E-4877-995D-5B74B76EF33D}" type="presParOf" srcId="{4F305F47-BE6F-4C9D-A6BE-DEDA2CF9286A}" destId="{666EE23C-891A-47F5-981F-22E5B31A0A99}" srcOrd="0" destOrd="0" presId="urn:microsoft.com/office/officeart/2008/layout/LinedList"/>
    <dgm:cxn modelId="{ACE3F3F4-CC20-44C0-AF86-3570028FAF78}" type="presParOf" srcId="{4F305F47-BE6F-4C9D-A6BE-DEDA2CF9286A}" destId="{518FAFF2-A7E3-412D-9121-A02DBE7B409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75CED8-CF46-4333-B3CB-F7BF334BA4FD}">
      <dsp:nvSpPr>
        <dsp:cNvPr id="0" name=""/>
        <dsp:cNvSpPr/>
      </dsp:nvSpPr>
      <dsp:spPr>
        <a:xfrm>
          <a:off x="0" y="2703"/>
          <a:ext cx="517538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9D64A4-B8C7-4192-81A2-C5B329EE50DB}">
      <dsp:nvSpPr>
        <dsp:cNvPr id="0" name=""/>
        <dsp:cNvSpPr/>
      </dsp:nvSpPr>
      <dsp:spPr>
        <a:xfrm>
          <a:off x="0" y="2703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b="1" kern="1200"/>
            <a:t>epidemia</a:t>
          </a:r>
          <a:r>
            <a:rPr lang="fi-FI" sz="2300" kern="1200"/>
            <a:t> = entuudestaan tuttua sairautta esiintyy jollakin alueella odotettua runsaammin (esim. kausi-influenssa)</a:t>
          </a:r>
          <a:endParaRPr lang="en-US" sz="2300" kern="1200"/>
        </a:p>
      </dsp:txBody>
      <dsp:txXfrm>
        <a:off x="0" y="2703"/>
        <a:ext cx="5175384" cy="1843578"/>
      </dsp:txXfrm>
    </dsp:sp>
    <dsp:sp modelId="{ECCF5CE6-7FDB-489E-A3F7-37CD8BB893E8}">
      <dsp:nvSpPr>
        <dsp:cNvPr id="0" name=""/>
        <dsp:cNvSpPr/>
      </dsp:nvSpPr>
      <dsp:spPr>
        <a:xfrm>
          <a:off x="0" y="1846281"/>
          <a:ext cx="5175384" cy="0"/>
        </a:xfrm>
        <a:prstGeom prst="line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11EDEF-2FE6-4C09-B51E-7336D5EBDD24}">
      <dsp:nvSpPr>
        <dsp:cNvPr id="0" name=""/>
        <dsp:cNvSpPr/>
      </dsp:nvSpPr>
      <dsp:spPr>
        <a:xfrm>
          <a:off x="0" y="1846281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b="1" kern="1200"/>
            <a:t>pandemia</a:t>
          </a:r>
          <a:r>
            <a:rPr lang="fi-FI" sz="2300" kern="1200"/>
            <a:t> = uusi, helposti tarttuva tauti, alkaa tietyltä maantieteelliseltä alueelta, leviää nopeasti, 1–2 vuodessa, koko maapallolle </a:t>
          </a:r>
          <a:br>
            <a:rPr lang="fi-FI" sz="2300" kern="1200"/>
          </a:br>
          <a:r>
            <a:rPr lang="fi-FI" sz="2300" kern="1200"/>
            <a:t>(esim. lintu- ja sikainfluenssat)</a:t>
          </a:r>
          <a:endParaRPr lang="en-US" sz="2300" kern="1200"/>
        </a:p>
      </dsp:txBody>
      <dsp:txXfrm>
        <a:off x="0" y="1846281"/>
        <a:ext cx="5175384" cy="1843578"/>
      </dsp:txXfrm>
    </dsp:sp>
    <dsp:sp modelId="{F8FE5997-65A8-43AE-9E74-E7A151B7B09D}">
      <dsp:nvSpPr>
        <dsp:cNvPr id="0" name=""/>
        <dsp:cNvSpPr/>
      </dsp:nvSpPr>
      <dsp:spPr>
        <a:xfrm>
          <a:off x="0" y="3689859"/>
          <a:ext cx="5175384" cy="0"/>
        </a:xfrm>
        <a:prstGeom prst="lin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6EE23C-891A-47F5-981F-22E5B31A0A99}">
      <dsp:nvSpPr>
        <dsp:cNvPr id="0" name=""/>
        <dsp:cNvSpPr/>
      </dsp:nvSpPr>
      <dsp:spPr>
        <a:xfrm>
          <a:off x="0" y="3689859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b="1" kern="1200"/>
            <a:t>endemia</a:t>
          </a:r>
          <a:r>
            <a:rPr lang="fi-FI" sz="2300" kern="1200"/>
            <a:t> = tauti esiintyy tietyllä alueella jatkuvasti ja runsaasti (paikallistauti), mutta toisilla alueilla ei ollenkaan </a:t>
          </a:r>
          <a:br>
            <a:rPr lang="fi-FI" sz="2300" kern="1200"/>
          </a:br>
          <a:r>
            <a:rPr lang="fi-FI" sz="2300" kern="1200"/>
            <a:t>(esim. malaria ja denguekuume)</a:t>
          </a:r>
          <a:endParaRPr lang="en-US" sz="2300" kern="1200"/>
        </a:p>
      </dsp:txBody>
      <dsp:txXfrm>
        <a:off x="0" y="3689859"/>
        <a:ext cx="5175384" cy="18435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19.3.2021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865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19.3.2021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5656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19.3.2021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6986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19.3.2021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3375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19.3.2021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9326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19.3.2021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59914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19.3.2021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5077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19.3.2021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7523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19.3.2021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674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19.3.2021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2441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19.3.2021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0091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CECDC-CA82-419C-B66C-70AF779EE76D}" type="datetimeFigureOut">
              <a:rPr lang="fi-FI" smtClean="0"/>
              <a:t>19.3.2021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2516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77107" y="220196"/>
            <a:ext cx="7066893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57350" y="2099696"/>
            <a:ext cx="1456680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836384" y="1866059"/>
            <a:ext cx="2987899" cy="2240924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28950" y="1939159"/>
            <a:ext cx="5733470" cy="2751086"/>
          </a:xfrm>
        </p:spPr>
        <p:txBody>
          <a:bodyPr>
            <a:normAutofit/>
          </a:bodyPr>
          <a:lstStyle/>
          <a:p>
            <a:pPr algn="r"/>
            <a:r>
              <a:rPr lang="fi-FI" b="1" dirty="0"/>
              <a:t>Terve 1: Terveyden perusteet</a:t>
            </a:r>
            <a:endParaRPr lang="fi-FI" b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28950" y="4782320"/>
            <a:ext cx="5733470" cy="1329443"/>
          </a:xfrm>
        </p:spPr>
        <p:txBody>
          <a:bodyPr>
            <a:normAutofit/>
          </a:bodyPr>
          <a:lstStyle/>
          <a:p>
            <a:pPr algn="r"/>
            <a:r>
              <a:rPr lang="fi-FI" b="1" dirty="0"/>
              <a:t>Luku 12: Tartuntataudit</a:t>
            </a:r>
            <a:endParaRPr lang="fi-FI" b="1"/>
          </a:p>
        </p:txBody>
      </p:sp>
    </p:spTree>
    <p:extLst>
      <p:ext uri="{BB962C8B-B14F-4D97-AF65-F5344CB8AC3E}">
        <p14:creationId xmlns:p14="http://schemas.microsoft.com/office/powerpoint/2010/main" val="1275972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01221"/>
            <a:ext cx="7886700" cy="1348065"/>
          </a:xfrm>
        </p:spPr>
        <p:txBody>
          <a:bodyPr>
            <a:normAutofit/>
          </a:bodyPr>
          <a:lstStyle/>
          <a:p>
            <a:r>
              <a:rPr lang="fi-FI" sz="4700" b="1">
                <a:solidFill>
                  <a:srgbClr val="FFFFFF"/>
                </a:solidFill>
              </a:rPr>
              <a:t>Autoimmuunisairaudet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586789"/>
            <a:ext cx="7886700" cy="3590174"/>
          </a:xfrm>
        </p:spPr>
        <p:txBody>
          <a:bodyPr>
            <a:normAutofit/>
          </a:bodyPr>
          <a:lstStyle/>
          <a:p>
            <a:r>
              <a:rPr lang="fi-FI" sz="1900"/>
              <a:t>elimistön puolustusjärjestelmä aktivoituu liikaa ja hyökkää kehon omia rakenteita ja soluja vastaan</a:t>
            </a:r>
          </a:p>
          <a:p>
            <a:r>
              <a:rPr lang="fi-FI" sz="1900"/>
              <a:t>sairastumistaipumus näyttää olevan yhteydessä lapsuudenkodin korkeaan hygieniatasoon (</a:t>
            </a:r>
            <a:r>
              <a:rPr lang="fi-FI" sz="1900" b="1"/>
              <a:t>hygieniahypoteesi</a:t>
            </a:r>
            <a:r>
              <a:rPr lang="fi-FI" sz="1900"/>
              <a:t>)</a:t>
            </a:r>
          </a:p>
          <a:p>
            <a:r>
              <a:rPr lang="fi-FI" sz="1900"/>
              <a:t>huomattavasti yleisempiä teollisuusmaissa kuin kehitysmaissa</a:t>
            </a:r>
          </a:p>
          <a:p>
            <a:r>
              <a:rPr lang="fi-FI" sz="1900" b="1"/>
              <a:t>HIV-infektio</a:t>
            </a:r>
          </a:p>
          <a:p>
            <a:pPr lvl="1"/>
            <a:r>
              <a:rPr lang="fi-FI" sz="1900"/>
              <a:t>HI-virus pystyy tunkeutumaan T-auttajavalkosoluihin ja tuhoamaan niitä </a:t>
            </a:r>
            <a:r>
              <a:rPr lang="fi-FI" sz="1900">
                <a:sym typeface="Wingdings" panose="05000000000000000000" pitchFamily="2" charset="2"/>
              </a:rPr>
              <a:t> </a:t>
            </a:r>
            <a:r>
              <a:rPr lang="fi-FI" sz="1900" b="1">
                <a:sym typeface="Wingdings" panose="05000000000000000000" pitchFamily="2" charset="2"/>
              </a:rPr>
              <a:t>immuunikato</a:t>
            </a:r>
            <a:r>
              <a:rPr lang="fi-FI" sz="1900">
                <a:sym typeface="Wingdings" panose="05000000000000000000" pitchFamily="2" charset="2"/>
              </a:rPr>
              <a:t>  hoitamattomana </a:t>
            </a:r>
            <a:r>
              <a:rPr lang="fi-FI" sz="1900" b="1">
                <a:sym typeface="Wingdings" panose="05000000000000000000" pitchFamily="2" charset="2"/>
              </a:rPr>
              <a:t>AIDS</a:t>
            </a:r>
            <a:r>
              <a:rPr lang="fi-FI" sz="1900">
                <a:sym typeface="Wingdings" panose="05000000000000000000" pitchFamily="2" charset="2"/>
              </a:rPr>
              <a:t> (kuolee lopulta johonkin tartuntatautiin)</a:t>
            </a:r>
          </a:p>
          <a:p>
            <a:pPr lvl="1"/>
            <a:r>
              <a:rPr lang="fi-FI" sz="1900">
                <a:sym typeface="Wingdings" panose="05000000000000000000" pitchFamily="2" charset="2"/>
              </a:rPr>
              <a:t>infektio on pysyvä, mutta taudin eteneminen AIDS-vaiheeseen voidaan estää useiden lääkkeiden yhdistelmähoidolla</a:t>
            </a:r>
            <a:endParaRPr lang="fi-FI" sz="1900"/>
          </a:p>
          <a:p>
            <a:endParaRPr lang="fi-FI" sz="1900"/>
          </a:p>
          <a:p>
            <a:endParaRPr lang="fi-FI" sz="1900"/>
          </a:p>
        </p:txBody>
      </p:sp>
    </p:spTree>
    <p:extLst>
      <p:ext uri="{BB962C8B-B14F-4D97-AF65-F5344CB8AC3E}">
        <p14:creationId xmlns:p14="http://schemas.microsoft.com/office/powerpoint/2010/main" val="4135708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4168866" cy="1325563"/>
          </a:xfrm>
        </p:spPr>
        <p:txBody>
          <a:bodyPr>
            <a:normAutofit/>
          </a:bodyPr>
          <a:lstStyle/>
          <a:p>
            <a:r>
              <a:rPr lang="fi-FI" b="1" dirty="0"/>
              <a:t>Rokotus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4168866" cy="435133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i-FI" sz="1300"/>
              <a:t>tehokkain suoja tarttuvia tauteja vastaan</a:t>
            </a:r>
          </a:p>
          <a:p>
            <a:pPr>
              <a:lnSpc>
                <a:spcPct val="90000"/>
              </a:lnSpc>
            </a:pPr>
            <a:r>
              <a:rPr lang="fi-FI" sz="1300"/>
              <a:t>pieni määrä joko </a:t>
            </a:r>
            <a:r>
              <a:rPr lang="fi-FI" sz="1300" b="1"/>
              <a:t>tapettuja tai heikennettyjä bakteereja tai viruksia </a:t>
            </a:r>
            <a:r>
              <a:rPr lang="fi-FI" sz="1300">
                <a:sym typeface="Wingdings" panose="05000000000000000000" pitchFamily="2" charset="2"/>
              </a:rPr>
              <a:t> immuunivaste</a:t>
            </a:r>
          </a:p>
          <a:p>
            <a:pPr>
              <a:lnSpc>
                <a:spcPct val="90000"/>
              </a:lnSpc>
            </a:pPr>
            <a:r>
              <a:rPr lang="fi-FI" sz="1300"/>
              <a:t>joissakin taudeissa suoja kestää koko eliniän, toiset taudit tarvitsevat tehosterokotteen määräajoin</a:t>
            </a:r>
          </a:p>
          <a:p>
            <a:pPr>
              <a:lnSpc>
                <a:spcPct val="90000"/>
              </a:lnSpc>
            </a:pPr>
            <a:r>
              <a:rPr lang="fi-FI" sz="1300"/>
              <a:t>suoja harvoin täydellinen, estää kuitenkin vaarallisimpien tautimuotojen ja jälkitautien kehittymisen</a:t>
            </a:r>
          </a:p>
          <a:p>
            <a:pPr>
              <a:lnSpc>
                <a:spcPct val="90000"/>
              </a:lnSpc>
            </a:pPr>
            <a:r>
              <a:rPr lang="fi-FI" sz="1300"/>
              <a:t>usein lieviä oireita (esim. punoitus, kuumotus, lämmönnousu) – merkkejä immuunivasteen aktivoitumisesta, menevät itsestään ohi</a:t>
            </a:r>
          </a:p>
          <a:p>
            <a:pPr>
              <a:lnSpc>
                <a:spcPct val="90000"/>
              </a:lnSpc>
            </a:pPr>
            <a:r>
              <a:rPr lang="fi-FI" sz="1300"/>
              <a:t>haittavaikutuksia vain hyvin pienellä osalla rokotetuista</a:t>
            </a:r>
          </a:p>
          <a:p>
            <a:pPr>
              <a:lnSpc>
                <a:spcPct val="90000"/>
              </a:lnSpc>
            </a:pPr>
            <a:r>
              <a:rPr lang="fi-FI" sz="1300"/>
              <a:t>suhteellisen riskin näkökulma: taudin sairastaminen kymmeniä tai joskus jopa satoja kertoja vaarallisempaa kuin rokotteen saaminen</a:t>
            </a:r>
          </a:p>
          <a:p>
            <a:pPr>
              <a:lnSpc>
                <a:spcPct val="90000"/>
              </a:lnSpc>
            </a:pPr>
            <a:r>
              <a:rPr lang="fi-FI" sz="1300" b="1"/>
              <a:t>kansallinen rokotusohjelma</a:t>
            </a:r>
          </a:p>
          <a:p>
            <a:pPr>
              <a:lnSpc>
                <a:spcPct val="90000"/>
              </a:lnSpc>
            </a:pPr>
            <a:r>
              <a:rPr lang="fi-FI" sz="1300"/>
              <a:t>riittävä</a:t>
            </a:r>
            <a:r>
              <a:rPr lang="fi-FI" sz="1300" b="1"/>
              <a:t> rokotuskattavuus </a:t>
            </a:r>
            <a:r>
              <a:rPr lang="fi-FI" sz="1300"/>
              <a:t>(yli 90 %) </a:t>
            </a:r>
            <a:r>
              <a:rPr lang="fi-FI" sz="1300" b="1">
                <a:sym typeface="Wingdings" panose="05000000000000000000" pitchFamily="2" charset="2"/>
              </a:rPr>
              <a:t> laumaidentiteetti </a:t>
            </a:r>
            <a:r>
              <a:rPr lang="fi-FI" sz="1300">
                <a:sym typeface="Wingdings" panose="05000000000000000000" pitchFamily="2" charset="2"/>
              </a:rPr>
              <a:t>eli rokote suojaa myös rokottamattomia ihmisiä, jos pysyvät rokotetun ”lauman” sisällä</a:t>
            </a:r>
            <a:endParaRPr lang="fi-FI" sz="130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5982" y="2624479"/>
            <a:ext cx="609320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85863" y="1516981"/>
            <a:ext cx="2387600" cy="17907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5982" y="0"/>
            <a:ext cx="1736438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79347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54162" y="4112081"/>
            <a:ext cx="889838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4565205" y="4145122"/>
            <a:ext cx="3062574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5982" y="4962670"/>
            <a:ext cx="1982514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900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01221"/>
            <a:ext cx="7886700" cy="1348065"/>
          </a:xfrm>
        </p:spPr>
        <p:txBody>
          <a:bodyPr>
            <a:normAutofit/>
          </a:bodyPr>
          <a:lstStyle/>
          <a:p>
            <a:r>
              <a:rPr lang="fi-FI" sz="4700" b="1">
                <a:solidFill>
                  <a:srgbClr val="FFFFFF"/>
                </a:solidFill>
              </a:rPr>
              <a:t>Tartuntatautien ehkäisy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586789"/>
            <a:ext cx="7886700" cy="359017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i-FI" sz="1900"/>
              <a:t>uusia tauteja kehittyy ja tartuntataudit leviävät nykyään nopeammin kuin koskaan aikaisemmin</a:t>
            </a:r>
          </a:p>
          <a:p>
            <a:pPr>
              <a:lnSpc>
                <a:spcPct val="90000"/>
              </a:lnSpc>
            </a:pPr>
            <a:r>
              <a:rPr lang="fi-FI" sz="1900"/>
              <a:t>aikaisemmin tunnettuja, jo voitetuksi luultuja taudinaiheuttajia (esim. tuberkuloosi) tullut takaisin antibiooteille vastustuskykyisinä kantoina (</a:t>
            </a:r>
            <a:r>
              <a:rPr lang="fi-FI" sz="1900" b="1"/>
              <a:t>mikrobilääkeresistenssi</a:t>
            </a:r>
            <a:r>
              <a:rPr lang="fi-FI" sz="1900"/>
              <a:t>)</a:t>
            </a:r>
          </a:p>
          <a:p>
            <a:pPr>
              <a:lnSpc>
                <a:spcPct val="90000"/>
              </a:lnSpc>
            </a:pPr>
            <a:r>
              <a:rPr lang="fi-FI" sz="1900" b="1"/>
              <a:t>WHO:n kansainvälinen terveyssäännöstö </a:t>
            </a:r>
            <a:r>
              <a:rPr lang="fi-FI" sz="1900"/>
              <a:t>eli terveyttä uhkaavien hätätilanteiden koordinointia koskeva sopimus</a:t>
            </a:r>
          </a:p>
          <a:p>
            <a:pPr lvl="1">
              <a:lnSpc>
                <a:spcPct val="90000"/>
              </a:lnSpc>
            </a:pPr>
            <a:r>
              <a:rPr lang="fi-FI" sz="1900"/>
              <a:t>kriteerit, milloin WHO:lle on ilmoitettava vaaratilanteesta </a:t>
            </a:r>
            <a:br>
              <a:rPr lang="fi-FI" sz="1900"/>
            </a:br>
            <a:r>
              <a:rPr lang="fi-FI" sz="1900"/>
              <a:t>(esim. pandemiavaaraa aiheuttavasta epidemiasta) </a:t>
            </a:r>
          </a:p>
          <a:p>
            <a:pPr lvl="1">
              <a:lnSpc>
                <a:spcPct val="90000"/>
              </a:lnSpc>
            </a:pPr>
            <a:r>
              <a:rPr lang="fi-FI" sz="1900"/>
              <a:t>hätätilanteissa WHO voi rajoittaa ihmisten ja tavaroiden liikkumista rajojen yli</a:t>
            </a:r>
          </a:p>
          <a:p>
            <a:pPr>
              <a:lnSpc>
                <a:spcPct val="90000"/>
              </a:lnSpc>
            </a:pPr>
            <a:r>
              <a:rPr lang="fi-FI" sz="1900"/>
              <a:t>Suomen </a:t>
            </a:r>
            <a:r>
              <a:rPr lang="fi-FI" sz="1900" b="1"/>
              <a:t>tartuntatauti- ja terveydensuojelulait</a:t>
            </a:r>
          </a:p>
        </p:txBody>
      </p:sp>
    </p:spTree>
    <p:extLst>
      <p:ext uri="{BB962C8B-B14F-4D97-AF65-F5344CB8AC3E}">
        <p14:creationId xmlns:p14="http://schemas.microsoft.com/office/powerpoint/2010/main" val="1123877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fi-FI" sz="2800" b="1">
                <a:solidFill>
                  <a:srgbClr val="FFFFFF"/>
                </a:solidFill>
              </a:rPr>
              <a:t>Tartunta- eli infektiotaudit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pPr marL="343080" indent="-34272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fi-FI" sz="1300"/>
              <a:t>yleisimpiä sairauksia kaikkialla maailmassa</a:t>
            </a:r>
          </a:p>
          <a:p>
            <a:pPr marL="343080" indent="-34272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fi-FI" sz="1300"/>
              <a:t>yhä yleinen kuolinsyy kaikkein köyhimmissä maissa</a:t>
            </a:r>
          </a:p>
          <a:p>
            <a:pPr marL="343080" indent="-34272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fi-FI" sz="1300"/>
              <a:t>teollisuusmaissa</a:t>
            </a:r>
          </a:p>
          <a:p>
            <a:pPr marL="743130" lvl="1" indent="-34272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fi-FI" sz="1300"/>
              <a:t>elintason nousu, hygienian parantuminen, rokotukset, antibiootit, terveydenhuollon kehittyminen vähentäneet kuolemanvaaraa</a:t>
            </a:r>
          </a:p>
          <a:p>
            <a:pPr marL="743130" lvl="1" indent="-34272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fi-FI" sz="1300"/>
              <a:t>aiheuttavat huomattavan osan sairauspoissaoloista</a:t>
            </a:r>
          </a:p>
          <a:p>
            <a:pPr marL="743130" lvl="1" indent="-34272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fi-FI" sz="1300"/>
              <a:t>kuormittavat etenkin terveyskeskusten palveluja</a:t>
            </a:r>
          </a:p>
          <a:p>
            <a:pPr marL="343080" indent="-34272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fi-FI" sz="1300"/>
              <a:t>monien kroonisten, aiemmin ei-tarttuviksi luultujen sairauksien aiheuttajaksi paljastunut virus- tai bakteeritartunta</a:t>
            </a:r>
          </a:p>
        </p:txBody>
      </p:sp>
    </p:spTree>
    <p:extLst>
      <p:ext uri="{BB962C8B-B14F-4D97-AF65-F5344CB8AC3E}">
        <p14:creationId xmlns:p14="http://schemas.microsoft.com/office/powerpoint/2010/main" val="2750984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4293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3125451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125" y="591344"/>
            <a:ext cx="2400300" cy="5585619"/>
          </a:xfrm>
        </p:spPr>
        <p:txBody>
          <a:bodyPr>
            <a:normAutofit/>
          </a:bodyPr>
          <a:lstStyle/>
          <a:p>
            <a:r>
              <a:rPr lang="fi-FI" sz="3100" b="1">
                <a:solidFill>
                  <a:srgbClr val="FFFFFF"/>
                </a:solidFill>
              </a:rPr>
              <a:t>Patogeeniset mikrobit</a:t>
            </a: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fi-FI" sz="1400"/>
              <a:t>mikrobeista vain </a:t>
            </a:r>
            <a:r>
              <a:rPr lang="fi-FI" sz="1400" b="1"/>
              <a:t>patogeeniset</a:t>
            </a:r>
            <a:r>
              <a:rPr lang="fi-FI" sz="1400"/>
              <a:t> aiheuttavat tauteja</a:t>
            </a:r>
          </a:p>
          <a:p>
            <a:pPr lvl="1">
              <a:lnSpc>
                <a:spcPct val="90000"/>
              </a:lnSpc>
            </a:pPr>
            <a:r>
              <a:rPr lang="fi-FI" sz="1400"/>
              <a:t>virukset</a:t>
            </a:r>
          </a:p>
          <a:p>
            <a:pPr lvl="1">
              <a:lnSpc>
                <a:spcPct val="90000"/>
              </a:lnSpc>
            </a:pPr>
            <a:r>
              <a:rPr lang="fi-FI" sz="1400"/>
              <a:t>monet bakteerit</a:t>
            </a:r>
          </a:p>
          <a:p>
            <a:pPr lvl="1">
              <a:lnSpc>
                <a:spcPct val="90000"/>
              </a:lnSpc>
            </a:pPr>
            <a:r>
              <a:rPr lang="fi-FI" sz="1400"/>
              <a:t>eräät ihmisessä elävät sienet ja loiset</a:t>
            </a:r>
          </a:p>
          <a:p>
            <a:pPr lvl="1">
              <a:lnSpc>
                <a:spcPct val="90000"/>
              </a:lnSpc>
            </a:pPr>
            <a:r>
              <a:rPr lang="fi-FI" sz="1400" err="1"/>
              <a:t>prionit</a:t>
            </a:r>
            <a:endParaRPr lang="fi-FI" sz="1400"/>
          </a:p>
          <a:p>
            <a:pPr>
              <a:lnSpc>
                <a:spcPct val="90000"/>
              </a:lnSpc>
            </a:pPr>
            <a:r>
              <a:rPr lang="fi-FI" sz="1400"/>
              <a:t>jokaisella mikrobilla on erilainen taudinaiheuttamiskyky eli </a:t>
            </a:r>
            <a:r>
              <a:rPr lang="fi-FI" sz="1400" b="1"/>
              <a:t>virulenssi</a:t>
            </a:r>
          </a:p>
          <a:p>
            <a:pPr lvl="1">
              <a:lnSpc>
                <a:spcPct val="90000"/>
              </a:lnSpc>
            </a:pPr>
            <a:r>
              <a:rPr lang="fi-FI" sz="1400"/>
              <a:t>toisia mikrobeja tarvitaan satojatuhansia, ennen kuin aiheuttavat tartunnan, toisia tarvitaan vain muutama</a:t>
            </a:r>
          </a:p>
          <a:p>
            <a:pPr lvl="1">
              <a:lnSpc>
                <a:spcPct val="90000"/>
              </a:lnSpc>
            </a:pPr>
            <a:r>
              <a:rPr lang="fi-FI" sz="1400"/>
              <a:t>voi toisinaan kehittyä (esim. harmiton mikrobi muuttuu patogeeniseksi tai lääkkeille vastustuskykyiseksi)</a:t>
            </a:r>
          </a:p>
          <a:p>
            <a:pPr>
              <a:lnSpc>
                <a:spcPct val="90000"/>
              </a:lnSpc>
            </a:pPr>
            <a:endParaRPr lang="fi-FI" sz="1400"/>
          </a:p>
        </p:txBody>
      </p:sp>
    </p:spTree>
    <p:extLst>
      <p:ext uri="{BB962C8B-B14F-4D97-AF65-F5344CB8AC3E}">
        <p14:creationId xmlns:p14="http://schemas.microsoft.com/office/powerpoint/2010/main" val="3205496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548640"/>
            <a:ext cx="2700645" cy="5431536"/>
          </a:xfrm>
        </p:spPr>
        <p:txBody>
          <a:bodyPr>
            <a:normAutofit/>
          </a:bodyPr>
          <a:lstStyle/>
          <a:p>
            <a:r>
              <a:rPr lang="fi-FI" sz="4700" b="1"/>
              <a:t>Tartunta eli infektio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347917" y="3261001"/>
            <a:ext cx="4480560" cy="13716"/>
          </a:xfrm>
          <a:custGeom>
            <a:avLst/>
            <a:gdLst>
              <a:gd name="connsiteX0" fmla="*/ 0 w 4480560"/>
              <a:gd name="connsiteY0" fmla="*/ 0 h 13716"/>
              <a:gd name="connsiteX1" fmla="*/ 595274 w 4480560"/>
              <a:gd name="connsiteY1" fmla="*/ 0 h 13716"/>
              <a:gd name="connsiteX2" fmla="*/ 1100938 w 4480560"/>
              <a:gd name="connsiteY2" fmla="*/ 0 h 13716"/>
              <a:gd name="connsiteX3" fmla="*/ 1651406 w 4480560"/>
              <a:gd name="connsiteY3" fmla="*/ 0 h 13716"/>
              <a:gd name="connsiteX4" fmla="*/ 2336292 w 4480560"/>
              <a:gd name="connsiteY4" fmla="*/ 0 h 13716"/>
              <a:gd name="connsiteX5" fmla="*/ 2931566 w 4480560"/>
              <a:gd name="connsiteY5" fmla="*/ 0 h 13716"/>
              <a:gd name="connsiteX6" fmla="*/ 3482035 w 4480560"/>
              <a:gd name="connsiteY6" fmla="*/ 0 h 13716"/>
              <a:gd name="connsiteX7" fmla="*/ 4480560 w 4480560"/>
              <a:gd name="connsiteY7" fmla="*/ 0 h 13716"/>
              <a:gd name="connsiteX8" fmla="*/ 4480560 w 4480560"/>
              <a:gd name="connsiteY8" fmla="*/ 13716 h 13716"/>
              <a:gd name="connsiteX9" fmla="*/ 3840480 w 4480560"/>
              <a:gd name="connsiteY9" fmla="*/ 13716 h 13716"/>
              <a:gd name="connsiteX10" fmla="*/ 3290011 w 4480560"/>
              <a:gd name="connsiteY10" fmla="*/ 13716 h 13716"/>
              <a:gd name="connsiteX11" fmla="*/ 2560320 w 4480560"/>
              <a:gd name="connsiteY11" fmla="*/ 13716 h 13716"/>
              <a:gd name="connsiteX12" fmla="*/ 1965046 w 4480560"/>
              <a:gd name="connsiteY12" fmla="*/ 13716 h 13716"/>
              <a:gd name="connsiteX13" fmla="*/ 1459382 w 4480560"/>
              <a:gd name="connsiteY13" fmla="*/ 13716 h 13716"/>
              <a:gd name="connsiteX14" fmla="*/ 774497 w 4480560"/>
              <a:gd name="connsiteY14" fmla="*/ 13716 h 13716"/>
              <a:gd name="connsiteX15" fmla="*/ 0 w 4480560"/>
              <a:gd name="connsiteY15" fmla="*/ 13716 h 13716"/>
              <a:gd name="connsiteX16" fmla="*/ 0 w 4480560"/>
              <a:gd name="connsiteY16" fmla="*/ 0 h 13716"/>
              <a:gd name="connsiteX0" fmla="*/ 0 w 4480560"/>
              <a:gd name="connsiteY0" fmla="*/ 0 h 13716"/>
              <a:gd name="connsiteX1" fmla="*/ 595274 w 4480560"/>
              <a:gd name="connsiteY1" fmla="*/ 0 h 13716"/>
              <a:gd name="connsiteX2" fmla="*/ 1100938 w 4480560"/>
              <a:gd name="connsiteY2" fmla="*/ 0 h 13716"/>
              <a:gd name="connsiteX3" fmla="*/ 1830629 w 4480560"/>
              <a:gd name="connsiteY3" fmla="*/ 0 h 13716"/>
              <a:gd name="connsiteX4" fmla="*/ 2425903 w 4480560"/>
              <a:gd name="connsiteY4" fmla="*/ 0 h 13716"/>
              <a:gd name="connsiteX5" fmla="*/ 3021178 w 4480560"/>
              <a:gd name="connsiteY5" fmla="*/ 0 h 13716"/>
              <a:gd name="connsiteX6" fmla="*/ 3750869 w 4480560"/>
              <a:gd name="connsiteY6" fmla="*/ 0 h 13716"/>
              <a:gd name="connsiteX7" fmla="*/ 4480560 w 4480560"/>
              <a:gd name="connsiteY7" fmla="*/ 0 h 13716"/>
              <a:gd name="connsiteX8" fmla="*/ 4480560 w 4480560"/>
              <a:gd name="connsiteY8" fmla="*/ 13716 h 13716"/>
              <a:gd name="connsiteX9" fmla="*/ 3930091 w 4480560"/>
              <a:gd name="connsiteY9" fmla="*/ 13716 h 13716"/>
              <a:gd name="connsiteX10" fmla="*/ 3290011 w 4480560"/>
              <a:gd name="connsiteY10" fmla="*/ 13716 h 13716"/>
              <a:gd name="connsiteX11" fmla="*/ 2649931 w 4480560"/>
              <a:gd name="connsiteY11" fmla="*/ 13716 h 13716"/>
              <a:gd name="connsiteX12" fmla="*/ 2054657 w 4480560"/>
              <a:gd name="connsiteY12" fmla="*/ 13716 h 13716"/>
              <a:gd name="connsiteX13" fmla="*/ 1324966 w 4480560"/>
              <a:gd name="connsiteY13" fmla="*/ 13716 h 13716"/>
              <a:gd name="connsiteX14" fmla="*/ 595274 w 4480560"/>
              <a:gd name="connsiteY14" fmla="*/ 13716 h 13716"/>
              <a:gd name="connsiteX15" fmla="*/ 0 w 4480560"/>
              <a:gd name="connsiteY15" fmla="*/ 13716 h 13716"/>
              <a:gd name="connsiteX16" fmla="*/ 0 w 4480560"/>
              <a:gd name="connsiteY16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3716" fill="none" extrusionOk="0">
                <a:moveTo>
                  <a:pt x="0" y="0"/>
                </a:moveTo>
                <a:cubicBezTo>
                  <a:pt x="267574" y="14606"/>
                  <a:pt x="338605" y="-40"/>
                  <a:pt x="595274" y="0"/>
                </a:cubicBezTo>
                <a:cubicBezTo>
                  <a:pt x="856171" y="-2198"/>
                  <a:pt x="863435" y="-13333"/>
                  <a:pt x="1100938" y="0"/>
                </a:cubicBezTo>
                <a:cubicBezTo>
                  <a:pt x="1340270" y="17713"/>
                  <a:pt x="1418448" y="-18893"/>
                  <a:pt x="1651406" y="0"/>
                </a:cubicBezTo>
                <a:cubicBezTo>
                  <a:pt x="1875387" y="1627"/>
                  <a:pt x="2153037" y="22688"/>
                  <a:pt x="2336292" y="0"/>
                </a:cubicBezTo>
                <a:cubicBezTo>
                  <a:pt x="2522206" y="-4211"/>
                  <a:pt x="2718333" y="34959"/>
                  <a:pt x="2931566" y="0"/>
                </a:cubicBezTo>
                <a:cubicBezTo>
                  <a:pt x="3137043" y="-17106"/>
                  <a:pt x="3304331" y="1415"/>
                  <a:pt x="3482035" y="0"/>
                </a:cubicBezTo>
                <a:cubicBezTo>
                  <a:pt x="3649837" y="-24078"/>
                  <a:pt x="4010577" y="-51921"/>
                  <a:pt x="4480560" y="0"/>
                </a:cubicBezTo>
                <a:cubicBezTo>
                  <a:pt x="4480642" y="3611"/>
                  <a:pt x="4480510" y="9346"/>
                  <a:pt x="4480560" y="13716"/>
                </a:cubicBezTo>
                <a:cubicBezTo>
                  <a:pt x="4305601" y="36948"/>
                  <a:pt x="4025154" y="21890"/>
                  <a:pt x="3840480" y="13716"/>
                </a:cubicBezTo>
                <a:cubicBezTo>
                  <a:pt x="3668919" y="-16903"/>
                  <a:pt x="3556555" y="-17246"/>
                  <a:pt x="3290011" y="13716"/>
                </a:cubicBezTo>
                <a:cubicBezTo>
                  <a:pt x="2991827" y="13600"/>
                  <a:pt x="2862038" y="-27094"/>
                  <a:pt x="2560320" y="13716"/>
                </a:cubicBezTo>
                <a:cubicBezTo>
                  <a:pt x="2273396" y="32804"/>
                  <a:pt x="2159701" y="35426"/>
                  <a:pt x="1965046" y="13716"/>
                </a:cubicBezTo>
                <a:cubicBezTo>
                  <a:pt x="1785994" y="24616"/>
                  <a:pt x="1686680" y="47748"/>
                  <a:pt x="1459382" y="13716"/>
                </a:cubicBezTo>
                <a:cubicBezTo>
                  <a:pt x="1260610" y="398"/>
                  <a:pt x="913962" y="26960"/>
                  <a:pt x="774497" y="13716"/>
                </a:cubicBezTo>
                <a:cubicBezTo>
                  <a:pt x="689426" y="-2719"/>
                  <a:pt x="378264" y="1751"/>
                  <a:pt x="0" y="13716"/>
                </a:cubicBezTo>
                <a:cubicBezTo>
                  <a:pt x="-173" y="8371"/>
                  <a:pt x="-387" y="6213"/>
                  <a:pt x="0" y="0"/>
                </a:cubicBezTo>
                <a:close/>
              </a:path>
              <a:path w="4480560" h="13716" stroke="0" extrusionOk="0">
                <a:moveTo>
                  <a:pt x="0" y="0"/>
                </a:moveTo>
                <a:cubicBezTo>
                  <a:pt x="290844" y="5546"/>
                  <a:pt x="318443" y="10543"/>
                  <a:pt x="595274" y="0"/>
                </a:cubicBezTo>
                <a:cubicBezTo>
                  <a:pt x="862223" y="-10630"/>
                  <a:pt x="1008164" y="-6970"/>
                  <a:pt x="1100938" y="0"/>
                </a:cubicBezTo>
                <a:cubicBezTo>
                  <a:pt x="1231751" y="-9052"/>
                  <a:pt x="1563421" y="-55931"/>
                  <a:pt x="1830629" y="0"/>
                </a:cubicBezTo>
                <a:cubicBezTo>
                  <a:pt x="2081843" y="38764"/>
                  <a:pt x="2181743" y="16966"/>
                  <a:pt x="2425903" y="0"/>
                </a:cubicBezTo>
                <a:cubicBezTo>
                  <a:pt x="2657412" y="-20059"/>
                  <a:pt x="2795431" y="8423"/>
                  <a:pt x="3021178" y="0"/>
                </a:cubicBezTo>
                <a:cubicBezTo>
                  <a:pt x="3275119" y="-4749"/>
                  <a:pt x="3480943" y="2522"/>
                  <a:pt x="3750869" y="0"/>
                </a:cubicBezTo>
                <a:cubicBezTo>
                  <a:pt x="4005211" y="16055"/>
                  <a:pt x="4302144" y="-2969"/>
                  <a:pt x="4480560" y="0"/>
                </a:cubicBezTo>
                <a:cubicBezTo>
                  <a:pt x="4480397" y="3458"/>
                  <a:pt x="4481383" y="8632"/>
                  <a:pt x="4480560" y="13716"/>
                </a:cubicBezTo>
                <a:cubicBezTo>
                  <a:pt x="4261480" y="-10003"/>
                  <a:pt x="4206199" y="28529"/>
                  <a:pt x="3930091" y="13716"/>
                </a:cubicBezTo>
                <a:cubicBezTo>
                  <a:pt x="3666932" y="-15474"/>
                  <a:pt x="3493645" y="14804"/>
                  <a:pt x="3290011" y="13716"/>
                </a:cubicBezTo>
                <a:cubicBezTo>
                  <a:pt x="3137078" y="-41032"/>
                  <a:pt x="2894690" y="-17948"/>
                  <a:pt x="2649931" y="13716"/>
                </a:cubicBezTo>
                <a:cubicBezTo>
                  <a:pt x="2413020" y="21294"/>
                  <a:pt x="2225991" y="-10559"/>
                  <a:pt x="2054657" y="13716"/>
                </a:cubicBezTo>
                <a:cubicBezTo>
                  <a:pt x="1886877" y="37541"/>
                  <a:pt x="1548763" y="45390"/>
                  <a:pt x="1324966" y="13716"/>
                </a:cubicBezTo>
                <a:cubicBezTo>
                  <a:pt x="1040995" y="1897"/>
                  <a:pt x="786929" y="-17655"/>
                  <a:pt x="595274" y="13716"/>
                </a:cubicBezTo>
                <a:cubicBezTo>
                  <a:pt x="371401" y="32831"/>
                  <a:pt x="168483" y="23167"/>
                  <a:pt x="0" y="13716"/>
                </a:cubicBezTo>
                <a:cubicBezTo>
                  <a:pt x="-740" y="8467"/>
                  <a:pt x="-279" y="4434"/>
                  <a:pt x="0" y="0"/>
                </a:cubicBezTo>
                <a:close/>
              </a:path>
              <a:path w="4480560" h="13716" fill="none" stroke="0" extrusionOk="0">
                <a:moveTo>
                  <a:pt x="0" y="0"/>
                </a:moveTo>
                <a:cubicBezTo>
                  <a:pt x="254633" y="596"/>
                  <a:pt x="318854" y="8353"/>
                  <a:pt x="595274" y="0"/>
                </a:cubicBezTo>
                <a:cubicBezTo>
                  <a:pt x="857042" y="-2503"/>
                  <a:pt x="863005" y="-13327"/>
                  <a:pt x="1100938" y="0"/>
                </a:cubicBezTo>
                <a:cubicBezTo>
                  <a:pt x="1322315" y="28736"/>
                  <a:pt x="1429801" y="-15572"/>
                  <a:pt x="1651406" y="0"/>
                </a:cubicBezTo>
                <a:cubicBezTo>
                  <a:pt x="1861310" y="20479"/>
                  <a:pt x="2199002" y="36173"/>
                  <a:pt x="2336292" y="0"/>
                </a:cubicBezTo>
                <a:cubicBezTo>
                  <a:pt x="2504451" y="-23230"/>
                  <a:pt x="2735943" y="-3451"/>
                  <a:pt x="2931566" y="0"/>
                </a:cubicBezTo>
                <a:cubicBezTo>
                  <a:pt x="3109081" y="-33272"/>
                  <a:pt x="3310374" y="39503"/>
                  <a:pt x="3482035" y="0"/>
                </a:cubicBezTo>
                <a:cubicBezTo>
                  <a:pt x="3630968" y="-117346"/>
                  <a:pt x="3975789" y="30358"/>
                  <a:pt x="4480560" y="0"/>
                </a:cubicBezTo>
                <a:cubicBezTo>
                  <a:pt x="4480546" y="3532"/>
                  <a:pt x="4481771" y="9530"/>
                  <a:pt x="4480560" y="13716"/>
                </a:cubicBezTo>
                <a:cubicBezTo>
                  <a:pt x="4299745" y="8025"/>
                  <a:pt x="4055484" y="54224"/>
                  <a:pt x="3840480" y="13716"/>
                </a:cubicBezTo>
                <a:cubicBezTo>
                  <a:pt x="3665362" y="14404"/>
                  <a:pt x="3548412" y="6532"/>
                  <a:pt x="3290011" y="13716"/>
                </a:cubicBezTo>
                <a:cubicBezTo>
                  <a:pt x="3037450" y="36923"/>
                  <a:pt x="2862123" y="43167"/>
                  <a:pt x="2560320" y="13716"/>
                </a:cubicBezTo>
                <a:cubicBezTo>
                  <a:pt x="2308793" y="7156"/>
                  <a:pt x="2153402" y="-25971"/>
                  <a:pt x="1965046" y="13716"/>
                </a:cubicBezTo>
                <a:cubicBezTo>
                  <a:pt x="1778601" y="25944"/>
                  <a:pt x="1672011" y="23840"/>
                  <a:pt x="1459382" y="13716"/>
                </a:cubicBezTo>
                <a:cubicBezTo>
                  <a:pt x="1212351" y="-9856"/>
                  <a:pt x="906131" y="12859"/>
                  <a:pt x="774497" y="13716"/>
                </a:cubicBezTo>
                <a:cubicBezTo>
                  <a:pt x="636671" y="-47283"/>
                  <a:pt x="331670" y="1705"/>
                  <a:pt x="0" y="13716"/>
                </a:cubicBezTo>
                <a:cubicBezTo>
                  <a:pt x="-561" y="8546"/>
                  <a:pt x="-377" y="61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4480560"/>
                      <a:gd name="connsiteY0" fmla="*/ 0 h 13716"/>
                      <a:gd name="connsiteX1" fmla="*/ 595274 w 4480560"/>
                      <a:gd name="connsiteY1" fmla="*/ 0 h 13716"/>
                      <a:gd name="connsiteX2" fmla="*/ 1100938 w 4480560"/>
                      <a:gd name="connsiteY2" fmla="*/ 0 h 13716"/>
                      <a:gd name="connsiteX3" fmla="*/ 1651406 w 4480560"/>
                      <a:gd name="connsiteY3" fmla="*/ 0 h 13716"/>
                      <a:gd name="connsiteX4" fmla="*/ 2336292 w 4480560"/>
                      <a:gd name="connsiteY4" fmla="*/ 0 h 13716"/>
                      <a:gd name="connsiteX5" fmla="*/ 2931566 w 4480560"/>
                      <a:gd name="connsiteY5" fmla="*/ 0 h 13716"/>
                      <a:gd name="connsiteX6" fmla="*/ 3482035 w 4480560"/>
                      <a:gd name="connsiteY6" fmla="*/ 0 h 13716"/>
                      <a:gd name="connsiteX7" fmla="*/ 4480560 w 4480560"/>
                      <a:gd name="connsiteY7" fmla="*/ 0 h 13716"/>
                      <a:gd name="connsiteX8" fmla="*/ 4480560 w 4480560"/>
                      <a:gd name="connsiteY8" fmla="*/ 13716 h 13716"/>
                      <a:gd name="connsiteX9" fmla="*/ 3840480 w 4480560"/>
                      <a:gd name="connsiteY9" fmla="*/ 13716 h 13716"/>
                      <a:gd name="connsiteX10" fmla="*/ 3290011 w 4480560"/>
                      <a:gd name="connsiteY10" fmla="*/ 13716 h 13716"/>
                      <a:gd name="connsiteX11" fmla="*/ 2560320 w 4480560"/>
                      <a:gd name="connsiteY11" fmla="*/ 13716 h 13716"/>
                      <a:gd name="connsiteX12" fmla="*/ 1965046 w 4480560"/>
                      <a:gd name="connsiteY12" fmla="*/ 13716 h 13716"/>
                      <a:gd name="connsiteX13" fmla="*/ 1459382 w 4480560"/>
                      <a:gd name="connsiteY13" fmla="*/ 13716 h 13716"/>
                      <a:gd name="connsiteX14" fmla="*/ 774497 w 4480560"/>
                      <a:gd name="connsiteY14" fmla="*/ 13716 h 13716"/>
                      <a:gd name="connsiteX15" fmla="*/ 0 w 4480560"/>
                      <a:gd name="connsiteY15" fmla="*/ 13716 h 13716"/>
                      <a:gd name="connsiteX16" fmla="*/ 0 w 4480560"/>
                      <a:gd name="connsiteY16" fmla="*/ 0 h 137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4480560" h="13716" fill="none" extrusionOk="0">
                        <a:moveTo>
                          <a:pt x="0" y="0"/>
                        </a:moveTo>
                        <a:cubicBezTo>
                          <a:pt x="267821" y="8731"/>
                          <a:pt x="334105" y="2629"/>
                          <a:pt x="595274" y="0"/>
                        </a:cubicBezTo>
                        <a:cubicBezTo>
                          <a:pt x="856443" y="-2629"/>
                          <a:pt x="863808" y="-13353"/>
                          <a:pt x="1100938" y="0"/>
                        </a:cubicBezTo>
                        <a:cubicBezTo>
                          <a:pt x="1338068" y="13353"/>
                          <a:pt x="1431663" y="-25862"/>
                          <a:pt x="1651406" y="0"/>
                        </a:cubicBezTo>
                        <a:cubicBezTo>
                          <a:pt x="1871149" y="25862"/>
                          <a:pt x="2173163" y="23827"/>
                          <a:pt x="2336292" y="0"/>
                        </a:cubicBezTo>
                        <a:cubicBezTo>
                          <a:pt x="2499421" y="-23827"/>
                          <a:pt x="2720589" y="28148"/>
                          <a:pt x="2931566" y="0"/>
                        </a:cubicBezTo>
                        <a:cubicBezTo>
                          <a:pt x="3142543" y="-28148"/>
                          <a:pt x="3323630" y="27022"/>
                          <a:pt x="3482035" y="0"/>
                        </a:cubicBezTo>
                        <a:cubicBezTo>
                          <a:pt x="3640440" y="-27022"/>
                          <a:pt x="4012110" y="-20118"/>
                          <a:pt x="4480560" y="0"/>
                        </a:cubicBezTo>
                        <a:cubicBezTo>
                          <a:pt x="4480273" y="3379"/>
                          <a:pt x="4480768" y="9289"/>
                          <a:pt x="4480560" y="13716"/>
                        </a:cubicBezTo>
                        <a:cubicBezTo>
                          <a:pt x="4314132" y="10352"/>
                          <a:pt x="4028383" y="32060"/>
                          <a:pt x="3840480" y="13716"/>
                        </a:cubicBezTo>
                        <a:cubicBezTo>
                          <a:pt x="3652577" y="-4628"/>
                          <a:pt x="3547615" y="-1724"/>
                          <a:pt x="3290011" y="13716"/>
                        </a:cubicBezTo>
                        <a:cubicBezTo>
                          <a:pt x="3032407" y="29156"/>
                          <a:pt x="2830268" y="4147"/>
                          <a:pt x="2560320" y="13716"/>
                        </a:cubicBezTo>
                        <a:cubicBezTo>
                          <a:pt x="2290372" y="23285"/>
                          <a:pt x="2147422" y="2156"/>
                          <a:pt x="1965046" y="13716"/>
                        </a:cubicBezTo>
                        <a:cubicBezTo>
                          <a:pt x="1782670" y="25276"/>
                          <a:pt x="1689791" y="36108"/>
                          <a:pt x="1459382" y="13716"/>
                        </a:cubicBezTo>
                        <a:cubicBezTo>
                          <a:pt x="1228973" y="-8676"/>
                          <a:pt x="915486" y="31929"/>
                          <a:pt x="774497" y="13716"/>
                        </a:cubicBezTo>
                        <a:cubicBezTo>
                          <a:pt x="633508" y="-4497"/>
                          <a:pt x="361442" y="-15679"/>
                          <a:pt x="0" y="13716"/>
                        </a:cubicBezTo>
                        <a:cubicBezTo>
                          <a:pt x="-362" y="8190"/>
                          <a:pt x="-434" y="6098"/>
                          <a:pt x="0" y="0"/>
                        </a:cubicBezTo>
                        <a:close/>
                      </a:path>
                      <a:path w="4480560" h="13716" stroke="0" extrusionOk="0">
                        <a:moveTo>
                          <a:pt x="0" y="0"/>
                        </a:moveTo>
                        <a:cubicBezTo>
                          <a:pt x="285465" y="225"/>
                          <a:pt x="322691" y="16223"/>
                          <a:pt x="595274" y="0"/>
                        </a:cubicBezTo>
                        <a:cubicBezTo>
                          <a:pt x="867857" y="-16223"/>
                          <a:pt x="989129" y="-11242"/>
                          <a:pt x="1100938" y="0"/>
                        </a:cubicBezTo>
                        <a:cubicBezTo>
                          <a:pt x="1212747" y="11242"/>
                          <a:pt x="1574350" y="-36410"/>
                          <a:pt x="1830629" y="0"/>
                        </a:cubicBezTo>
                        <a:cubicBezTo>
                          <a:pt x="2086908" y="36410"/>
                          <a:pt x="2180922" y="4645"/>
                          <a:pt x="2425903" y="0"/>
                        </a:cubicBezTo>
                        <a:cubicBezTo>
                          <a:pt x="2670884" y="-4645"/>
                          <a:pt x="2782024" y="22929"/>
                          <a:pt x="3021178" y="0"/>
                        </a:cubicBezTo>
                        <a:cubicBezTo>
                          <a:pt x="3260332" y="-22929"/>
                          <a:pt x="3456982" y="-1586"/>
                          <a:pt x="3750869" y="0"/>
                        </a:cubicBezTo>
                        <a:cubicBezTo>
                          <a:pt x="4044756" y="1586"/>
                          <a:pt x="4302726" y="17043"/>
                          <a:pt x="4480560" y="0"/>
                        </a:cubicBezTo>
                        <a:cubicBezTo>
                          <a:pt x="4480360" y="3832"/>
                          <a:pt x="4481152" y="9314"/>
                          <a:pt x="4480560" y="13716"/>
                        </a:cubicBezTo>
                        <a:cubicBezTo>
                          <a:pt x="4279652" y="-11422"/>
                          <a:pt x="4200762" y="36994"/>
                          <a:pt x="3930091" y="13716"/>
                        </a:cubicBezTo>
                        <a:cubicBezTo>
                          <a:pt x="3659420" y="-9562"/>
                          <a:pt x="3456052" y="17722"/>
                          <a:pt x="3290011" y="13716"/>
                        </a:cubicBezTo>
                        <a:cubicBezTo>
                          <a:pt x="3123970" y="9710"/>
                          <a:pt x="2882392" y="28246"/>
                          <a:pt x="2649931" y="13716"/>
                        </a:cubicBezTo>
                        <a:cubicBezTo>
                          <a:pt x="2417470" y="-814"/>
                          <a:pt x="2238426" y="2765"/>
                          <a:pt x="2054657" y="13716"/>
                        </a:cubicBezTo>
                        <a:cubicBezTo>
                          <a:pt x="1870888" y="24667"/>
                          <a:pt x="1566368" y="40468"/>
                          <a:pt x="1324966" y="13716"/>
                        </a:cubicBezTo>
                        <a:cubicBezTo>
                          <a:pt x="1083564" y="-13036"/>
                          <a:pt x="787410" y="6374"/>
                          <a:pt x="595274" y="13716"/>
                        </a:cubicBezTo>
                        <a:cubicBezTo>
                          <a:pt x="403138" y="21058"/>
                          <a:pt x="169622" y="5927"/>
                          <a:pt x="0" y="13716"/>
                        </a:cubicBezTo>
                        <a:cubicBezTo>
                          <a:pt x="-475" y="8699"/>
                          <a:pt x="-565" y="440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4813" y="552091"/>
            <a:ext cx="4668251" cy="5431536"/>
          </a:xfrm>
        </p:spPr>
        <p:txBody>
          <a:bodyPr anchor="ctr">
            <a:normAutofit/>
          </a:bodyPr>
          <a:lstStyle/>
          <a:p>
            <a:r>
              <a:rPr lang="fi-FI" sz="1900"/>
              <a:t>elimistölle vieraita mikrobeja pääsee rikkoutuneen ihon tai limakalvojen läpi kudoksiin</a:t>
            </a:r>
          </a:p>
          <a:p>
            <a:pPr lvl="1"/>
            <a:r>
              <a:rPr lang="fi-FI" sz="1900"/>
              <a:t>sairastuuko ihminen vai ei, riippuu mikrobin </a:t>
            </a:r>
            <a:r>
              <a:rPr lang="fi-FI" sz="1900" b="1"/>
              <a:t>taudinaiheuttamiskyvyn</a:t>
            </a:r>
            <a:r>
              <a:rPr lang="fi-FI" sz="1900"/>
              <a:t> ja ihmisen puolustuskyvyn välisestä suhteesta (</a:t>
            </a:r>
            <a:r>
              <a:rPr lang="fi-FI" sz="1900" b="1"/>
              <a:t>riskiryhmät</a:t>
            </a:r>
            <a:r>
              <a:rPr lang="fi-FI" sz="1900"/>
              <a:t>)</a:t>
            </a:r>
          </a:p>
          <a:p>
            <a:r>
              <a:rPr lang="fi-FI" sz="1900"/>
              <a:t>tartunnan lähde</a:t>
            </a:r>
          </a:p>
          <a:p>
            <a:pPr lvl="1"/>
            <a:r>
              <a:rPr lang="fi-FI" sz="1900"/>
              <a:t>sairas tai tautia kantava ihminen tai eläin</a:t>
            </a:r>
          </a:p>
          <a:p>
            <a:pPr lvl="1"/>
            <a:r>
              <a:rPr lang="fi-FI" sz="1900"/>
              <a:t>mikrobien saastuttama vesi, ruoka, kosketuspinta</a:t>
            </a:r>
          </a:p>
          <a:p>
            <a:r>
              <a:rPr lang="fi-FI" sz="1900" b="1"/>
              <a:t>tartuntatapa</a:t>
            </a:r>
          </a:p>
          <a:p>
            <a:pPr lvl="1"/>
            <a:r>
              <a:rPr lang="fi-FI" sz="1900"/>
              <a:t>suora tai epäsuora</a:t>
            </a:r>
          </a:p>
          <a:p>
            <a:pPr lvl="1"/>
            <a:r>
              <a:rPr lang="fi-FI" sz="1900"/>
              <a:t>monet mikrobit leviävät useilla eri tavoilla</a:t>
            </a:r>
          </a:p>
        </p:txBody>
      </p:sp>
    </p:spTree>
    <p:extLst>
      <p:ext uri="{BB962C8B-B14F-4D97-AF65-F5344CB8AC3E}">
        <p14:creationId xmlns:p14="http://schemas.microsoft.com/office/powerpoint/2010/main" val="3790497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4293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3125451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125" y="591344"/>
            <a:ext cx="2400300" cy="5585619"/>
          </a:xfrm>
        </p:spPr>
        <p:txBody>
          <a:bodyPr>
            <a:normAutofit/>
          </a:bodyPr>
          <a:lstStyle/>
          <a:p>
            <a:r>
              <a:rPr lang="fi-FI" sz="4100" b="1">
                <a:solidFill>
                  <a:srgbClr val="FFFFFF"/>
                </a:solidFill>
              </a:rPr>
              <a:t>Zoonoosit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fi-FI" sz="1100"/>
              <a:t>selkärankaisesta eläimestä (esim. lintu, sika, koira, myyrä, apina) ihmisiin tarttuvia tauteja</a:t>
            </a:r>
          </a:p>
          <a:p>
            <a:pPr>
              <a:lnSpc>
                <a:spcPct val="90000"/>
              </a:lnSpc>
            </a:pPr>
            <a:r>
              <a:rPr lang="fi-FI" sz="1100"/>
              <a:t>jopa yli puolet ihmisen tartuntataudeista </a:t>
            </a:r>
          </a:p>
          <a:p>
            <a:pPr>
              <a:lnSpc>
                <a:spcPct val="90000"/>
              </a:lnSpc>
            </a:pPr>
            <a:r>
              <a:rPr lang="fi-FI" sz="1100"/>
              <a:t>melko vaarattomia eläimille – ihmisen puolustusjärjestelmä ei ole sopeutunut torjumiseen yhtä hyvin </a:t>
            </a:r>
            <a:r>
              <a:rPr lang="fi-FI" sz="1100">
                <a:sym typeface="Wingdings" panose="05000000000000000000" pitchFamily="2" charset="2"/>
              </a:rPr>
              <a:t> ihmisellä </a:t>
            </a:r>
            <a:r>
              <a:rPr lang="fi-FI" sz="1100"/>
              <a:t>usein vakavia, jopa hengenvaarallisia oireita</a:t>
            </a:r>
          </a:p>
          <a:p>
            <a:pPr>
              <a:lnSpc>
                <a:spcPct val="90000"/>
              </a:lnSpc>
            </a:pPr>
            <a:r>
              <a:rPr lang="fi-FI" sz="1100"/>
              <a:t>Suomessa vähemmän kuin monissa muissa maissa</a:t>
            </a:r>
          </a:p>
          <a:p>
            <a:pPr lvl="1">
              <a:lnSpc>
                <a:spcPct val="90000"/>
              </a:lnSpc>
            </a:pPr>
            <a:r>
              <a:rPr lang="fi-FI" sz="1100"/>
              <a:t>kylmä ilmasto</a:t>
            </a:r>
          </a:p>
          <a:p>
            <a:pPr lvl="1">
              <a:lnSpc>
                <a:spcPct val="90000"/>
              </a:lnSpc>
            </a:pPr>
            <a:r>
              <a:rPr lang="fi-FI" sz="1100"/>
              <a:t>pitkäjänteinen ehkäisevä kansanterveystyö </a:t>
            </a:r>
            <a:br>
              <a:rPr lang="fi-FI" sz="1100"/>
            </a:br>
            <a:r>
              <a:rPr lang="fi-FI" sz="1100"/>
              <a:t>(eri tahot terveydenhuollosta eläinlääkintään ja rehuvalvonnasta elintarvikevalvontaan)</a:t>
            </a:r>
          </a:p>
          <a:p>
            <a:pPr>
              <a:lnSpc>
                <a:spcPct val="90000"/>
              </a:lnSpc>
            </a:pPr>
            <a:r>
              <a:rPr lang="fi-FI" sz="1100"/>
              <a:t>ehkäisy suurelta osin lakisääteistä ja viranomaisten vastuulla</a:t>
            </a:r>
          </a:p>
        </p:txBody>
      </p:sp>
    </p:spTree>
    <p:extLst>
      <p:ext uri="{BB962C8B-B14F-4D97-AF65-F5344CB8AC3E}">
        <p14:creationId xmlns:p14="http://schemas.microsoft.com/office/powerpoint/2010/main" val="2755191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4293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3125451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125" y="591344"/>
            <a:ext cx="2400300" cy="5585619"/>
          </a:xfrm>
        </p:spPr>
        <p:txBody>
          <a:bodyPr>
            <a:normAutofit/>
          </a:bodyPr>
          <a:lstStyle/>
          <a:p>
            <a:r>
              <a:rPr lang="fi-FI" sz="3100" b="1">
                <a:solidFill>
                  <a:srgbClr val="FFFFFF"/>
                </a:solidFill>
              </a:rPr>
              <a:t>Ruoan ja juomaveden välityksellä leviäminen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fi-FI" sz="1300"/>
              <a:t>epähygieenisissä olosuhteissa taudinaiheuttajia juomaveteen tai elintarvikkeisiin</a:t>
            </a:r>
          </a:p>
          <a:p>
            <a:pPr lvl="1">
              <a:lnSpc>
                <a:spcPct val="90000"/>
              </a:lnSpc>
            </a:pPr>
            <a:r>
              <a:rPr lang="fi-FI" sz="1300"/>
              <a:t>sairastunut eläin</a:t>
            </a:r>
          </a:p>
          <a:p>
            <a:pPr lvl="1">
              <a:lnSpc>
                <a:spcPct val="90000"/>
              </a:lnSpc>
            </a:pPr>
            <a:r>
              <a:rPr lang="fi-FI" sz="1300"/>
              <a:t>maatilan epähygieeniset olot</a:t>
            </a:r>
          </a:p>
          <a:p>
            <a:pPr lvl="1">
              <a:lnSpc>
                <a:spcPct val="90000"/>
              </a:lnSpc>
            </a:pPr>
            <a:r>
              <a:rPr lang="fi-FI" sz="1300"/>
              <a:t>kylmäkuljetusketjun katkeaminen</a:t>
            </a:r>
          </a:p>
          <a:p>
            <a:pPr lvl="1">
              <a:lnSpc>
                <a:spcPct val="90000"/>
              </a:lnSpc>
            </a:pPr>
            <a:r>
              <a:rPr lang="fi-FI" sz="1300"/>
              <a:t>huonosti pestyt juurekset</a:t>
            </a:r>
          </a:p>
          <a:p>
            <a:pPr lvl="1">
              <a:lnSpc>
                <a:spcPct val="90000"/>
              </a:lnSpc>
            </a:pPr>
            <a:r>
              <a:rPr lang="fi-FI" sz="1300"/>
              <a:t>ruoan riittämätön kypsentäminen</a:t>
            </a:r>
          </a:p>
          <a:p>
            <a:pPr lvl="1">
              <a:lnSpc>
                <a:spcPct val="90000"/>
              </a:lnSpc>
            </a:pPr>
            <a:r>
              <a:rPr lang="fi-FI" sz="1300"/>
              <a:t>huono käsi- tai keittiöhygienia</a:t>
            </a:r>
          </a:p>
          <a:p>
            <a:pPr>
              <a:lnSpc>
                <a:spcPct val="90000"/>
              </a:lnSpc>
            </a:pPr>
            <a:r>
              <a:rPr lang="fi-FI" sz="1300"/>
              <a:t>Suomessa on tehty paljon ennalta ehkäisevää työtä</a:t>
            </a:r>
          </a:p>
          <a:p>
            <a:pPr lvl="1">
              <a:lnSpc>
                <a:spcPct val="90000"/>
              </a:lnSpc>
            </a:pPr>
            <a:r>
              <a:rPr lang="fi-FI" sz="1300"/>
              <a:t>parempi tilanne kuin monissa muissa maissa</a:t>
            </a:r>
          </a:p>
          <a:p>
            <a:pPr lvl="1">
              <a:lnSpc>
                <a:spcPct val="90000"/>
              </a:lnSpc>
            </a:pPr>
            <a:r>
              <a:rPr lang="fi-FI" sz="1300"/>
              <a:t>kotimaan hyvä tilanne lisää riskiä saada tautitartunta ulkomailla (suomalaisille vieras bakteerikanta </a:t>
            </a:r>
            <a:r>
              <a:rPr lang="fi-FI" sz="1300">
                <a:sym typeface="Wingdings" panose="05000000000000000000" pitchFamily="2" charset="2"/>
              </a:rPr>
              <a:t> esim. </a:t>
            </a:r>
            <a:r>
              <a:rPr lang="fi-FI" sz="1300"/>
              <a:t>suolistotulehdus eli turistiripuli)</a:t>
            </a:r>
          </a:p>
        </p:txBody>
      </p:sp>
    </p:spTree>
    <p:extLst>
      <p:ext uri="{BB962C8B-B14F-4D97-AF65-F5344CB8AC3E}">
        <p14:creationId xmlns:p14="http://schemas.microsoft.com/office/powerpoint/2010/main" val="893135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fi-FI" sz="4300" b="1"/>
              <a:t>Epidemia – pandemia – endemia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  <a:gd name="connsiteX0" fmla="*/ 0 w 5410200"/>
              <a:gd name="connsiteY0" fmla="*/ 0 h 13716"/>
              <a:gd name="connsiteX1" fmla="*/ 622173 w 5410200"/>
              <a:gd name="connsiteY1" fmla="*/ 0 h 13716"/>
              <a:gd name="connsiteX2" fmla="*/ 1136142 w 5410200"/>
              <a:gd name="connsiteY2" fmla="*/ 0 h 13716"/>
              <a:gd name="connsiteX3" fmla="*/ 1920621 w 5410200"/>
              <a:gd name="connsiteY3" fmla="*/ 0 h 13716"/>
              <a:gd name="connsiteX4" fmla="*/ 2542794 w 5410200"/>
              <a:gd name="connsiteY4" fmla="*/ 0 h 13716"/>
              <a:gd name="connsiteX5" fmla="*/ 3164967 w 5410200"/>
              <a:gd name="connsiteY5" fmla="*/ 0 h 13716"/>
              <a:gd name="connsiteX6" fmla="*/ 3949446 w 5410200"/>
              <a:gd name="connsiteY6" fmla="*/ 0 h 13716"/>
              <a:gd name="connsiteX7" fmla="*/ 4517517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165854 w 5410200"/>
              <a:gd name="connsiteY11" fmla="*/ 13716 h 13716"/>
              <a:gd name="connsiteX12" fmla="*/ 3543681 w 5410200"/>
              <a:gd name="connsiteY12" fmla="*/ 13716 h 13716"/>
              <a:gd name="connsiteX13" fmla="*/ 2759202 w 5410200"/>
              <a:gd name="connsiteY13" fmla="*/ 13716 h 13716"/>
              <a:gd name="connsiteX14" fmla="*/ 1974723 w 5410200"/>
              <a:gd name="connsiteY14" fmla="*/ 13716 h 13716"/>
              <a:gd name="connsiteX15" fmla="*/ 1406652 w 5410200"/>
              <a:gd name="connsiteY15" fmla="*/ 13716 h 13716"/>
              <a:gd name="connsiteX16" fmla="*/ 730377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76940" y="8795"/>
                  <a:pt x="295530" y="-3818"/>
                  <a:pt x="568071" y="0"/>
                </a:cubicBezTo>
                <a:cubicBezTo>
                  <a:pt x="821049" y="-7814"/>
                  <a:pt x="977778" y="-9274"/>
                  <a:pt x="1298448" y="0"/>
                </a:cubicBezTo>
                <a:cubicBezTo>
                  <a:pt x="1590381" y="13044"/>
                  <a:pt x="1630605" y="-28"/>
                  <a:pt x="1920621" y="0"/>
                </a:cubicBezTo>
                <a:cubicBezTo>
                  <a:pt x="2206035" y="10386"/>
                  <a:pt x="2357755" y="-28028"/>
                  <a:pt x="2488692" y="0"/>
                </a:cubicBezTo>
                <a:cubicBezTo>
                  <a:pt x="2633521" y="25625"/>
                  <a:pt x="3022777" y="-45440"/>
                  <a:pt x="3219069" y="0"/>
                </a:cubicBezTo>
                <a:cubicBezTo>
                  <a:pt x="3460337" y="63290"/>
                  <a:pt x="3645640" y="26494"/>
                  <a:pt x="3895344" y="0"/>
                </a:cubicBezTo>
                <a:cubicBezTo>
                  <a:pt x="4126339" y="-535"/>
                  <a:pt x="4382665" y="-55222"/>
                  <a:pt x="4571619" y="0"/>
                </a:cubicBezTo>
                <a:cubicBezTo>
                  <a:pt x="4776405" y="-816"/>
                  <a:pt x="5201098" y="-43036"/>
                  <a:pt x="5410200" y="0"/>
                </a:cubicBezTo>
                <a:cubicBezTo>
                  <a:pt x="5409052" y="2649"/>
                  <a:pt x="5410186" y="9063"/>
                  <a:pt x="5410200" y="13716"/>
                </a:cubicBezTo>
                <a:cubicBezTo>
                  <a:pt x="5133704" y="5182"/>
                  <a:pt x="5123444" y="31477"/>
                  <a:pt x="4842129" y="13716"/>
                </a:cubicBezTo>
                <a:cubicBezTo>
                  <a:pt x="4568650" y="-219"/>
                  <a:pt x="4447390" y="8221"/>
                  <a:pt x="4328160" y="13716"/>
                </a:cubicBezTo>
                <a:cubicBezTo>
                  <a:pt x="4227436" y="28078"/>
                  <a:pt x="3754725" y="-2253"/>
                  <a:pt x="3597783" y="13716"/>
                </a:cubicBezTo>
                <a:cubicBezTo>
                  <a:pt x="3459353" y="10223"/>
                  <a:pt x="3317740" y="47315"/>
                  <a:pt x="3029712" y="13716"/>
                </a:cubicBezTo>
                <a:cubicBezTo>
                  <a:pt x="2766446" y="5245"/>
                  <a:pt x="2645518" y="35922"/>
                  <a:pt x="2299335" y="13716"/>
                </a:cubicBezTo>
                <a:cubicBezTo>
                  <a:pt x="1977844" y="23735"/>
                  <a:pt x="1781583" y="-1801"/>
                  <a:pt x="1514856" y="13716"/>
                </a:cubicBezTo>
                <a:cubicBezTo>
                  <a:pt x="1212648" y="18781"/>
                  <a:pt x="1087880" y="-4407"/>
                  <a:pt x="892683" y="13716"/>
                </a:cubicBezTo>
                <a:cubicBezTo>
                  <a:pt x="745769" y="11772"/>
                  <a:pt x="183254" y="-32062"/>
                  <a:pt x="0" y="13716"/>
                </a:cubicBezTo>
                <a:cubicBezTo>
                  <a:pt x="-907" y="9799"/>
                  <a:pt x="-75" y="7151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69468" y="-22806"/>
                  <a:pt x="392563" y="4840"/>
                  <a:pt x="622173" y="0"/>
                </a:cubicBezTo>
                <a:cubicBezTo>
                  <a:pt x="884216" y="-2196"/>
                  <a:pt x="1034637" y="7784"/>
                  <a:pt x="1136142" y="0"/>
                </a:cubicBezTo>
                <a:cubicBezTo>
                  <a:pt x="1204956" y="5920"/>
                  <a:pt x="1559779" y="-61408"/>
                  <a:pt x="1920621" y="0"/>
                </a:cubicBezTo>
                <a:cubicBezTo>
                  <a:pt x="2280250" y="-18581"/>
                  <a:pt x="2372470" y="4128"/>
                  <a:pt x="2542794" y="0"/>
                </a:cubicBezTo>
                <a:cubicBezTo>
                  <a:pt x="2688150" y="-17189"/>
                  <a:pt x="2885478" y="-51412"/>
                  <a:pt x="3164967" y="0"/>
                </a:cubicBezTo>
                <a:cubicBezTo>
                  <a:pt x="3470933" y="16143"/>
                  <a:pt x="3588003" y="-4313"/>
                  <a:pt x="3949446" y="0"/>
                </a:cubicBezTo>
                <a:cubicBezTo>
                  <a:pt x="4331172" y="1470"/>
                  <a:pt x="4289286" y="5331"/>
                  <a:pt x="4517517" y="0"/>
                </a:cubicBezTo>
                <a:cubicBezTo>
                  <a:pt x="4736577" y="41911"/>
                  <a:pt x="5141868" y="443"/>
                  <a:pt x="5410200" y="0"/>
                </a:cubicBezTo>
                <a:cubicBezTo>
                  <a:pt x="5410845" y="2936"/>
                  <a:pt x="5409877" y="9829"/>
                  <a:pt x="5410200" y="13716"/>
                </a:cubicBezTo>
                <a:cubicBezTo>
                  <a:pt x="5130880" y="48304"/>
                  <a:pt x="5008082" y="-27188"/>
                  <a:pt x="4842129" y="13716"/>
                </a:cubicBezTo>
                <a:cubicBezTo>
                  <a:pt x="4629232" y="38478"/>
                  <a:pt x="4430159" y="43872"/>
                  <a:pt x="4165854" y="13716"/>
                </a:cubicBezTo>
                <a:cubicBezTo>
                  <a:pt x="3880517" y="17026"/>
                  <a:pt x="3820863" y="-12209"/>
                  <a:pt x="3543681" y="13716"/>
                </a:cubicBezTo>
                <a:cubicBezTo>
                  <a:pt x="3267577" y="39687"/>
                  <a:pt x="3047131" y="-8774"/>
                  <a:pt x="2759202" y="13716"/>
                </a:cubicBezTo>
                <a:cubicBezTo>
                  <a:pt x="2418778" y="17929"/>
                  <a:pt x="2206820" y="-35095"/>
                  <a:pt x="1974723" y="13716"/>
                </a:cubicBezTo>
                <a:cubicBezTo>
                  <a:pt x="1740429" y="35710"/>
                  <a:pt x="1599301" y="34493"/>
                  <a:pt x="1406652" y="13716"/>
                </a:cubicBezTo>
                <a:cubicBezTo>
                  <a:pt x="1196601" y="3966"/>
                  <a:pt x="938578" y="38717"/>
                  <a:pt x="730377" y="13716"/>
                </a:cubicBezTo>
                <a:cubicBezTo>
                  <a:pt x="524173" y="26651"/>
                  <a:pt x="336004" y="-17469"/>
                  <a:pt x="0" y="13716"/>
                </a:cubicBezTo>
                <a:cubicBezTo>
                  <a:pt x="-377" y="9245"/>
                  <a:pt x="1157" y="3819"/>
                  <a:pt x="0" y="0"/>
                </a:cubicBezTo>
                <a:close/>
              </a:path>
              <a:path w="5410200" h="13716" fill="none" stroke="0" extrusionOk="0">
                <a:moveTo>
                  <a:pt x="0" y="0"/>
                </a:moveTo>
                <a:cubicBezTo>
                  <a:pt x="148438" y="-27720"/>
                  <a:pt x="315263" y="-14841"/>
                  <a:pt x="568071" y="0"/>
                </a:cubicBezTo>
                <a:cubicBezTo>
                  <a:pt x="840209" y="21288"/>
                  <a:pt x="982180" y="-6281"/>
                  <a:pt x="1298448" y="0"/>
                </a:cubicBezTo>
                <a:cubicBezTo>
                  <a:pt x="1577021" y="13763"/>
                  <a:pt x="1630910" y="1060"/>
                  <a:pt x="1920621" y="0"/>
                </a:cubicBezTo>
                <a:cubicBezTo>
                  <a:pt x="2200928" y="-1340"/>
                  <a:pt x="2382869" y="-10369"/>
                  <a:pt x="2488692" y="0"/>
                </a:cubicBezTo>
                <a:cubicBezTo>
                  <a:pt x="2620356" y="20061"/>
                  <a:pt x="3042766" y="-74691"/>
                  <a:pt x="3219069" y="0"/>
                </a:cubicBezTo>
                <a:cubicBezTo>
                  <a:pt x="3395755" y="31704"/>
                  <a:pt x="3646717" y="33546"/>
                  <a:pt x="3895344" y="0"/>
                </a:cubicBezTo>
                <a:cubicBezTo>
                  <a:pt x="4131847" y="-43416"/>
                  <a:pt x="4371681" y="11418"/>
                  <a:pt x="4571619" y="0"/>
                </a:cubicBezTo>
                <a:cubicBezTo>
                  <a:pt x="4799447" y="47677"/>
                  <a:pt x="5212547" y="1562"/>
                  <a:pt x="5410200" y="0"/>
                </a:cubicBezTo>
                <a:cubicBezTo>
                  <a:pt x="5408905" y="2744"/>
                  <a:pt x="5410401" y="9950"/>
                  <a:pt x="5410200" y="13716"/>
                </a:cubicBezTo>
                <a:cubicBezTo>
                  <a:pt x="5139576" y="2947"/>
                  <a:pt x="5122299" y="33775"/>
                  <a:pt x="4842129" y="13716"/>
                </a:cubicBezTo>
                <a:cubicBezTo>
                  <a:pt x="4566356" y="6655"/>
                  <a:pt x="4456854" y="15426"/>
                  <a:pt x="4328160" y="13716"/>
                </a:cubicBezTo>
                <a:cubicBezTo>
                  <a:pt x="4234703" y="-822"/>
                  <a:pt x="3768176" y="-16062"/>
                  <a:pt x="3597783" y="13716"/>
                </a:cubicBezTo>
                <a:cubicBezTo>
                  <a:pt x="3430303" y="10148"/>
                  <a:pt x="3287506" y="20215"/>
                  <a:pt x="3029712" y="13716"/>
                </a:cubicBezTo>
                <a:cubicBezTo>
                  <a:pt x="2742636" y="-2421"/>
                  <a:pt x="2637847" y="18109"/>
                  <a:pt x="2299335" y="13716"/>
                </a:cubicBezTo>
                <a:cubicBezTo>
                  <a:pt x="1959433" y="-7861"/>
                  <a:pt x="1779456" y="37101"/>
                  <a:pt x="1514856" y="13716"/>
                </a:cubicBezTo>
                <a:cubicBezTo>
                  <a:pt x="1212431" y="31797"/>
                  <a:pt x="1086601" y="7282"/>
                  <a:pt x="892683" y="13716"/>
                </a:cubicBezTo>
                <a:cubicBezTo>
                  <a:pt x="721500" y="45800"/>
                  <a:pt x="194249" y="-29802"/>
                  <a:pt x="0" y="13716"/>
                </a:cubicBezTo>
                <a:cubicBezTo>
                  <a:pt x="-508" y="9800"/>
                  <a:pt x="-280" y="682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5410200"/>
                      <a:gd name="connsiteY0" fmla="*/ 0 h 13716"/>
                      <a:gd name="connsiteX1" fmla="*/ 568071 w 5410200"/>
                      <a:gd name="connsiteY1" fmla="*/ 0 h 13716"/>
                      <a:gd name="connsiteX2" fmla="*/ 1298448 w 5410200"/>
                      <a:gd name="connsiteY2" fmla="*/ 0 h 13716"/>
                      <a:gd name="connsiteX3" fmla="*/ 1920621 w 5410200"/>
                      <a:gd name="connsiteY3" fmla="*/ 0 h 13716"/>
                      <a:gd name="connsiteX4" fmla="*/ 2488692 w 5410200"/>
                      <a:gd name="connsiteY4" fmla="*/ 0 h 13716"/>
                      <a:gd name="connsiteX5" fmla="*/ 3219069 w 5410200"/>
                      <a:gd name="connsiteY5" fmla="*/ 0 h 13716"/>
                      <a:gd name="connsiteX6" fmla="*/ 3895344 w 5410200"/>
                      <a:gd name="connsiteY6" fmla="*/ 0 h 13716"/>
                      <a:gd name="connsiteX7" fmla="*/ 4571619 w 5410200"/>
                      <a:gd name="connsiteY7" fmla="*/ 0 h 13716"/>
                      <a:gd name="connsiteX8" fmla="*/ 5410200 w 5410200"/>
                      <a:gd name="connsiteY8" fmla="*/ 0 h 13716"/>
                      <a:gd name="connsiteX9" fmla="*/ 5410200 w 5410200"/>
                      <a:gd name="connsiteY9" fmla="*/ 13716 h 13716"/>
                      <a:gd name="connsiteX10" fmla="*/ 4842129 w 5410200"/>
                      <a:gd name="connsiteY10" fmla="*/ 13716 h 13716"/>
                      <a:gd name="connsiteX11" fmla="*/ 4328160 w 5410200"/>
                      <a:gd name="connsiteY11" fmla="*/ 13716 h 13716"/>
                      <a:gd name="connsiteX12" fmla="*/ 3597783 w 5410200"/>
                      <a:gd name="connsiteY12" fmla="*/ 13716 h 13716"/>
                      <a:gd name="connsiteX13" fmla="*/ 3029712 w 5410200"/>
                      <a:gd name="connsiteY13" fmla="*/ 13716 h 13716"/>
                      <a:gd name="connsiteX14" fmla="*/ 2299335 w 5410200"/>
                      <a:gd name="connsiteY14" fmla="*/ 13716 h 13716"/>
                      <a:gd name="connsiteX15" fmla="*/ 1514856 w 5410200"/>
                      <a:gd name="connsiteY15" fmla="*/ 13716 h 13716"/>
                      <a:gd name="connsiteX16" fmla="*/ 892683 w 5410200"/>
                      <a:gd name="connsiteY16" fmla="*/ 13716 h 13716"/>
                      <a:gd name="connsiteX17" fmla="*/ 0 w 5410200"/>
                      <a:gd name="connsiteY17" fmla="*/ 13716 h 13716"/>
                      <a:gd name="connsiteX18" fmla="*/ 0 w 5410200"/>
                      <a:gd name="connsiteY18" fmla="*/ 0 h 137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5410200" h="13716" fill="none" extrusionOk="0">
                        <a:moveTo>
                          <a:pt x="0" y="0"/>
                        </a:moveTo>
                        <a:cubicBezTo>
                          <a:pt x="163050" y="-18707"/>
                          <a:pt x="319321" y="-16364"/>
                          <a:pt x="568071" y="0"/>
                        </a:cubicBezTo>
                        <a:cubicBezTo>
                          <a:pt x="816821" y="16364"/>
                          <a:pt x="1013224" y="-7268"/>
                          <a:pt x="1298448" y="0"/>
                        </a:cubicBezTo>
                        <a:cubicBezTo>
                          <a:pt x="1583672" y="7268"/>
                          <a:pt x="1631711" y="-3367"/>
                          <a:pt x="1920621" y="0"/>
                        </a:cubicBezTo>
                        <a:cubicBezTo>
                          <a:pt x="2209531" y="3367"/>
                          <a:pt x="2364420" y="-19184"/>
                          <a:pt x="2488692" y="0"/>
                        </a:cubicBezTo>
                        <a:cubicBezTo>
                          <a:pt x="2612964" y="19184"/>
                          <a:pt x="3023298" y="-34627"/>
                          <a:pt x="3219069" y="0"/>
                        </a:cubicBezTo>
                        <a:cubicBezTo>
                          <a:pt x="3414840" y="34627"/>
                          <a:pt x="3656810" y="24043"/>
                          <a:pt x="3895344" y="0"/>
                        </a:cubicBezTo>
                        <a:cubicBezTo>
                          <a:pt x="4133879" y="-24043"/>
                          <a:pt x="4393984" y="-19577"/>
                          <a:pt x="4571619" y="0"/>
                        </a:cubicBezTo>
                        <a:cubicBezTo>
                          <a:pt x="4749255" y="19577"/>
                          <a:pt x="5179928" y="-6281"/>
                          <a:pt x="5410200" y="0"/>
                        </a:cubicBezTo>
                        <a:cubicBezTo>
                          <a:pt x="5409587" y="2854"/>
                          <a:pt x="5409791" y="9451"/>
                          <a:pt x="5410200" y="13716"/>
                        </a:cubicBezTo>
                        <a:cubicBezTo>
                          <a:pt x="5139060" y="2179"/>
                          <a:pt x="5121593" y="26463"/>
                          <a:pt x="4842129" y="13716"/>
                        </a:cubicBezTo>
                        <a:cubicBezTo>
                          <a:pt x="4562665" y="969"/>
                          <a:pt x="4448273" y="4915"/>
                          <a:pt x="4328160" y="13716"/>
                        </a:cubicBezTo>
                        <a:cubicBezTo>
                          <a:pt x="4208047" y="22517"/>
                          <a:pt x="3760936" y="17995"/>
                          <a:pt x="3597783" y="13716"/>
                        </a:cubicBezTo>
                        <a:cubicBezTo>
                          <a:pt x="3434630" y="9437"/>
                          <a:pt x="3299718" y="28641"/>
                          <a:pt x="3029712" y="13716"/>
                        </a:cubicBezTo>
                        <a:cubicBezTo>
                          <a:pt x="2759706" y="-1209"/>
                          <a:pt x="2640159" y="22822"/>
                          <a:pt x="2299335" y="13716"/>
                        </a:cubicBezTo>
                        <a:cubicBezTo>
                          <a:pt x="1958511" y="4610"/>
                          <a:pt x="1801186" y="24413"/>
                          <a:pt x="1514856" y="13716"/>
                        </a:cubicBezTo>
                        <a:cubicBezTo>
                          <a:pt x="1228526" y="3019"/>
                          <a:pt x="1063509" y="-9877"/>
                          <a:pt x="892683" y="13716"/>
                        </a:cubicBezTo>
                        <a:cubicBezTo>
                          <a:pt x="721857" y="37309"/>
                          <a:pt x="186945" y="-25469"/>
                          <a:pt x="0" y="13716"/>
                        </a:cubicBezTo>
                        <a:cubicBezTo>
                          <a:pt x="-342" y="9537"/>
                          <a:pt x="-97" y="6817"/>
                          <a:pt x="0" y="0"/>
                        </a:cubicBezTo>
                        <a:close/>
                      </a:path>
                      <a:path w="5410200" h="13716" stroke="0" extrusionOk="0">
                        <a:moveTo>
                          <a:pt x="0" y="0"/>
                        </a:moveTo>
                        <a:cubicBezTo>
                          <a:pt x="285096" y="-4925"/>
                          <a:pt x="376456" y="22268"/>
                          <a:pt x="622173" y="0"/>
                        </a:cubicBezTo>
                        <a:cubicBezTo>
                          <a:pt x="867890" y="-22268"/>
                          <a:pt x="1031392" y="7228"/>
                          <a:pt x="1136142" y="0"/>
                        </a:cubicBezTo>
                        <a:cubicBezTo>
                          <a:pt x="1240892" y="-7228"/>
                          <a:pt x="1561853" y="9877"/>
                          <a:pt x="1920621" y="0"/>
                        </a:cubicBezTo>
                        <a:cubicBezTo>
                          <a:pt x="2279389" y="-9877"/>
                          <a:pt x="2367255" y="19546"/>
                          <a:pt x="2542794" y="0"/>
                        </a:cubicBezTo>
                        <a:cubicBezTo>
                          <a:pt x="2718333" y="-19546"/>
                          <a:pt x="2866732" y="-22226"/>
                          <a:pt x="3164967" y="0"/>
                        </a:cubicBezTo>
                        <a:cubicBezTo>
                          <a:pt x="3463202" y="22226"/>
                          <a:pt x="3568055" y="-2765"/>
                          <a:pt x="3949446" y="0"/>
                        </a:cubicBezTo>
                        <a:cubicBezTo>
                          <a:pt x="4330837" y="2765"/>
                          <a:pt x="4287895" y="10557"/>
                          <a:pt x="4517517" y="0"/>
                        </a:cubicBezTo>
                        <a:cubicBezTo>
                          <a:pt x="4747139" y="-10557"/>
                          <a:pt x="5149588" y="8716"/>
                          <a:pt x="5410200" y="0"/>
                        </a:cubicBezTo>
                        <a:cubicBezTo>
                          <a:pt x="5410660" y="2787"/>
                          <a:pt x="5410166" y="9748"/>
                          <a:pt x="5410200" y="13716"/>
                        </a:cubicBezTo>
                        <a:cubicBezTo>
                          <a:pt x="5163327" y="36922"/>
                          <a:pt x="5008749" y="6121"/>
                          <a:pt x="4842129" y="13716"/>
                        </a:cubicBezTo>
                        <a:cubicBezTo>
                          <a:pt x="4675509" y="21311"/>
                          <a:pt x="4433401" y="-5187"/>
                          <a:pt x="4165854" y="13716"/>
                        </a:cubicBezTo>
                        <a:cubicBezTo>
                          <a:pt x="3898308" y="32619"/>
                          <a:pt x="3809032" y="-13282"/>
                          <a:pt x="3543681" y="13716"/>
                        </a:cubicBezTo>
                        <a:cubicBezTo>
                          <a:pt x="3278330" y="40714"/>
                          <a:pt x="3073876" y="-20489"/>
                          <a:pt x="2759202" y="13716"/>
                        </a:cubicBezTo>
                        <a:cubicBezTo>
                          <a:pt x="2444528" y="47921"/>
                          <a:pt x="2204144" y="-1200"/>
                          <a:pt x="1974723" y="13716"/>
                        </a:cubicBezTo>
                        <a:cubicBezTo>
                          <a:pt x="1745302" y="28632"/>
                          <a:pt x="1602335" y="26918"/>
                          <a:pt x="1406652" y="13716"/>
                        </a:cubicBezTo>
                        <a:cubicBezTo>
                          <a:pt x="1210969" y="514"/>
                          <a:pt x="923948" y="-1411"/>
                          <a:pt x="730377" y="13716"/>
                        </a:cubicBezTo>
                        <a:cubicBezTo>
                          <a:pt x="536806" y="28843"/>
                          <a:pt x="336496" y="-4713"/>
                          <a:pt x="0" y="13716"/>
                        </a:cubicBezTo>
                        <a:cubicBezTo>
                          <a:pt x="-535" y="9547"/>
                          <a:pt x="488" y="451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0FA9CA4-A03E-4978-A360-A13A796190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9401032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4885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01221"/>
            <a:ext cx="7886700" cy="1348065"/>
          </a:xfrm>
        </p:spPr>
        <p:txBody>
          <a:bodyPr>
            <a:normAutofit/>
          </a:bodyPr>
          <a:lstStyle/>
          <a:p>
            <a:r>
              <a:rPr lang="fi-FI" sz="4700" b="1">
                <a:solidFill>
                  <a:srgbClr val="FFFFFF"/>
                </a:solidFill>
              </a:rPr>
              <a:t>Immuniteetti eli vastustuskyky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586789"/>
            <a:ext cx="7886700" cy="359017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i-FI" sz="1600"/>
              <a:t>elimistön kyky suojautua tarttuvilta taudeilta</a:t>
            </a:r>
          </a:p>
          <a:p>
            <a:pPr lvl="1">
              <a:lnSpc>
                <a:spcPct val="90000"/>
              </a:lnSpc>
            </a:pPr>
            <a:r>
              <a:rPr lang="fi-FI" sz="1600" b="1"/>
              <a:t>immuunivaste</a:t>
            </a:r>
            <a:r>
              <a:rPr lang="fi-FI" sz="1600"/>
              <a:t> (</a:t>
            </a:r>
            <a:r>
              <a:rPr lang="fi-FI" sz="1600" b="1"/>
              <a:t>valkosolut</a:t>
            </a:r>
            <a:r>
              <a:rPr lang="fi-FI" sz="1600"/>
              <a:t>) </a:t>
            </a:r>
          </a:p>
          <a:p>
            <a:pPr marL="571500" indent="-514350">
              <a:lnSpc>
                <a:spcPct val="90000"/>
              </a:lnSpc>
              <a:buAutoNum type="arabicPeriod"/>
            </a:pPr>
            <a:r>
              <a:rPr lang="fi-FI" sz="1600" b="1"/>
              <a:t>synnynnäinen immuniteetti</a:t>
            </a:r>
          </a:p>
          <a:p>
            <a:pPr marL="971550" lvl="1" indent="-514350">
              <a:lnSpc>
                <a:spcPct val="90000"/>
              </a:lnSpc>
            </a:pPr>
            <a:r>
              <a:rPr lang="fi-FI" sz="1600"/>
              <a:t>reagoi nopeasti, toimii aina samalla tavalla</a:t>
            </a:r>
          </a:p>
          <a:p>
            <a:pPr marL="971550" lvl="1" indent="-514350">
              <a:lnSpc>
                <a:spcPct val="90000"/>
              </a:lnSpc>
            </a:pPr>
            <a:r>
              <a:rPr lang="fi-FI" sz="1600"/>
              <a:t>ihon ja limakalvon hyödylliset bakteerit (</a:t>
            </a:r>
            <a:r>
              <a:rPr lang="fi-FI" sz="1600" b="1"/>
              <a:t>normaalifloora</a:t>
            </a:r>
            <a:r>
              <a:rPr lang="fi-FI" sz="1600"/>
              <a:t> eli </a:t>
            </a:r>
            <a:r>
              <a:rPr lang="fi-FI" sz="1600" b="1"/>
              <a:t>normaalimikrobisto)</a:t>
            </a:r>
          </a:p>
          <a:p>
            <a:pPr marL="971550" lvl="1" indent="-514350">
              <a:lnSpc>
                <a:spcPct val="90000"/>
              </a:lnSpc>
            </a:pPr>
            <a:r>
              <a:rPr lang="fi-FI" sz="1600"/>
              <a:t>antibioottikuurit ja antiseptisten pesuaineiden toistuva käyttö heikentää – </a:t>
            </a:r>
            <a:r>
              <a:rPr lang="fi-FI" sz="1600" b="1"/>
              <a:t>probioottivalmisteet</a:t>
            </a:r>
            <a:r>
              <a:rPr lang="fi-FI" sz="1600"/>
              <a:t> (esim. maitohappobakteerit) ja kuitu vahvistavat</a:t>
            </a:r>
          </a:p>
          <a:p>
            <a:pPr marL="571500" indent="-514350">
              <a:lnSpc>
                <a:spcPct val="90000"/>
              </a:lnSpc>
              <a:buAutoNum type="arabicPeriod"/>
            </a:pPr>
            <a:r>
              <a:rPr lang="fi-FI" sz="1600" b="1"/>
              <a:t>hankittu immuniteetti</a:t>
            </a:r>
          </a:p>
          <a:p>
            <a:pPr lvl="1">
              <a:lnSpc>
                <a:spcPct val="90000"/>
              </a:lnSpc>
            </a:pPr>
            <a:r>
              <a:rPr lang="fi-FI" sz="1600"/>
              <a:t>aktivoituminen kestää joitakin päiviä</a:t>
            </a:r>
          </a:p>
          <a:p>
            <a:pPr lvl="1">
              <a:lnSpc>
                <a:spcPct val="90000"/>
              </a:lnSpc>
            </a:pPr>
            <a:r>
              <a:rPr lang="fi-FI" sz="1600"/>
              <a:t>uuden taudinaiheuttajan tunnistavat erikoistuneet valkosolut </a:t>
            </a:r>
            <a:br>
              <a:rPr lang="fi-FI" sz="1600"/>
            </a:br>
            <a:r>
              <a:rPr lang="fi-FI" sz="1600"/>
              <a:t>T- ja B-solut (syöminen, vasta-aineet)</a:t>
            </a:r>
          </a:p>
          <a:p>
            <a:pPr lvl="1">
              <a:lnSpc>
                <a:spcPct val="90000"/>
              </a:lnSpc>
            </a:pPr>
            <a:r>
              <a:rPr lang="fi-FI" sz="1600" b="1"/>
              <a:t>immunologinen muisti </a:t>
            </a:r>
            <a:r>
              <a:rPr lang="fi-FI" sz="1600">
                <a:sym typeface="Wingdings" panose="05000000000000000000" pitchFamily="2" charset="2"/>
              </a:rPr>
              <a:t> ihminen tulee </a:t>
            </a:r>
            <a:r>
              <a:rPr lang="fi-FI" sz="1600" b="1">
                <a:sym typeface="Wingdings" panose="05000000000000000000" pitchFamily="2" charset="2"/>
              </a:rPr>
              <a:t>immuuniksi</a:t>
            </a:r>
            <a:r>
              <a:rPr lang="fi-FI" sz="1600">
                <a:sym typeface="Wingdings" panose="05000000000000000000" pitchFamily="2" charset="2"/>
              </a:rPr>
              <a:t> ko. taudille</a:t>
            </a:r>
            <a:endParaRPr lang="fi-FI" sz="1600"/>
          </a:p>
          <a:p>
            <a:pPr lvl="1">
              <a:lnSpc>
                <a:spcPct val="90000"/>
              </a:lnSpc>
            </a:pPr>
            <a:endParaRPr lang="fi-FI" sz="1600"/>
          </a:p>
        </p:txBody>
      </p:sp>
    </p:spTree>
    <p:extLst>
      <p:ext uri="{BB962C8B-B14F-4D97-AF65-F5344CB8AC3E}">
        <p14:creationId xmlns:p14="http://schemas.microsoft.com/office/powerpoint/2010/main" val="1078316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fi-FI" b="1">
                <a:solidFill>
                  <a:srgbClr val="FFFFFF"/>
                </a:solidFill>
              </a:rPr>
              <a:t>Tulehdus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fi-FI" sz="1100"/>
              <a:t>kudoksiin päässeet mikrobit tai niiden erittämät myrkyt eli </a:t>
            </a:r>
            <a:r>
              <a:rPr lang="fi-FI" sz="1100" b="1"/>
              <a:t>toksiinit</a:t>
            </a:r>
            <a:r>
              <a:rPr lang="fi-FI" sz="1100"/>
              <a:t> vaurioittavat kehon soluja </a:t>
            </a:r>
            <a:r>
              <a:rPr lang="fi-FI" sz="1100">
                <a:sym typeface="Wingdings" panose="05000000000000000000" pitchFamily="2" charset="2"/>
              </a:rPr>
              <a:t> </a:t>
            </a:r>
            <a:r>
              <a:rPr lang="fi-FI" sz="1100"/>
              <a:t>akuutti tulehdus</a:t>
            </a:r>
          </a:p>
          <a:p>
            <a:pPr lvl="1">
              <a:lnSpc>
                <a:spcPct val="90000"/>
              </a:lnSpc>
            </a:pPr>
            <a:r>
              <a:rPr lang="fi-FI" sz="1100"/>
              <a:t>tulehtuneen alueen verenkierto vilkastuu </a:t>
            </a:r>
            <a:r>
              <a:rPr lang="fi-FI" sz="1100">
                <a:sym typeface="Wingdings" panose="05000000000000000000" pitchFamily="2" charset="2"/>
              </a:rPr>
              <a:t> </a:t>
            </a:r>
            <a:r>
              <a:rPr lang="fi-FI" sz="1100"/>
              <a:t>valkosoluja ja puolustukseen osallistuvia aineita verisuonista kudokseen </a:t>
            </a:r>
            <a:r>
              <a:rPr lang="fi-FI" sz="1100">
                <a:sym typeface="Wingdings" panose="05000000000000000000" pitchFamily="2" charset="2"/>
              </a:rPr>
              <a:t> </a:t>
            </a:r>
            <a:r>
              <a:rPr lang="fi-FI" sz="1100"/>
              <a:t>tuhoavat vaurioituneita soluja ja infektion aiheuttajia</a:t>
            </a:r>
          </a:p>
          <a:p>
            <a:pPr>
              <a:lnSpc>
                <a:spcPct val="90000"/>
              </a:lnSpc>
            </a:pPr>
            <a:r>
              <a:rPr lang="fi-FI" sz="1100"/>
              <a:t>ihon tai nielutulehduksen oireet: punoitus, kuumotus, turvotus, kipu </a:t>
            </a:r>
          </a:p>
          <a:p>
            <a:pPr lvl="1">
              <a:lnSpc>
                <a:spcPct val="90000"/>
              </a:lnSpc>
            </a:pPr>
            <a:r>
              <a:rPr lang="fi-FI" sz="1100"/>
              <a:t>usein myös yleisoireita </a:t>
            </a:r>
            <a:br>
              <a:rPr lang="fi-FI" sz="1100"/>
            </a:br>
            <a:r>
              <a:rPr lang="fi-FI" sz="1100"/>
              <a:t>(esim. lihassärky, huonovointisuus, kuume)</a:t>
            </a:r>
          </a:p>
          <a:p>
            <a:pPr>
              <a:lnSpc>
                <a:spcPct val="90000"/>
              </a:lnSpc>
            </a:pPr>
            <a:r>
              <a:rPr lang="fi-FI" sz="1100" b="1"/>
              <a:t>krooninen tulehdus </a:t>
            </a:r>
            <a:r>
              <a:rPr lang="fi-FI" sz="1100"/>
              <a:t>saattaa joskus olla elimistössä vuosikausia </a:t>
            </a:r>
            <a:br>
              <a:rPr lang="fi-FI" sz="1100"/>
            </a:br>
            <a:r>
              <a:rPr lang="fi-FI" sz="1100"/>
              <a:t>(usein matala-asteinen eikä aiheuta selviä oireita)</a:t>
            </a:r>
          </a:p>
          <a:p>
            <a:pPr lvl="1">
              <a:lnSpc>
                <a:spcPct val="90000"/>
              </a:lnSpc>
            </a:pPr>
            <a:r>
              <a:rPr lang="fi-FI" sz="1100"/>
              <a:t>saattaa olla osatekijänä monissa vakavissa sairauksissa</a:t>
            </a:r>
          </a:p>
        </p:txBody>
      </p:sp>
    </p:spTree>
    <p:extLst>
      <p:ext uri="{BB962C8B-B14F-4D97-AF65-F5344CB8AC3E}">
        <p14:creationId xmlns:p14="http://schemas.microsoft.com/office/powerpoint/2010/main" val="1507714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771</Words>
  <Application>Microsoft Office PowerPoint</Application>
  <PresentationFormat>Näytössä katseltava diaesitys (4:3)</PresentationFormat>
  <Paragraphs>93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Terve 1: Terveyden perusteet</vt:lpstr>
      <vt:lpstr>Tartunta- eli infektiotaudit</vt:lpstr>
      <vt:lpstr>Patogeeniset mikrobit</vt:lpstr>
      <vt:lpstr>Tartunta eli infektio</vt:lpstr>
      <vt:lpstr>Zoonoosit</vt:lpstr>
      <vt:lpstr>Ruoan ja juomaveden välityksellä leviäminen</vt:lpstr>
      <vt:lpstr>Epidemia – pandemia – endemia</vt:lpstr>
      <vt:lpstr>Immuniteetti eli vastustuskyky</vt:lpstr>
      <vt:lpstr>Tulehdus</vt:lpstr>
      <vt:lpstr>Autoimmuunisairaudet</vt:lpstr>
      <vt:lpstr>Rokotus</vt:lpstr>
      <vt:lpstr>Tartuntatautien ehkäisy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Terve 1: Terveyden perusteet</dc:title>
  <dc:creator>Hämäläinen Elina</dc:creator>
  <cp:lastModifiedBy>Timo Ryhtä</cp:lastModifiedBy>
  <cp:revision>209</cp:revision>
  <dcterms:created xsi:type="dcterms:W3CDTF">2017-06-09T06:02:13Z</dcterms:created>
  <dcterms:modified xsi:type="dcterms:W3CDTF">2021-03-19T07:46:14Z</dcterms:modified>
</cp:coreProperties>
</file>