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1"/>
    <p:restoredTop sz="94718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AE8F6-E819-44A8-BF13-C241863AA7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BB9B3D9-511C-4503-BA70-0765DA4F3C2B}">
      <dgm:prSet/>
      <dgm:spPr/>
      <dgm:t>
        <a:bodyPr/>
        <a:lstStyle/>
        <a:p>
          <a:r>
            <a:rPr lang="fi-FI" b="1"/>
            <a:t>tilastoitu</a:t>
          </a:r>
          <a:r>
            <a:rPr lang="fi-FI"/>
            <a:t> kulutus noin 9 litraa puhdasta alkoholia vuodessa jokaista yli 15-vuotiasta asukasta kohden </a:t>
          </a:r>
          <a:br>
            <a:rPr lang="fi-FI"/>
          </a:br>
          <a:r>
            <a:rPr lang="fi-FI"/>
            <a:t>(esim. noin 25 litraa väkevää viinaa)</a:t>
          </a:r>
          <a:endParaRPr lang="en-US"/>
        </a:p>
      </dgm:t>
    </dgm:pt>
    <dgm:pt modelId="{50FC52F6-C37E-4889-9020-1952D0D6C295}" type="parTrans" cxnId="{3EFC16D3-805D-4FDE-B2B6-EF5F0FA6C17B}">
      <dgm:prSet/>
      <dgm:spPr/>
      <dgm:t>
        <a:bodyPr/>
        <a:lstStyle/>
        <a:p>
          <a:endParaRPr lang="en-US"/>
        </a:p>
      </dgm:t>
    </dgm:pt>
    <dgm:pt modelId="{D4B70579-24B1-477D-A2DC-AC993BDDE5EC}" type="sibTrans" cxnId="{3EFC16D3-805D-4FDE-B2B6-EF5F0FA6C17B}">
      <dgm:prSet/>
      <dgm:spPr/>
      <dgm:t>
        <a:bodyPr/>
        <a:lstStyle/>
        <a:p>
          <a:endParaRPr lang="en-US"/>
        </a:p>
      </dgm:t>
    </dgm:pt>
    <dgm:pt modelId="{EEF5AE44-CDDD-43A0-8391-1022B9AE8BFE}">
      <dgm:prSet/>
      <dgm:spPr/>
      <dgm:t>
        <a:bodyPr/>
        <a:lstStyle/>
        <a:p>
          <a:r>
            <a:rPr lang="fi-FI" b="1"/>
            <a:t>tilastoimaton</a:t>
          </a:r>
          <a:r>
            <a:rPr lang="fi-FI"/>
            <a:t> kulutus (esim. matkustajien ulkomailta tuodut alkoholijuomat, kotivalmistus, salakuljetus)</a:t>
          </a:r>
          <a:br>
            <a:rPr lang="fi-FI"/>
          </a:br>
          <a:r>
            <a:rPr lang="fi-FI">
              <a:sym typeface="Wingdings" panose="05000000000000000000" pitchFamily="2" charset="2"/>
            </a:rPr>
            <a:t></a:t>
          </a:r>
          <a:r>
            <a:rPr lang="fi-FI"/>
            <a:t> kokonaiskulutus noin 11 litraa</a:t>
          </a:r>
          <a:endParaRPr lang="en-US"/>
        </a:p>
      </dgm:t>
    </dgm:pt>
    <dgm:pt modelId="{AAA8103F-9342-490F-8808-C528745708CA}" type="parTrans" cxnId="{11822B29-317F-4474-BB4D-79497D7E260D}">
      <dgm:prSet/>
      <dgm:spPr/>
      <dgm:t>
        <a:bodyPr/>
        <a:lstStyle/>
        <a:p>
          <a:endParaRPr lang="en-US"/>
        </a:p>
      </dgm:t>
    </dgm:pt>
    <dgm:pt modelId="{B3F0A566-1189-4E3F-8DE9-0182A2F6301D}" type="sibTrans" cxnId="{11822B29-317F-4474-BB4D-79497D7E260D}">
      <dgm:prSet/>
      <dgm:spPr/>
      <dgm:t>
        <a:bodyPr/>
        <a:lstStyle/>
        <a:p>
          <a:endParaRPr lang="en-US"/>
        </a:p>
      </dgm:t>
    </dgm:pt>
    <dgm:pt modelId="{FAD0A8AA-F067-402B-A0D4-0741A24B5C0B}">
      <dgm:prSet/>
      <dgm:spPr/>
      <dgm:t>
        <a:bodyPr/>
        <a:lstStyle/>
        <a:p>
          <a:r>
            <a:rPr lang="fi-FI"/>
            <a:t>erot yksilöiden välillä suuria</a:t>
          </a:r>
          <a:endParaRPr lang="en-US"/>
        </a:p>
      </dgm:t>
    </dgm:pt>
    <dgm:pt modelId="{FE5E7358-8D90-49B4-A5B9-9B3A21623E69}" type="parTrans" cxnId="{B1FB947C-9FD5-4117-9BC9-BF5CF37FEBCF}">
      <dgm:prSet/>
      <dgm:spPr/>
      <dgm:t>
        <a:bodyPr/>
        <a:lstStyle/>
        <a:p>
          <a:endParaRPr lang="en-US"/>
        </a:p>
      </dgm:t>
    </dgm:pt>
    <dgm:pt modelId="{2B4920B7-1302-4E0C-AF7D-C337252E8ED4}" type="sibTrans" cxnId="{B1FB947C-9FD5-4117-9BC9-BF5CF37FEBCF}">
      <dgm:prSet/>
      <dgm:spPr/>
      <dgm:t>
        <a:bodyPr/>
        <a:lstStyle/>
        <a:p>
          <a:endParaRPr lang="en-US"/>
        </a:p>
      </dgm:t>
    </dgm:pt>
    <dgm:pt modelId="{B110CE7A-C2DE-4736-92D2-CA7781B950C8}">
      <dgm:prSet/>
      <dgm:spPr/>
      <dgm:t>
        <a:bodyPr/>
        <a:lstStyle/>
        <a:p>
          <a:r>
            <a:rPr lang="fi-FI"/>
            <a:t>noin 10 % suomalaisista täysin raittiita</a:t>
          </a:r>
          <a:endParaRPr lang="en-US"/>
        </a:p>
      </dgm:t>
    </dgm:pt>
    <dgm:pt modelId="{D514A275-846B-4855-9067-5E2E90F0733D}" type="parTrans" cxnId="{4639084A-3B8D-4B0A-9B5A-B265A28A1B75}">
      <dgm:prSet/>
      <dgm:spPr/>
      <dgm:t>
        <a:bodyPr/>
        <a:lstStyle/>
        <a:p>
          <a:endParaRPr lang="en-US"/>
        </a:p>
      </dgm:t>
    </dgm:pt>
    <dgm:pt modelId="{7B8CE805-6E9A-4FB5-927B-37605A490B2F}" type="sibTrans" cxnId="{4639084A-3B8D-4B0A-9B5A-B265A28A1B75}">
      <dgm:prSet/>
      <dgm:spPr/>
      <dgm:t>
        <a:bodyPr/>
        <a:lstStyle/>
        <a:p>
          <a:endParaRPr lang="en-US"/>
        </a:p>
      </dgm:t>
    </dgm:pt>
    <dgm:pt modelId="{FD0DB370-C826-4DE0-87FB-48523858A63C}">
      <dgm:prSet/>
      <dgm:spPr/>
      <dgm:t>
        <a:bodyPr/>
        <a:lstStyle/>
        <a:p>
          <a:r>
            <a:rPr lang="fi-FI"/>
            <a:t>miesten (20 % käyttää yli riskirajan) suurempaa kuin </a:t>
          </a:r>
          <a:br>
            <a:rPr lang="fi-FI"/>
          </a:br>
          <a:r>
            <a:rPr lang="fi-FI"/>
            <a:t>naisten (noin 15 % käyttää yli riskirajan)</a:t>
          </a:r>
          <a:endParaRPr lang="en-US"/>
        </a:p>
      </dgm:t>
    </dgm:pt>
    <dgm:pt modelId="{628E354B-2F28-4A76-BB89-15B50ADEB713}" type="parTrans" cxnId="{4A4BBF18-4A8B-4131-96BA-75D068DB47A0}">
      <dgm:prSet/>
      <dgm:spPr/>
      <dgm:t>
        <a:bodyPr/>
        <a:lstStyle/>
        <a:p>
          <a:endParaRPr lang="en-US"/>
        </a:p>
      </dgm:t>
    </dgm:pt>
    <dgm:pt modelId="{B100C2CA-5B45-46BF-B615-7766862AA9EF}" type="sibTrans" cxnId="{4A4BBF18-4A8B-4131-96BA-75D068DB47A0}">
      <dgm:prSet/>
      <dgm:spPr/>
      <dgm:t>
        <a:bodyPr/>
        <a:lstStyle/>
        <a:p>
          <a:endParaRPr lang="en-US"/>
        </a:p>
      </dgm:t>
    </dgm:pt>
    <dgm:pt modelId="{B9889903-D97D-410E-B996-9E7E7EF0FAA5}">
      <dgm:prSet/>
      <dgm:spPr/>
      <dgm:t>
        <a:bodyPr/>
        <a:lstStyle/>
        <a:p>
          <a:r>
            <a:rPr lang="fi-FI"/>
            <a:t>alkoholisteja (alkoholista riippuvaisia) miehistä 6 %, naisista 2 %</a:t>
          </a:r>
          <a:endParaRPr lang="en-US"/>
        </a:p>
      </dgm:t>
    </dgm:pt>
    <dgm:pt modelId="{74CE1C78-96CC-440F-AFC9-C0C2D24CA4A1}" type="parTrans" cxnId="{FC8A39EB-868F-4939-B4A0-14ACE487B5CE}">
      <dgm:prSet/>
      <dgm:spPr/>
      <dgm:t>
        <a:bodyPr/>
        <a:lstStyle/>
        <a:p>
          <a:endParaRPr lang="en-US"/>
        </a:p>
      </dgm:t>
    </dgm:pt>
    <dgm:pt modelId="{F6D2C0FD-DCD7-4147-A30B-D2757ED38709}" type="sibTrans" cxnId="{FC8A39EB-868F-4939-B4A0-14ACE487B5CE}">
      <dgm:prSet/>
      <dgm:spPr/>
      <dgm:t>
        <a:bodyPr/>
        <a:lstStyle/>
        <a:p>
          <a:endParaRPr lang="en-US"/>
        </a:p>
      </dgm:t>
    </dgm:pt>
    <dgm:pt modelId="{DC6C190E-1BA1-4986-BAC7-4FE72A2DC214}" type="pres">
      <dgm:prSet presAssocID="{724AE8F6-E819-44A8-BF13-C241863AA75E}" presName="root" presStyleCnt="0">
        <dgm:presLayoutVars>
          <dgm:dir/>
          <dgm:resizeHandles val="exact"/>
        </dgm:presLayoutVars>
      </dgm:prSet>
      <dgm:spPr/>
    </dgm:pt>
    <dgm:pt modelId="{C9984EF7-D4D7-402D-8129-63FA5935B8F5}" type="pres">
      <dgm:prSet presAssocID="{6BB9B3D9-511C-4503-BA70-0765DA4F3C2B}" presName="compNode" presStyleCnt="0"/>
      <dgm:spPr/>
    </dgm:pt>
    <dgm:pt modelId="{68C39986-F72A-460F-A95C-9C8B972F97B8}" type="pres">
      <dgm:prSet presAssocID="{6BB9B3D9-511C-4503-BA70-0765DA4F3C2B}" presName="bgRect" presStyleLbl="bgShp" presStyleIdx="0" presStyleCnt="3"/>
      <dgm:spPr/>
    </dgm:pt>
    <dgm:pt modelId="{6AF2CB5B-9759-4564-98A3-A14C87A5AFDF}" type="pres">
      <dgm:prSet presAssocID="{6BB9B3D9-511C-4503-BA70-0765DA4F3C2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mpagne Glasses"/>
        </a:ext>
      </dgm:extLst>
    </dgm:pt>
    <dgm:pt modelId="{C55692F1-C621-40D4-8A0A-2070F6222C05}" type="pres">
      <dgm:prSet presAssocID="{6BB9B3D9-511C-4503-BA70-0765DA4F3C2B}" presName="spaceRect" presStyleCnt="0"/>
      <dgm:spPr/>
    </dgm:pt>
    <dgm:pt modelId="{4B6C4E7D-7FD5-4ABF-BC93-DF20C5AD9757}" type="pres">
      <dgm:prSet presAssocID="{6BB9B3D9-511C-4503-BA70-0765DA4F3C2B}" presName="parTx" presStyleLbl="revTx" presStyleIdx="0" presStyleCnt="4">
        <dgm:presLayoutVars>
          <dgm:chMax val="0"/>
          <dgm:chPref val="0"/>
        </dgm:presLayoutVars>
      </dgm:prSet>
      <dgm:spPr/>
    </dgm:pt>
    <dgm:pt modelId="{654DD821-AAEF-4DC0-B1B0-42D2D7D8012A}" type="pres">
      <dgm:prSet presAssocID="{D4B70579-24B1-477D-A2DC-AC993BDDE5EC}" presName="sibTrans" presStyleCnt="0"/>
      <dgm:spPr/>
    </dgm:pt>
    <dgm:pt modelId="{D8C9CFF5-5A80-41F9-A122-AF95B121938F}" type="pres">
      <dgm:prSet presAssocID="{EEF5AE44-CDDD-43A0-8391-1022B9AE8BFE}" presName="compNode" presStyleCnt="0"/>
      <dgm:spPr/>
    </dgm:pt>
    <dgm:pt modelId="{6516CA80-EF03-421A-BF8F-044E099E02B6}" type="pres">
      <dgm:prSet presAssocID="{EEF5AE44-CDDD-43A0-8391-1022B9AE8BFE}" presName="bgRect" presStyleLbl="bgShp" presStyleIdx="1" presStyleCnt="3"/>
      <dgm:spPr/>
    </dgm:pt>
    <dgm:pt modelId="{20B53EB0-E33E-4A64-85B2-9534730CC977}" type="pres">
      <dgm:prSet presAssocID="{EEF5AE44-CDDD-43A0-8391-1022B9AE8BF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hi"/>
        </a:ext>
      </dgm:extLst>
    </dgm:pt>
    <dgm:pt modelId="{3DFBACB8-A60C-49A6-A123-A83451BC70C9}" type="pres">
      <dgm:prSet presAssocID="{EEF5AE44-CDDD-43A0-8391-1022B9AE8BFE}" presName="spaceRect" presStyleCnt="0"/>
      <dgm:spPr/>
    </dgm:pt>
    <dgm:pt modelId="{36907B57-C629-46AA-9696-C113F0346F2A}" type="pres">
      <dgm:prSet presAssocID="{EEF5AE44-CDDD-43A0-8391-1022B9AE8BFE}" presName="parTx" presStyleLbl="revTx" presStyleIdx="1" presStyleCnt="4">
        <dgm:presLayoutVars>
          <dgm:chMax val="0"/>
          <dgm:chPref val="0"/>
        </dgm:presLayoutVars>
      </dgm:prSet>
      <dgm:spPr/>
    </dgm:pt>
    <dgm:pt modelId="{D5C0F814-9E9B-490A-91E5-41DAB3A7218A}" type="pres">
      <dgm:prSet presAssocID="{B3F0A566-1189-4E3F-8DE9-0182A2F6301D}" presName="sibTrans" presStyleCnt="0"/>
      <dgm:spPr/>
    </dgm:pt>
    <dgm:pt modelId="{D83B859E-42D3-4816-B2B5-EEB82B5F485D}" type="pres">
      <dgm:prSet presAssocID="{FAD0A8AA-F067-402B-A0D4-0741A24B5C0B}" presName="compNode" presStyleCnt="0"/>
      <dgm:spPr/>
    </dgm:pt>
    <dgm:pt modelId="{06F6E1E8-62AE-4F87-B32F-1011D4A6B818}" type="pres">
      <dgm:prSet presAssocID="{FAD0A8AA-F067-402B-A0D4-0741A24B5C0B}" presName="bgRect" presStyleLbl="bgShp" presStyleIdx="2" presStyleCnt="3"/>
      <dgm:spPr/>
    </dgm:pt>
    <dgm:pt modelId="{A05381E4-F17F-411A-A2E1-6276B2D5247E}" type="pres">
      <dgm:prSet presAssocID="{FAD0A8AA-F067-402B-A0D4-0741A24B5C0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nuaiset"/>
        </a:ext>
      </dgm:extLst>
    </dgm:pt>
    <dgm:pt modelId="{0026B601-A55D-47F5-A9A7-1F672037CDF9}" type="pres">
      <dgm:prSet presAssocID="{FAD0A8AA-F067-402B-A0D4-0741A24B5C0B}" presName="spaceRect" presStyleCnt="0"/>
      <dgm:spPr/>
    </dgm:pt>
    <dgm:pt modelId="{EF0A380A-7731-46FD-8EE9-D174A6128BEC}" type="pres">
      <dgm:prSet presAssocID="{FAD0A8AA-F067-402B-A0D4-0741A24B5C0B}" presName="parTx" presStyleLbl="revTx" presStyleIdx="2" presStyleCnt="4">
        <dgm:presLayoutVars>
          <dgm:chMax val="0"/>
          <dgm:chPref val="0"/>
        </dgm:presLayoutVars>
      </dgm:prSet>
      <dgm:spPr/>
    </dgm:pt>
    <dgm:pt modelId="{2ECBB17A-234D-4526-A58C-A3B09918F6A7}" type="pres">
      <dgm:prSet presAssocID="{FAD0A8AA-F067-402B-A0D4-0741A24B5C0B}" presName="desTx" presStyleLbl="revTx" presStyleIdx="3" presStyleCnt="4">
        <dgm:presLayoutVars/>
      </dgm:prSet>
      <dgm:spPr/>
    </dgm:pt>
  </dgm:ptLst>
  <dgm:cxnLst>
    <dgm:cxn modelId="{4A4BBF18-4A8B-4131-96BA-75D068DB47A0}" srcId="{FAD0A8AA-F067-402B-A0D4-0741A24B5C0B}" destId="{FD0DB370-C826-4DE0-87FB-48523858A63C}" srcOrd="1" destOrd="0" parTransId="{628E354B-2F28-4A76-BB89-15B50ADEB713}" sibTransId="{B100C2CA-5B45-46BF-B615-7766862AA9EF}"/>
    <dgm:cxn modelId="{EDF3891E-2521-4883-B7D4-C6161D8AB5DD}" type="presOf" srcId="{B9889903-D97D-410E-B996-9E7E7EF0FAA5}" destId="{2ECBB17A-234D-4526-A58C-A3B09918F6A7}" srcOrd="0" destOrd="2" presId="urn:microsoft.com/office/officeart/2018/2/layout/IconVerticalSolidList"/>
    <dgm:cxn modelId="{11822B29-317F-4474-BB4D-79497D7E260D}" srcId="{724AE8F6-E819-44A8-BF13-C241863AA75E}" destId="{EEF5AE44-CDDD-43A0-8391-1022B9AE8BFE}" srcOrd="1" destOrd="0" parTransId="{AAA8103F-9342-490F-8808-C528745708CA}" sibTransId="{B3F0A566-1189-4E3F-8DE9-0182A2F6301D}"/>
    <dgm:cxn modelId="{993F532F-81BA-45CE-8E7A-708A2FD69079}" type="presOf" srcId="{724AE8F6-E819-44A8-BF13-C241863AA75E}" destId="{DC6C190E-1BA1-4986-BAC7-4FE72A2DC214}" srcOrd="0" destOrd="0" presId="urn:microsoft.com/office/officeart/2018/2/layout/IconVerticalSolidList"/>
    <dgm:cxn modelId="{AE1A2735-B755-444D-A6E6-4FC89B4251E6}" type="presOf" srcId="{6BB9B3D9-511C-4503-BA70-0765DA4F3C2B}" destId="{4B6C4E7D-7FD5-4ABF-BC93-DF20C5AD9757}" srcOrd="0" destOrd="0" presId="urn:microsoft.com/office/officeart/2018/2/layout/IconVerticalSolidList"/>
    <dgm:cxn modelId="{C00F835B-8DDF-4D37-8996-B718426AFF73}" type="presOf" srcId="{FAD0A8AA-F067-402B-A0D4-0741A24B5C0B}" destId="{EF0A380A-7731-46FD-8EE9-D174A6128BEC}" srcOrd="0" destOrd="0" presId="urn:microsoft.com/office/officeart/2018/2/layout/IconVerticalSolidList"/>
    <dgm:cxn modelId="{4639084A-3B8D-4B0A-9B5A-B265A28A1B75}" srcId="{FAD0A8AA-F067-402B-A0D4-0741A24B5C0B}" destId="{B110CE7A-C2DE-4736-92D2-CA7781B950C8}" srcOrd="0" destOrd="0" parTransId="{D514A275-846B-4855-9067-5E2E90F0733D}" sibTransId="{7B8CE805-6E9A-4FB5-927B-37605A490B2F}"/>
    <dgm:cxn modelId="{09E7186D-E2BE-4ABE-9FA7-5B2759578848}" type="presOf" srcId="{B110CE7A-C2DE-4736-92D2-CA7781B950C8}" destId="{2ECBB17A-234D-4526-A58C-A3B09918F6A7}" srcOrd="0" destOrd="0" presId="urn:microsoft.com/office/officeart/2018/2/layout/IconVerticalSolidList"/>
    <dgm:cxn modelId="{B1FB947C-9FD5-4117-9BC9-BF5CF37FEBCF}" srcId="{724AE8F6-E819-44A8-BF13-C241863AA75E}" destId="{FAD0A8AA-F067-402B-A0D4-0741A24B5C0B}" srcOrd="2" destOrd="0" parTransId="{FE5E7358-8D90-49B4-A5B9-9B3A21623E69}" sibTransId="{2B4920B7-1302-4E0C-AF7D-C337252E8ED4}"/>
    <dgm:cxn modelId="{795F8A91-C6F6-47A9-A799-AB55E9C1F571}" type="presOf" srcId="{EEF5AE44-CDDD-43A0-8391-1022B9AE8BFE}" destId="{36907B57-C629-46AA-9696-C113F0346F2A}" srcOrd="0" destOrd="0" presId="urn:microsoft.com/office/officeart/2018/2/layout/IconVerticalSolidList"/>
    <dgm:cxn modelId="{A88D68C3-60C5-4196-A9C1-D3D08805F369}" type="presOf" srcId="{FD0DB370-C826-4DE0-87FB-48523858A63C}" destId="{2ECBB17A-234D-4526-A58C-A3B09918F6A7}" srcOrd="0" destOrd="1" presId="urn:microsoft.com/office/officeart/2018/2/layout/IconVerticalSolidList"/>
    <dgm:cxn modelId="{3EFC16D3-805D-4FDE-B2B6-EF5F0FA6C17B}" srcId="{724AE8F6-E819-44A8-BF13-C241863AA75E}" destId="{6BB9B3D9-511C-4503-BA70-0765DA4F3C2B}" srcOrd="0" destOrd="0" parTransId="{50FC52F6-C37E-4889-9020-1952D0D6C295}" sibTransId="{D4B70579-24B1-477D-A2DC-AC993BDDE5EC}"/>
    <dgm:cxn modelId="{FC8A39EB-868F-4939-B4A0-14ACE487B5CE}" srcId="{FAD0A8AA-F067-402B-A0D4-0741A24B5C0B}" destId="{B9889903-D97D-410E-B996-9E7E7EF0FAA5}" srcOrd="2" destOrd="0" parTransId="{74CE1C78-96CC-440F-AFC9-C0C2D24CA4A1}" sibTransId="{F6D2C0FD-DCD7-4147-A30B-D2757ED38709}"/>
    <dgm:cxn modelId="{D8070B3A-B675-4796-9C9E-A70197FF76BC}" type="presParOf" srcId="{DC6C190E-1BA1-4986-BAC7-4FE72A2DC214}" destId="{C9984EF7-D4D7-402D-8129-63FA5935B8F5}" srcOrd="0" destOrd="0" presId="urn:microsoft.com/office/officeart/2018/2/layout/IconVerticalSolidList"/>
    <dgm:cxn modelId="{2A2FCB14-EFAF-4870-A632-D4505F766D23}" type="presParOf" srcId="{C9984EF7-D4D7-402D-8129-63FA5935B8F5}" destId="{68C39986-F72A-460F-A95C-9C8B972F97B8}" srcOrd="0" destOrd="0" presId="urn:microsoft.com/office/officeart/2018/2/layout/IconVerticalSolidList"/>
    <dgm:cxn modelId="{3D6978A2-998F-4196-ADBB-0F1E3DB72ED1}" type="presParOf" srcId="{C9984EF7-D4D7-402D-8129-63FA5935B8F5}" destId="{6AF2CB5B-9759-4564-98A3-A14C87A5AFDF}" srcOrd="1" destOrd="0" presId="urn:microsoft.com/office/officeart/2018/2/layout/IconVerticalSolidList"/>
    <dgm:cxn modelId="{3452FA75-38D0-454B-A4BA-3F0D2F1CC260}" type="presParOf" srcId="{C9984EF7-D4D7-402D-8129-63FA5935B8F5}" destId="{C55692F1-C621-40D4-8A0A-2070F6222C05}" srcOrd="2" destOrd="0" presId="urn:microsoft.com/office/officeart/2018/2/layout/IconVerticalSolidList"/>
    <dgm:cxn modelId="{8ECE1726-2922-4F7D-A866-858400EFF86F}" type="presParOf" srcId="{C9984EF7-D4D7-402D-8129-63FA5935B8F5}" destId="{4B6C4E7D-7FD5-4ABF-BC93-DF20C5AD9757}" srcOrd="3" destOrd="0" presId="urn:microsoft.com/office/officeart/2018/2/layout/IconVerticalSolidList"/>
    <dgm:cxn modelId="{8C21E9CA-47D3-454A-8B44-49F804AEC517}" type="presParOf" srcId="{DC6C190E-1BA1-4986-BAC7-4FE72A2DC214}" destId="{654DD821-AAEF-4DC0-B1B0-42D2D7D8012A}" srcOrd="1" destOrd="0" presId="urn:microsoft.com/office/officeart/2018/2/layout/IconVerticalSolidList"/>
    <dgm:cxn modelId="{84D10F00-F9FB-43C6-BFB5-711C5C2F6BB7}" type="presParOf" srcId="{DC6C190E-1BA1-4986-BAC7-4FE72A2DC214}" destId="{D8C9CFF5-5A80-41F9-A122-AF95B121938F}" srcOrd="2" destOrd="0" presId="urn:microsoft.com/office/officeart/2018/2/layout/IconVerticalSolidList"/>
    <dgm:cxn modelId="{702A0BA9-1CC8-4D81-B432-2D7E0C14FD0E}" type="presParOf" srcId="{D8C9CFF5-5A80-41F9-A122-AF95B121938F}" destId="{6516CA80-EF03-421A-BF8F-044E099E02B6}" srcOrd="0" destOrd="0" presId="urn:microsoft.com/office/officeart/2018/2/layout/IconVerticalSolidList"/>
    <dgm:cxn modelId="{F6B6278E-7974-43C9-A48E-16B2403A785C}" type="presParOf" srcId="{D8C9CFF5-5A80-41F9-A122-AF95B121938F}" destId="{20B53EB0-E33E-4A64-85B2-9534730CC977}" srcOrd="1" destOrd="0" presId="urn:microsoft.com/office/officeart/2018/2/layout/IconVerticalSolidList"/>
    <dgm:cxn modelId="{0C804C73-7B43-4175-A4DA-16FB8CC04DDF}" type="presParOf" srcId="{D8C9CFF5-5A80-41F9-A122-AF95B121938F}" destId="{3DFBACB8-A60C-49A6-A123-A83451BC70C9}" srcOrd="2" destOrd="0" presId="urn:microsoft.com/office/officeart/2018/2/layout/IconVerticalSolidList"/>
    <dgm:cxn modelId="{CE074DD1-8E00-42E3-84FA-0557AF1989B0}" type="presParOf" srcId="{D8C9CFF5-5A80-41F9-A122-AF95B121938F}" destId="{36907B57-C629-46AA-9696-C113F0346F2A}" srcOrd="3" destOrd="0" presId="urn:microsoft.com/office/officeart/2018/2/layout/IconVerticalSolidList"/>
    <dgm:cxn modelId="{CC3F80D3-F0F7-44AE-A635-8C890E198E87}" type="presParOf" srcId="{DC6C190E-1BA1-4986-BAC7-4FE72A2DC214}" destId="{D5C0F814-9E9B-490A-91E5-41DAB3A7218A}" srcOrd="3" destOrd="0" presId="urn:microsoft.com/office/officeart/2018/2/layout/IconVerticalSolidList"/>
    <dgm:cxn modelId="{FEF11E29-0C47-4047-856D-0725E2DC2781}" type="presParOf" srcId="{DC6C190E-1BA1-4986-BAC7-4FE72A2DC214}" destId="{D83B859E-42D3-4816-B2B5-EEB82B5F485D}" srcOrd="4" destOrd="0" presId="urn:microsoft.com/office/officeart/2018/2/layout/IconVerticalSolidList"/>
    <dgm:cxn modelId="{7A252AFD-037E-4B6F-8DC2-8AD251BAC571}" type="presParOf" srcId="{D83B859E-42D3-4816-B2B5-EEB82B5F485D}" destId="{06F6E1E8-62AE-4F87-B32F-1011D4A6B818}" srcOrd="0" destOrd="0" presId="urn:microsoft.com/office/officeart/2018/2/layout/IconVerticalSolidList"/>
    <dgm:cxn modelId="{49476310-D10F-440C-99AE-CA6B1F3656F9}" type="presParOf" srcId="{D83B859E-42D3-4816-B2B5-EEB82B5F485D}" destId="{A05381E4-F17F-411A-A2E1-6276B2D5247E}" srcOrd="1" destOrd="0" presId="urn:microsoft.com/office/officeart/2018/2/layout/IconVerticalSolidList"/>
    <dgm:cxn modelId="{0693359C-AC54-4FC6-944B-2EF144BD62E4}" type="presParOf" srcId="{D83B859E-42D3-4816-B2B5-EEB82B5F485D}" destId="{0026B601-A55D-47F5-A9A7-1F672037CDF9}" srcOrd="2" destOrd="0" presId="urn:microsoft.com/office/officeart/2018/2/layout/IconVerticalSolidList"/>
    <dgm:cxn modelId="{F1EB63A2-D2F3-46A4-97A2-E1E0DA5D0E7D}" type="presParOf" srcId="{D83B859E-42D3-4816-B2B5-EEB82B5F485D}" destId="{EF0A380A-7731-46FD-8EE9-D174A6128BEC}" srcOrd="3" destOrd="0" presId="urn:microsoft.com/office/officeart/2018/2/layout/IconVerticalSolidList"/>
    <dgm:cxn modelId="{EB1368E1-AC14-4687-8FA6-0EBD3883C4D2}" type="presParOf" srcId="{D83B859E-42D3-4816-B2B5-EEB82B5F485D}" destId="{2ECBB17A-234D-4526-A58C-A3B09918F6A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39986-F72A-460F-A95C-9C8B972F97B8}">
      <dsp:nvSpPr>
        <dsp:cNvPr id="0" name=""/>
        <dsp:cNvSpPr/>
      </dsp:nvSpPr>
      <dsp:spPr>
        <a:xfrm>
          <a:off x="0" y="2767"/>
          <a:ext cx="7879842" cy="12942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F2CB5B-9759-4564-98A3-A14C87A5AFDF}">
      <dsp:nvSpPr>
        <dsp:cNvPr id="0" name=""/>
        <dsp:cNvSpPr/>
      </dsp:nvSpPr>
      <dsp:spPr>
        <a:xfrm>
          <a:off x="391511" y="293974"/>
          <a:ext cx="711839" cy="7118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6C4E7D-7FD5-4ABF-BC93-DF20C5AD9757}">
      <dsp:nvSpPr>
        <dsp:cNvPr id="0" name=""/>
        <dsp:cNvSpPr/>
      </dsp:nvSpPr>
      <dsp:spPr>
        <a:xfrm>
          <a:off x="1494863" y="2767"/>
          <a:ext cx="6383517" cy="129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975" tIns="136975" rIns="136975" bIns="1369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/>
            <a:t>tilastoitu</a:t>
          </a:r>
          <a:r>
            <a:rPr lang="fi-FI" sz="2200" kern="1200"/>
            <a:t> kulutus noin 9 litraa puhdasta alkoholia vuodessa jokaista yli 15-vuotiasta asukasta kohden </a:t>
          </a:r>
          <a:br>
            <a:rPr lang="fi-FI" sz="2200" kern="1200"/>
          </a:br>
          <a:r>
            <a:rPr lang="fi-FI" sz="2200" kern="1200"/>
            <a:t>(esim. noin 25 litraa väkevää viinaa)</a:t>
          </a:r>
          <a:endParaRPr lang="en-US" sz="2200" kern="1200"/>
        </a:p>
      </dsp:txBody>
      <dsp:txXfrm>
        <a:off x="1494863" y="2767"/>
        <a:ext cx="6383517" cy="1294253"/>
      </dsp:txXfrm>
    </dsp:sp>
    <dsp:sp modelId="{6516CA80-EF03-421A-BF8F-044E099E02B6}">
      <dsp:nvSpPr>
        <dsp:cNvPr id="0" name=""/>
        <dsp:cNvSpPr/>
      </dsp:nvSpPr>
      <dsp:spPr>
        <a:xfrm>
          <a:off x="0" y="1620585"/>
          <a:ext cx="7879842" cy="12942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B53EB0-E33E-4A64-85B2-9534730CC977}">
      <dsp:nvSpPr>
        <dsp:cNvPr id="0" name=""/>
        <dsp:cNvSpPr/>
      </dsp:nvSpPr>
      <dsp:spPr>
        <a:xfrm>
          <a:off x="391511" y="1911792"/>
          <a:ext cx="711839" cy="7118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07B57-C629-46AA-9696-C113F0346F2A}">
      <dsp:nvSpPr>
        <dsp:cNvPr id="0" name=""/>
        <dsp:cNvSpPr/>
      </dsp:nvSpPr>
      <dsp:spPr>
        <a:xfrm>
          <a:off x="1494863" y="1620585"/>
          <a:ext cx="6383517" cy="129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975" tIns="136975" rIns="136975" bIns="1369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/>
            <a:t>tilastoimaton</a:t>
          </a:r>
          <a:r>
            <a:rPr lang="fi-FI" sz="2200" kern="1200"/>
            <a:t> kulutus (esim. matkustajien ulkomailta tuodut alkoholijuomat, kotivalmistus, salakuljetus)</a:t>
          </a:r>
          <a:br>
            <a:rPr lang="fi-FI" sz="2200" kern="1200"/>
          </a:br>
          <a:r>
            <a:rPr lang="fi-FI" sz="2200" kern="1200">
              <a:sym typeface="Wingdings" panose="05000000000000000000" pitchFamily="2" charset="2"/>
            </a:rPr>
            <a:t></a:t>
          </a:r>
          <a:r>
            <a:rPr lang="fi-FI" sz="2200" kern="1200"/>
            <a:t> kokonaiskulutus noin 11 litraa</a:t>
          </a:r>
          <a:endParaRPr lang="en-US" sz="2200" kern="1200"/>
        </a:p>
      </dsp:txBody>
      <dsp:txXfrm>
        <a:off x="1494863" y="1620585"/>
        <a:ext cx="6383517" cy="1294253"/>
      </dsp:txXfrm>
    </dsp:sp>
    <dsp:sp modelId="{06F6E1E8-62AE-4F87-B32F-1011D4A6B818}">
      <dsp:nvSpPr>
        <dsp:cNvPr id="0" name=""/>
        <dsp:cNvSpPr/>
      </dsp:nvSpPr>
      <dsp:spPr>
        <a:xfrm>
          <a:off x="0" y="3238402"/>
          <a:ext cx="7879842" cy="12942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381E4-F17F-411A-A2E1-6276B2D5247E}">
      <dsp:nvSpPr>
        <dsp:cNvPr id="0" name=""/>
        <dsp:cNvSpPr/>
      </dsp:nvSpPr>
      <dsp:spPr>
        <a:xfrm>
          <a:off x="391511" y="3529609"/>
          <a:ext cx="711839" cy="7118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A380A-7731-46FD-8EE9-D174A6128BEC}">
      <dsp:nvSpPr>
        <dsp:cNvPr id="0" name=""/>
        <dsp:cNvSpPr/>
      </dsp:nvSpPr>
      <dsp:spPr>
        <a:xfrm>
          <a:off x="1494863" y="3238402"/>
          <a:ext cx="3545928" cy="129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975" tIns="136975" rIns="136975" bIns="1369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/>
            <a:t>erot yksilöiden välillä suuria</a:t>
          </a:r>
          <a:endParaRPr lang="en-US" sz="2200" kern="1200"/>
        </a:p>
      </dsp:txBody>
      <dsp:txXfrm>
        <a:off x="1494863" y="3238402"/>
        <a:ext cx="3545928" cy="1294253"/>
      </dsp:txXfrm>
    </dsp:sp>
    <dsp:sp modelId="{2ECBB17A-234D-4526-A58C-A3B09918F6A7}">
      <dsp:nvSpPr>
        <dsp:cNvPr id="0" name=""/>
        <dsp:cNvSpPr/>
      </dsp:nvSpPr>
      <dsp:spPr>
        <a:xfrm>
          <a:off x="5040792" y="3238402"/>
          <a:ext cx="2837588" cy="1294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975" tIns="136975" rIns="136975" bIns="13697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noin 10 % suomalaisista täysin raittiita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miesten (20 % käyttää yli riskirajan) suurempaa kuin </a:t>
          </a:r>
          <a:br>
            <a:rPr lang="fi-FI" sz="1100" kern="1200"/>
          </a:br>
          <a:r>
            <a:rPr lang="fi-FI" sz="1100" kern="1200"/>
            <a:t>naisten (noin 15 % käyttää yli riskirajan)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alkoholisteja (alkoholista riippuvaisia) miehistä 6 %, naisista 2 %</a:t>
          </a:r>
          <a:endParaRPr lang="en-US" sz="1100" kern="1200"/>
        </a:p>
      </dsp:txBody>
      <dsp:txXfrm>
        <a:off x="5040792" y="3238402"/>
        <a:ext cx="2837588" cy="1294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10.3.2021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9BE6F6B-19BD-443C-8FB0-FA45F13F9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4628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2AAE609-C327-4952-BB48-254E9015A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9888" y="681628"/>
            <a:ext cx="1171701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4F06CAB-1C7B-4E12-B1B8-5F7067FDA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48448472-893D-4CE9-9024-B0F79813B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60" y="1270007"/>
            <a:ext cx="4383823" cy="4317987"/>
          </a:xfrm>
        </p:spPr>
        <p:txBody>
          <a:bodyPr anchor="ctr">
            <a:normAutofit/>
          </a:bodyPr>
          <a:lstStyle/>
          <a:p>
            <a:pPr algn="r"/>
            <a:r>
              <a:rPr lang="fi-FI" sz="6300" b="1">
                <a:solidFill>
                  <a:schemeClr val="bg1"/>
                </a:solidFill>
              </a:rPr>
              <a:t>Terve 1: Terveyden perusteet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4208" y="2251873"/>
            <a:ext cx="2761091" cy="2354256"/>
          </a:xfrm>
        </p:spPr>
        <p:txBody>
          <a:bodyPr anchor="ctr">
            <a:normAutofit/>
          </a:bodyPr>
          <a:lstStyle/>
          <a:p>
            <a:pPr algn="l"/>
            <a:r>
              <a:rPr lang="fi-FI" b="1" dirty="0"/>
              <a:t>Luku 10: Alkoholi</a:t>
            </a: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467" y="1166932"/>
            <a:ext cx="2686555" cy="4279709"/>
          </a:xfrm>
        </p:spPr>
        <p:txBody>
          <a:bodyPr anchor="ctr">
            <a:normAutofit/>
          </a:bodyPr>
          <a:lstStyle/>
          <a:p>
            <a:r>
              <a:rPr lang="fi-FI" sz="4200" b="1">
                <a:solidFill>
                  <a:schemeClr val="bg1"/>
                </a:solidFill>
              </a:rPr>
              <a:t>Ehkäisevä päihdetyö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398" y="1166933"/>
            <a:ext cx="4287741" cy="4279709"/>
          </a:xfrm>
        </p:spPr>
        <p:txBody>
          <a:bodyPr anchor="ctr">
            <a:normAutofit/>
          </a:bodyPr>
          <a:lstStyle/>
          <a:p>
            <a:r>
              <a:rPr lang="fi-FI" sz="2100"/>
              <a:t>lakisääteistä toimintaa, jonka tarkoituksena on totuttaa kansalaiset terveisiin elämäntapoihin</a:t>
            </a:r>
          </a:p>
          <a:p>
            <a:r>
              <a:rPr lang="fi-FI" sz="2100"/>
              <a:t>toimijoina kunnat ja kansanterveysjärjestöt (esim. </a:t>
            </a:r>
            <a:r>
              <a:rPr lang="fi-FI" sz="2100" b="1"/>
              <a:t>EHYT ry</a:t>
            </a:r>
            <a:r>
              <a:rPr lang="fi-FI" sz="2100"/>
              <a:t>)</a:t>
            </a:r>
          </a:p>
          <a:p>
            <a:r>
              <a:rPr lang="fi-FI" sz="2100"/>
              <a:t>yhtenä tavoitteena, että lapsilla ja nuorilla oikeus turvalliseen ja päihteettömään kasvuympäristöön</a:t>
            </a:r>
          </a:p>
          <a:p>
            <a:pPr lvl="1"/>
            <a:endParaRPr lang="fi-FI" sz="2100"/>
          </a:p>
        </p:txBody>
      </p:sp>
    </p:spTree>
    <p:extLst>
      <p:ext uri="{BB962C8B-B14F-4D97-AF65-F5344CB8AC3E}">
        <p14:creationId xmlns:p14="http://schemas.microsoft.com/office/powerpoint/2010/main" val="3595248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285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767261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4693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704850"/>
            <a:ext cx="2839212" cy="2978150"/>
          </a:xfrm>
        </p:spPr>
        <p:txBody>
          <a:bodyPr anchor="b">
            <a:normAutofit/>
          </a:bodyPr>
          <a:lstStyle/>
          <a:p>
            <a:r>
              <a:rPr lang="fi-FI" sz="2800" b="1"/>
              <a:t>Alkoholimainonta Suomessa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9137" y="704850"/>
            <a:ext cx="3986213" cy="52514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tutkitusti erityisesti alkoholin mielikuvamainonta lisää lasten ja nuorten kiinnostusta alkoholijuomia kohtaan ja niiden käyttöä</a:t>
            </a:r>
          </a:p>
          <a:p>
            <a:pPr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väkevien alkoholijuomien mainonta kiellettyä vuodesta 1977</a:t>
            </a:r>
          </a:p>
          <a:p>
            <a:pPr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mietojen alkoholijuomien osalta sallittu rajoitetusti vuodesta 1995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ei saa kohdistaa ala-ikäisiin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ei saa korostaa alkoholipitoisuutta myönteisenä asiana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ei saa luoda kuvaa seksuaalisesta menestyksestä</a:t>
            </a:r>
          </a:p>
          <a:p>
            <a:pPr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vuonna 2015 uudet säännösmuutokset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tavoitteena suojella lapsia ja nuoria alkoholin haittavaikutuksilta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mietojen alkoholijuomien mainostaminen kielletty julkisilla paikoilla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televisiossa ja radiossa mietojen alkoholijuomien mainonta sallittua kello 22 jälkeen</a:t>
            </a:r>
          </a:p>
          <a:p>
            <a:pPr lvl="1">
              <a:lnSpc>
                <a:spcPct val="90000"/>
              </a:lnSpc>
            </a:pPr>
            <a:r>
              <a:rPr lang="fi-FI" sz="1400">
                <a:solidFill>
                  <a:schemeClr val="bg1"/>
                </a:solidFill>
              </a:rPr>
              <a:t>sosiaalisessa mediassa alkoholimainonta kiellettyä</a:t>
            </a:r>
          </a:p>
        </p:txBody>
      </p:sp>
    </p:spTree>
    <p:extLst>
      <p:ext uri="{BB962C8B-B14F-4D97-AF65-F5344CB8AC3E}">
        <p14:creationId xmlns:p14="http://schemas.microsoft.com/office/powerpoint/2010/main" val="274417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3187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463248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3" y="640263"/>
            <a:ext cx="2463248" cy="5254510"/>
          </a:xfrm>
        </p:spPr>
        <p:txBody>
          <a:bodyPr>
            <a:normAutofit/>
          </a:bodyPr>
          <a:lstStyle/>
          <a:p>
            <a:r>
              <a:rPr lang="fi-FI" b="1" dirty="0"/>
              <a:t>Alkoholi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8788" y="640263"/>
            <a:ext cx="4521708" cy="5254510"/>
          </a:xfrm>
        </p:spPr>
        <p:txBody>
          <a:bodyPr anchor="ctr">
            <a:normAutofit/>
          </a:bodyPr>
          <a:lstStyle/>
          <a:p>
            <a:r>
              <a:rPr lang="fi-FI" sz="1900">
                <a:solidFill>
                  <a:schemeClr val="bg1"/>
                </a:solidFill>
              </a:rPr>
              <a:t>suomalaisten yleisin päihde</a:t>
            </a:r>
          </a:p>
          <a:p>
            <a:r>
              <a:rPr lang="fi-FI" sz="1900">
                <a:solidFill>
                  <a:schemeClr val="bg1"/>
                </a:solidFill>
              </a:rPr>
              <a:t>päihdyttävä aine </a:t>
            </a:r>
            <a:r>
              <a:rPr lang="fi-FI" sz="1900" b="1">
                <a:solidFill>
                  <a:schemeClr val="bg1"/>
                </a:solidFill>
              </a:rPr>
              <a:t>etanoli</a:t>
            </a:r>
            <a:r>
              <a:rPr lang="fi-FI" sz="1900">
                <a:solidFill>
                  <a:schemeClr val="bg1"/>
                </a:solidFill>
              </a:rPr>
              <a:t> eli etyylialkoholi – vaikuttaa keskushermostoon</a:t>
            </a:r>
          </a:p>
          <a:p>
            <a:r>
              <a:rPr lang="fi-FI" sz="1900">
                <a:solidFill>
                  <a:schemeClr val="bg1"/>
                </a:solidFill>
              </a:rPr>
              <a:t>alkoholipitoisuus</a:t>
            </a:r>
          </a:p>
          <a:p>
            <a:pPr lvl="1"/>
            <a:r>
              <a:rPr lang="fi-FI" sz="1900">
                <a:solidFill>
                  <a:schemeClr val="bg1"/>
                </a:solidFill>
              </a:rPr>
              <a:t>tilavuusprosentti = kuinka monta millilitraa puhdasta alkoholia on 100 ml liuosta </a:t>
            </a:r>
            <a:br>
              <a:rPr lang="fi-FI" sz="1900">
                <a:solidFill>
                  <a:schemeClr val="bg1"/>
                </a:solidFill>
              </a:rPr>
            </a:br>
            <a:r>
              <a:rPr lang="fi-FI" sz="1900">
                <a:solidFill>
                  <a:schemeClr val="bg1"/>
                </a:solidFill>
                <a:sym typeface="Wingdings" panose="05000000000000000000" pitchFamily="2" charset="2"/>
              </a:rPr>
              <a:t> miedot (max 22 %) ja väkevät alkoholijuomat</a:t>
            </a:r>
          </a:p>
          <a:p>
            <a:pPr lvl="1"/>
            <a:r>
              <a:rPr lang="fi-FI" sz="1900">
                <a:solidFill>
                  <a:schemeClr val="bg1"/>
                </a:solidFill>
                <a:sym typeface="Wingdings" panose="05000000000000000000" pitchFamily="2" charset="2"/>
              </a:rPr>
              <a:t>käytön painopiste siirtynyt vahvoista alkoholijuomista mietoihin</a:t>
            </a:r>
          </a:p>
          <a:p>
            <a:r>
              <a:rPr lang="fi-FI" sz="1900">
                <a:solidFill>
                  <a:schemeClr val="bg1"/>
                </a:solidFill>
                <a:sym typeface="Wingdings" panose="05000000000000000000" pitchFamily="2" charset="2"/>
              </a:rPr>
              <a:t>alkoholin käyttö merkittävä terveysriski</a:t>
            </a:r>
          </a:p>
          <a:p>
            <a:endParaRPr lang="fi-FI" sz="19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95055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467" y="1289146"/>
            <a:ext cx="3115220" cy="4279709"/>
          </a:xfrm>
        </p:spPr>
        <p:txBody>
          <a:bodyPr anchor="ctr">
            <a:normAutofit/>
          </a:bodyPr>
          <a:lstStyle/>
          <a:p>
            <a:pPr algn="r"/>
            <a:r>
              <a:rPr lang="fi-FI" sz="3600" b="1">
                <a:solidFill>
                  <a:schemeClr val="bg1"/>
                </a:solidFill>
              </a:rPr>
              <a:t>Alkoholin fyysisiä terveyshaittoja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77275" y="681628"/>
            <a:ext cx="1171701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605" y="1854601"/>
            <a:ext cx="3582533" cy="314879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000" b="1"/>
              <a:t>akuutteja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reaktiokyvyn ja liikkeiden hallinnan sekä aistitoiminnan heikkeneminen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pahoinvointi </a:t>
            </a:r>
            <a:br>
              <a:rPr lang="fi-FI" sz="1000"/>
            </a:br>
            <a:r>
              <a:rPr lang="fi-FI" sz="1000"/>
              <a:t>(esim. </a:t>
            </a:r>
            <a:r>
              <a:rPr lang="fi-FI" sz="1000" b="1"/>
              <a:t>krapulan</a:t>
            </a:r>
            <a:r>
              <a:rPr lang="fi-FI" sz="1000"/>
              <a:t> voimakkuus riippuu käytetyn alkoholin määrästä)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sydämen rytmihäiriöt</a:t>
            </a:r>
          </a:p>
          <a:p>
            <a:pPr>
              <a:lnSpc>
                <a:spcPct val="90000"/>
              </a:lnSpc>
            </a:pPr>
            <a:r>
              <a:rPr lang="fi-FI" sz="1000" b="1"/>
              <a:t>kroonisia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syövät, maksasairaudet (esim. </a:t>
            </a:r>
            <a:r>
              <a:rPr lang="fi-FI" sz="1000" b="1"/>
              <a:t>kirroosi</a:t>
            </a:r>
            <a:r>
              <a:rPr lang="fi-FI" sz="1000"/>
              <a:t>) sekä sydän- ja verisuonielimistön sairaudet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etanoli </a:t>
            </a:r>
            <a:r>
              <a:rPr lang="fi-FI" sz="1000">
                <a:sym typeface="Wingdings" panose="05000000000000000000" pitchFamily="2" charset="2"/>
              </a:rPr>
              <a:t> </a:t>
            </a:r>
            <a:r>
              <a:rPr lang="fi-FI" sz="1000" b="1"/>
              <a:t>asetaldehydi</a:t>
            </a:r>
            <a:r>
              <a:rPr lang="fi-FI" sz="1000"/>
              <a:t> (voimakas karsinogeeni) </a:t>
            </a:r>
            <a:r>
              <a:rPr lang="fi-FI" sz="1000">
                <a:sym typeface="Wingdings" panose="05000000000000000000" pitchFamily="2" charset="2"/>
              </a:rPr>
              <a:t></a:t>
            </a:r>
            <a:br>
              <a:rPr lang="fi-FI" sz="1000">
                <a:sym typeface="Wingdings" panose="05000000000000000000" pitchFamily="2" charset="2"/>
              </a:rPr>
            </a:br>
            <a:r>
              <a:rPr lang="fi-FI" sz="1000"/>
              <a:t>syöpäkasvainten kehittymisen riski erityisesti ruoansulatuskanavassa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sydänlihaksen paksuuntuminen ja sydämen laajentuminen </a:t>
            </a:r>
            <a:br>
              <a:rPr lang="fi-FI" sz="1000"/>
            </a:br>
            <a:r>
              <a:rPr lang="fi-FI" sz="1000">
                <a:sym typeface="Wingdings" panose="05000000000000000000" pitchFamily="2" charset="2"/>
              </a:rPr>
              <a:t> hengenahdistus rasituksessa </a:t>
            </a:r>
            <a:endParaRPr lang="fi-FI" sz="1000"/>
          </a:p>
          <a:p>
            <a:pPr lvl="1">
              <a:lnSpc>
                <a:spcPct val="90000"/>
              </a:lnSpc>
            </a:pPr>
            <a:r>
              <a:rPr lang="fi-FI" sz="1000" b="1"/>
              <a:t>haimatulehdus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vaikutus aivojen kehitykseen erityisesti nuorilla</a:t>
            </a:r>
          </a:p>
          <a:p>
            <a:pPr lvl="1">
              <a:lnSpc>
                <a:spcPct val="90000"/>
              </a:lnSpc>
            </a:pPr>
            <a:endParaRPr lang="fi-FI" sz="1000"/>
          </a:p>
          <a:p>
            <a:pPr lvl="1">
              <a:lnSpc>
                <a:spcPct val="90000"/>
              </a:lnSpc>
            </a:pPr>
            <a:endParaRPr lang="fi-FI" sz="1000"/>
          </a:p>
        </p:txBody>
      </p:sp>
    </p:spTree>
    <p:extLst>
      <p:ext uri="{BB962C8B-B14F-4D97-AF65-F5344CB8AC3E}">
        <p14:creationId xmlns:p14="http://schemas.microsoft.com/office/powerpoint/2010/main" val="106691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47741"/>
            <a:ext cx="3208967" cy="16459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500" b="1"/>
              <a:t>Alkoholin </a:t>
            </a:r>
            <a:br>
              <a:rPr lang="fi-FI" sz="3500" b="1"/>
            </a:br>
            <a:r>
              <a:rPr lang="fi-FI" sz="3500" b="1"/>
              <a:t>psykososiaalisia terveyshaittoja</a:t>
            </a:r>
            <a:endParaRPr lang="fi-FI" sz="35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608228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7642" y="1827416"/>
            <a:ext cx="331374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4257" y="825104"/>
            <a:ext cx="2195241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80877" y="567451"/>
            <a:ext cx="846288" cy="847206"/>
            <a:chOff x="5307830" y="325570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2912937"/>
            <a:ext cx="3556438" cy="30935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sz="16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fi-FI" sz="1600">
                <a:solidFill>
                  <a:schemeClr val="bg1"/>
                </a:solidFill>
              </a:rPr>
              <a:t>havaintokyky heikkenee, muistin häiriöitä, estot vähenevät, arvostelukyvyn muutoksia </a:t>
            </a:r>
            <a:br>
              <a:rPr lang="fi-FI" sz="1600">
                <a:solidFill>
                  <a:schemeClr val="bg1"/>
                </a:solidFill>
              </a:rPr>
            </a:br>
            <a:r>
              <a:rPr lang="fi-FI" sz="1600">
                <a:solidFill>
                  <a:schemeClr val="bg1"/>
                </a:solidFill>
                <a:sym typeface="Wingdings" panose="05000000000000000000" pitchFamily="2" charset="2"/>
              </a:rPr>
              <a:t> riitoja ja väkivaltaa</a:t>
            </a:r>
          </a:p>
          <a:p>
            <a:pPr>
              <a:lnSpc>
                <a:spcPct val="90000"/>
              </a:lnSpc>
            </a:pPr>
            <a:r>
              <a:rPr lang="fi-FI" sz="1600">
                <a:solidFill>
                  <a:schemeClr val="bg1"/>
                </a:solidFill>
              </a:rPr>
              <a:t>poissaolot oppilaitoksista ja työpaikoilta</a:t>
            </a:r>
          </a:p>
          <a:p>
            <a:pPr>
              <a:lnSpc>
                <a:spcPct val="90000"/>
              </a:lnSpc>
            </a:pPr>
            <a:r>
              <a:rPr lang="fi-FI" sz="1600">
                <a:solidFill>
                  <a:schemeClr val="bg1"/>
                </a:solidFill>
              </a:rPr>
              <a:t>liiallinen käyttö voi johtaa sosiaalisiin ongelmiin (esim. ystävyys- tai perhesuhteiden katkeaminen) ja rikolliseen toimintaan</a:t>
            </a:r>
          </a:p>
          <a:p>
            <a:pPr>
              <a:lnSpc>
                <a:spcPct val="90000"/>
              </a:lnSpc>
            </a:pPr>
            <a:r>
              <a:rPr lang="fi-FI" sz="1600" b="1">
                <a:solidFill>
                  <a:schemeClr val="bg1"/>
                </a:solidFill>
              </a:rPr>
              <a:t>alkoholiriippuvuus</a:t>
            </a:r>
          </a:p>
          <a:p>
            <a:pPr>
              <a:lnSpc>
                <a:spcPct val="90000"/>
              </a:lnSpc>
            </a:pPr>
            <a:endParaRPr lang="fi-FI" sz="16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3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47741"/>
            <a:ext cx="3208967" cy="16459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200" b="1"/>
              <a:t>Alkoholinkäytön </a:t>
            </a:r>
            <a:br>
              <a:rPr lang="fi-FI" sz="3200" b="1"/>
            </a:br>
            <a:r>
              <a:rPr lang="fi-FI" sz="3200" b="1"/>
              <a:t>haittavaikutuksia ympäristöön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608228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7642" y="1827416"/>
            <a:ext cx="331374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4257" y="825104"/>
            <a:ext cx="2195241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80877" y="567451"/>
            <a:ext cx="846288" cy="847206"/>
            <a:chOff x="5307830" y="325570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2912937"/>
            <a:ext cx="3556438" cy="30935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fi-FI" sz="13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raskaudenaikainen käyttö </a:t>
            </a:r>
            <a:r>
              <a:rPr lang="fi-FI" sz="130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i-FI" sz="1300">
                <a:solidFill>
                  <a:schemeClr val="bg1"/>
                </a:solidFill>
              </a:rPr>
              <a:t>sikiön kehitys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lisää keskenmenon riskiä ja ennenaikaisia synnytyksiä </a:t>
            </a:r>
          </a:p>
          <a:p>
            <a:pPr lvl="1">
              <a:lnSpc>
                <a:spcPct val="90000"/>
              </a:lnSpc>
            </a:pPr>
            <a:r>
              <a:rPr lang="fi-FI" sz="1300" b="1">
                <a:solidFill>
                  <a:schemeClr val="bg1"/>
                </a:solidFill>
              </a:rPr>
              <a:t>FASD-syndrooma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sydämen, munuaisten ja lisääntymiselinten epämuodostumia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merkittävä rooli perhe- ja parisuhdeväkivallassa sekä asuinympäristöjen järjestyshäiriöissä</a:t>
            </a:r>
          </a:p>
          <a:p>
            <a:pPr>
              <a:lnSpc>
                <a:spcPct val="90000"/>
              </a:lnSpc>
            </a:pPr>
            <a:r>
              <a:rPr lang="fi-FI" sz="1300" b="1">
                <a:solidFill>
                  <a:schemeClr val="bg1"/>
                </a:solidFill>
              </a:rPr>
              <a:t>rattijuoppous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veren alkoholipitoisuus 0,5 promillea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chemeClr val="bg1"/>
                </a:solidFill>
              </a:rPr>
              <a:t>törkeän rattijuoppouden raja Suomessa 1,2 promillea. </a:t>
            </a:r>
          </a:p>
          <a:p>
            <a:pPr lvl="1">
              <a:lnSpc>
                <a:spcPct val="90000"/>
              </a:lnSpc>
            </a:pPr>
            <a:endParaRPr lang="fi-FI" sz="13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62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95055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467" y="1289146"/>
            <a:ext cx="3115220" cy="4279709"/>
          </a:xfrm>
        </p:spPr>
        <p:txBody>
          <a:bodyPr anchor="ctr">
            <a:normAutofit/>
          </a:bodyPr>
          <a:lstStyle/>
          <a:p>
            <a:pPr algn="r"/>
            <a:r>
              <a:rPr lang="fi-FI" sz="4700" b="1">
                <a:solidFill>
                  <a:schemeClr val="bg1"/>
                </a:solidFill>
              </a:rPr>
              <a:t>Alkoholin käytön riskirajat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77275" y="681628"/>
            <a:ext cx="1171701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605" y="1854601"/>
            <a:ext cx="3582533" cy="314879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200"/>
              <a:t>eivät ole turvarajoja</a:t>
            </a:r>
          </a:p>
          <a:p>
            <a:pPr>
              <a:lnSpc>
                <a:spcPct val="90000"/>
              </a:lnSpc>
            </a:pPr>
            <a:r>
              <a:rPr lang="fi-FI" sz="1200"/>
              <a:t>määritetty perusterveelle aikuiselle ihmiselle (yksilöllisyys!)</a:t>
            </a:r>
          </a:p>
          <a:p>
            <a:pPr>
              <a:lnSpc>
                <a:spcPct val="90000"/>
              </a:lnSpc>
            </a:pPr>
            <a:r>
              <a:rPr lang="fi-FI" sz="1200" b="1"/>
              <a:t>yksi alkoholiannos </a:t>
            </a:r>
            <a:r>
              <a:rPr lang="fi-FI" sz="1200"/>
              <a:t>=</a:t>
            </a:r>
            <a:r>
              <a:rPr lang="fi-FI" sz="1200" b="1"/>
              <a:t> </a:t>
            </a:r>
            <a:r>
              <a:rPr lang="fi-FI" sz="1200"/>
              <a:t>12 grammaa puhdasta alkoholia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yksi pullo keskiolutta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12 cl viiniä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4 cl viinaa</a:t>
            </a:r>
          </a:p>
          <a:p>
            <a:pPr>
              <a:lnSpc>
                <a:spcPct val="90000"/>
              </a:lnSpc>
            </a:pPr>
            <a:endParaRPr lang="fi-FI" sz="1200"/>
          </a:p>
          <a:p>
            <a:pPr>
              <a:lnSpc>
                <a:spcPct val="90000"/>
              </a:lnSpc>
            </a:pPr>
            <a:r>
              <a:rPr lang="fi-FI" sz="1200"/>
              <a:t>miehillä 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24 alkoholin viikkoannosta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kerralla max 7 annosta</a:t>
            </a:r>
          </a:p>
          <a:p>
            <a:pPr>
              <a:lnSpc>
                <a:spcPct val="90000"/>
              </a:lnSpc>
            </a:pPr>
            <a:r>
              <a:rPr lang="fi-FI" sz="1200"/>
              <a:t>naisilla 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16 alkoholin viikkoannosta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kerralla max 5 annosta</a:t>
            </a:r>
          </a:p>
          <a:p>
            <a:pPr>
              <a:lnSpc>
                <a:spcPct val="90000"/>
              </a:lnSpc>
            </a:pPr>
            <a:endParaRPr lang="fi-FI" sz="1200"/>
          </a:p>
          <a:p>
            <a:pPr lvl="1">
              <a:lnSpc>
                <a:spcPct val="90000"/>
              </a:lnSpc>
            </a:pPr>
            <a:endParaRPr lang="fi-FI" sz="1200"/>
          </a:p>
          <a:p>
            <a:pPr>
              <a:lnSpc>
                <a:spcPct val="90000"/>
              </a:lnSpc>
            </a:pPr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340496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334644"/>
            <a:ext cx="7882128" cy="1076914"/>
          </a:xfrm>
        </p:spPr>
        <p:txBody>
          <a:bodyPr anchor="ctr">
            <a:normAutofit/>
          </a:bodyPr>
          <a:lstStyle/>
          <a:p>
            <a:r>
              <a:rPr lang="fi-FI" sz="3500" b="1"/>
              <a:t>Alkoholin kulutus Suomessa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079" y="0"/>
            <a:ext cx="7879842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51299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FAA75E-E233-4D73-B118-40A08E645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99152"/>
              </p:ext>
            </p:extLst>
          </p:nvPr>
        </p:nvGraphicFramePr>
        <p:xfrm>
          <a:off x="628650" y="1737360"/>
          <a:ext cx="7879842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4578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47741"/>
            <a:ext cx="3208967" cy="1645919"/>
          </a:xfrm>
        </p:spPr>
        <p:txBody>
          <a:bodyPr>
            <a:normAutofit/>
          </a:bodyPr>
          <a:lstStyle/>
          <a:p>
            <a:r>
              <a:rPr lang="fi-FI" sz="3500" b="1"/>
              <a:t>Humala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608228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7642" y="1827416"/>
            <a:ext cx="331374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4257" y="825104"/>
            <a:ext cx="2195241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80877" y="567451"/>
            <a:ext cx="846288" cy="847206"/>
            <a:chOff x="5307830" y="325570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2912937"/>
            <a:ext cx="3556438" cy="309354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myrkytystila, jossa keskushermoston toiminta häiriintyy </a:t>
            </a:r>
            <a:br>
              <a:rPr lang="fi-FI" sz="1000">
                <a:solidFill>
                  <a:schemeClr val="bg1"/>
                </a:solidFill>
              </a:rPr>
            </a:br>
            <a:r>
              <a:rPr lang="fi-FI" sz="1000">
                <a:solidFill>
                  <a:schemeClr val="bg1"/>
                </a:solidFill>
              </a:rPr>
              <a:t>(nousuhumala – laskuhumala)</a:t>
            </a:r>
          </a:p>
          <a:p>
            <a:pPr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voimakkuus riippuu veren alkoholipitoisuudesta (promillet)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0,5 promillea </a:t>
            </a:r>
            <a:r>
              <a:rPr lang="fi-FI" sz="1000">
                <a:solidFill>
                  <a:schemeClr val="bg1"/>
                </a:solidFill>
                <a:sym typeface="Wingdings" panose="05000000000000000000" pitchFamily="2" charset="2"/>
              </a:rPr>
              <a:t> puheliaisuus, estojen väheneminen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  <a:sym typeface="Wingdings" panose="05000000000000000000" pitchFamily="2" charset="2"/>
              </a:rPr>
              <a:t>1–2 promillea  aistit turtuvat, puheen katkonaisuus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  <a:sym typeface="Wingdings" panose="05000000000000000000" pitchFamily="2" charset="2"/>
              </a:rPr>
              <a:t>3 promillea  liikkeiden koordinaatio heikkenee, pahoinvointi voimistuu, sammuminen lähellä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  <a:sym typeface="Wingdings" panose="05000000000000000000" pitchFamily="2" charset="2"/>
              </a:rPr>
              <a:t>aivojen ydinjatkeeseen edennyt vaikutus aiheuttaa hengenvaaran (</a:t>
            </a:r>
            <a:r>
              <a:rPr lang="fi-FI" sz="1000" b="1">
                <a:solidFill>
                  <a:schemeClr val="bg1"/>
                </a:solidFill>
                <a:sym typeface="Wingdings" panose="05000000000000000000" pitchFamily="2" charset="2"/>
              </a:rPr>
              <a:t>alkoholimyrkytys</a:t>
            </a:r>
            <a:r>
              <a:rPr lang="fi-FI" sz="1000">
                <a:solidFill>
                  <a:schemeClr val="bg1"/>
                </a:solidFill>
                <a:sym typeface="Wingdings" panose="05000000000000000000" pitchFamily="2" charset="2"/>
              </a:rPr>
              <a:t>)</a:t>
            </a:r>
            <a:endParaRPr lang="fi-FI" sz="10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yksilölliset tekijät vaikuttavat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ihmisen koko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sukupuoli ja ikä (nuoret, ikääntyneet)</a:t>
            </a:r>
          </a:p>
          <a:p>
            <a:pPr lvl="1"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juoman alkoholipitoisuus, määrä ja juomisnopeus</a:t>
            </a:r>
          </a:p>
          <a:p>
            <a:pPr lvl="1">
              <a:lnSpc>
                <a:spcPct val="90000"/>
              </a:lnSpc>
            </a:pPr>
            <a:r>
              <a:rPr lang="fi-FI" sz="1000" b="1">
                <a:solidFill>
                  <a:schemeClr val="bg1"/>
                </a:solidFill>
              </a:rPr>
              <a:t>alkoholitoleranssi</a:t>
            </a:r>
            <a:r>
              <a:rPr lang="fi-FI" sz="1000">
                <a:solidFill>
                  <a:schemeClr val="bg1"/>
                </a:solidFill>
              </a:rPr>
              <a:t> eli alkoholin sietokyky </a:t>
            </a:r>
          </a:p>
          <a:p>
            <a:pPr>
              <a:lnSpc>
                <a:spcPct val="90000"/>
              </a:lnSpc>
            </a:pPr>
            <a:r>
              <a:rPr lang="fi-FI" sz="1000">
                <a:solidFill>
                  <a:schemeClr val="bg1"/>
                </a:solidFill>
              </a:rPr>
              <a:t>suomalaisen juomakulttuurin piirre </a:t>
            </a:r>
            <a:r>
              <a:rPr lang="fi-FI" sz="1000" b="1">
                <a:solidFill>
                  <a:schemeClr val="bg1"/>
                </a:solidFill>
              </a:rPr>
              <a:t>humalahakuisuus</a:t>
            </a:r>
          </a:p>
          <a:p>
            <a:pPr lvl="1">
              <a:lnSpc>
                <a:spcPct val="90000"/>
              </a:lnSpc>
            </a:pPr>
            <a:endParaRPr lang="fi-FI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1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95055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467" y="1289146"/>
            <a:ext cx="3115220" cy="4279709"/>
          </a:xfrm>
        </p:spPr>
        <p:txBody>
          <a:bodyPr anchor="ctr">
            <a:normAutofit/>
          </a:bodyPr>
          <a:lstStyle/>
          <a:p>
            <a:pPr algn="r"/>
            <a:r>
              <a:rPr lang="fi-FI" sz="2900" b="1">
                <a:solidFill>
                  <a:schemeClr val="bg1"/>
                </a:solidFill>
              </a:rPr>
              <a:t>Suomalainen alkoholipolitiikka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77275" y="681628"/>
            <a:ext cx="1171701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605" y="1854601"/>
            <a:ext cx="3582533" cy="314879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200"/>
              <a:t>runsas alkoholin kulutus aiheuttaa suuren taloudellisen taakan yhteiskunnalle: vuosittaiset haittakustannukset jopa 1,3 miljardia euroa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suurin osa alkoholihaitoista syntyy valtaväestön alkoholinkulutuksesta</a:t>
            </a:r>
          </a:p>
          <a:p>
            <a:pPr>
              <a:lnSpc>
                <a:spcPct val="90000"/>
              </a:lnSpc>
            </a:pPr>
            <a:r>
              <a:rPr lang="fi-FI" sz="1200" b="1"/>
              <a:t>alkoholilaki</a:t>
            </a:r>
            <a:r>
              <a:rPr lang="fi-FI" sz="1200"/>
              <a:t> vuodelta 1995 – täydennetty useasti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valtion monopolijärjestelmä (Alko)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alkoholin saannin rajoittaminen ja alkoholijuomien korkea verotus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myynnin ja anniskelun valvominen, ikärajat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tiedon lisääminen alkoholin vaaroista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apua ja tukea alkoholiongelmista eroon pääsemiseksi</a:t>
            </a:r>
          </a:p>
          <a:p>
            <a:pPr lvl="1">
              <a:lnSpc>
                <a:spcPct val="90000"/>
              </a:lnSpc>
            </a:pPr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351873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587</Words>
  <Application>Microsoft Office PowerPoint</Application>
  <PresentationFormat>Näytössä katseltava diaesitys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Terve 1: Terveyden perusteet</vt:lpstr>
      <vt:lpstr>Alkoholi</vt:lpstr>
      <vt:lpstr>Alkoholin fyysisiä terveyshaittoja</vt:lpstr>
      <vt:lpstr>Alkoholin  psykososiaalisia terveyshaittoja</vt:lpstr>
      <vt:lpstr>Alkoholinkäytön  haittavaikutuksia ympäristöön</vt:lpstr>
      <vt:lpstr>Alkoholin käytön riskirajat</vt:lpstr>
      <vt:lpstr>Alkoholin kulutus Suomessa</vt:lpstr>
      <vt:lpstr>Humala</vt:lpstr>
      <vt:lpstr>Suomalainen alkoholipolitiikka</vt:lpstr>
      <vt:lpstr>Ehkäisevä päihdetyö</vt:lpstr>
      <vt:lpstr>Alkoholimainonta Suomessa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121</cp:revision>
  <dcterms:created xsi:type="dcterms:W3CDTF">2017-06-09T06:02:13Z</dcterms:created>
  <dcterms:modified xsi:type="dcterms:W3CDTF">2021-03-10T07:09:33Z</dcterms:modified>
</cp:coreProperties>
</file>