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3" r:id="rId5"/>
    <p:sldId id="267" r:id="rId6"/>
    <p:sldId id="269" r:id="rId7"/>
    <p:sldId id="270" r:id="rId8"/>
    <p:sldId id="274" r:id="rId9"/>
    <p:sldId id="271" r:id="rId10"/>
    <p:sldId id="275" r:id="rId11"/>
    <p:sldId id="276" r:id="rId12"/>
    <p:sldId id="272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74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19.2.2021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Vihanneksia esillä markkinoilla">
            <a:extLst>
              <a:ext uri="{FF2B5EF4-FFF2-40B4-BE49-F238E27FC236}">
                <a16:creationId xmlns:a16="http://schemas.microsoft.com/office/drawing/2014/main" id="{F65DE8DD-0D2A-4CE0-9007-2743C1899A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000" r="-1" b="-1"/>
          <a:stretch/>
        </p:blipFill>
        <p:spPr>
          <a:xfrm>
            <a:off x="-2285" y="10"/>
            <a:ext cx="9143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9143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25550"/>
            <a:ext cx="75438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i-FI" sz="4500" b="1">
                <a:solidFill>
                  <a:srgbClr val="FFFFFF"/>
                </a:solidFill>
              </a:rPr>
              <a:t>Terve 1: Terveyden perusteet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072043"/>
            <a:ext cx="75438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i-FI" b="1">
                <a:solidFill>
                  <a:srgbClr val="FFFFFF"/>
                </a:solidFill>
              </a:rPr>
              <a:t>Luku 5: Ravinto</a:t>
            </a:r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fi-FI" sz="3500" b="1">
                <a:solidFill>
                  <a:srgbClr val="FFFFFF"/>
                </a:solidFill>
              </a:rPr>
              <a:t>Erityisruokavaliot (2/3)</a:t>
            </a:r>
            <a:endParaRPr lang="fi-FI" sz="35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600" b="1">
                <a:solidFill>
                  <a:srgbClr val="000000"/>
                </a:solidFill>
              </a:rPr>
              <a:t>keliakia</a:t>
            </a:r>
          </a:p>
          <a:p>
            <a:pPr lvl="1">
              <a:lnSpc>
                <a:spcPct val="90000"/>
              </a:lnSpc>
            </a:pPr>
            <a:r>
              <a:rPr lang="fi-FI" sz="1600">
                <a:solidFill>
                  <a:srgbClr val="000000"/>
                </a:solidFill>
              </a:rPr>
              <a:t>ohutsuolen tulehdussairaus: gluteeni vaurioittaa ohutsuolen limakalvon nukkaa, jolloin monien ravintoaineiden imeytyminen heikkenee</a:t>
            </a:r>
          </a:p>
          <a:p>
            <a:pPr lvl="1">
              <a:lnSpc>
                <a:spcPct val="90000"/>
              </a:lnSpc>
            </a:pPr>
            <a:r>
              <a:rPr lang="fi-FI" sz="1600">
                <a:solidFill>
                  <a:srgbClr val="000000"/>
                </a:solidFill>
              </a:rPr>
              <a:t>voi johtaa puutostiloihin</a:t>
            </a:r>
          </a:p>
          <a:p>
            <a:pPr lvl="1">
              <a:lnSpc>
                <a:spcPct val="90000"/>
              </a:lnSpc>
            </a:pPr>
            <a:r>
              <a:rPr lang="fi-FI" sz="1600">
                <a:solidFill>
                  <a:srgbClr val="000000"/>
                </a:solidFill>
              </a:rPr>
              <a:t>oireita ovat vatsavaivat, ripuli, ilmavaivat sekä väsymys ja anemia</a:t>
            </a:r>
          </a:p>
          <a:p>
            <a:pPr lvl="1">
              <a:lnSpc>
                <a:spcPct val="90000"/>
              </a:lnSpc>
            </a:pPr>
            <a:r>
              <a:rPr lang="fi-FI" sz="1600">
                <a:solidFill>
                  <a:srgbClr val="000000"/>
                </a:solidFill>
              </a:rPr>
              <a:t>ei ole allergia vaan autoimmuunisairaus: edellyttää elinikäistä täydellisen gluteenitonta ruokavaliota</a:t>
            </a:r>
          </a:p>
          <a:p>
            <a:pPr lvl="1">
              <a:lnSpc>
                <a:spcPct val="90000"/>
              </a:lnSpc>
            </a:pPr>
            <a:r>
              <a:rPr lang="fi-FI" sz="1600">
                <a:solidFill>
                  <a:srgbClr val="000000"/>
                </a:solidFill>
              </a:rPr>
              <a:t>viljoista sopivat esim. riisi, tattari, maissi ja kaura kohtuullisesti käytettynä sekä erityiset gluteenittomat leipäjauhot</a:t>
            </a:r>
          </a:p>
          <a:p>
            <a:pPr lvl="1">
              <a:lnSpc>
                <a:spcPct val="90000"/>
              </a:lnSpc>
            </a:pPr>
            <a:r>
              <a:rPr lang="fi-FI" sz="1600">
                <a:solidFill>
                  <a:srgbClr val="000000"/>
                </a:solidFill>
              </a:rPr>
              <a:t>huolehdittava riittävästä kuidun saannista</a:t>
            </a:r>
          </a:p>
        </p:txBody>
      </p:sp>
    </p:spTree>
    <p:extLst>
      <p:ext uri="{BB962C8B-B14F-4D97-AF65-F5344CB8AC3E}">
        <p14:creationId xmlns:p14="http://schemas.microsoft.com/office/powerpoint/2010/main" val="3535067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fi-FI" sz="3500" b="1">
                <a:solidFill>
                  <a:srgbClr val="FFFFFF"/>
                </a:solidFill>
              </a:rPr>
              <a:t>Erityisruokavaliot (3/3)</a:t>
            </a:r>
            <a:endParaRPr lang="fi-FI" sz="35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700" b="1">
                <a:solidFill>
                  <a:srgbClr val="000000"/>
                </a:solidFill>
              </a:rPr>
              <a:t>kasvisruokavalio</a:t>
            </a:r>
          </a:p>
          <a:p>
            <a:pPr lvl="1">
              <a:lnSpc>
                <a:spcPct val="90000"/>
              </a:lnSpc>
            </a:pPr>
            <a:r>
              <a:rPr lang="fi-FI" sz="1700">
                <a:solidFill>
                  <a:srgbClr val="000000"/>
                </a:solidFill>
              </a:rPr>
              <a:t>eläinperäisten ruokien välttäminen </a:t>
            </a:r>
          </a:p>
          <a:p>
            <a:pPr lvl="1">
              <a:lnSpc>
                <a:spcPct val="90000"/>
              </a:lnSpc>
            </a:pPr>
            <a:r>
              <a:rPr lang="fi-FI" sz="1700" b="1">
                <a:solidFill>
                  <a:srgbClr val="000000"/>
                </a:solidFill>
              </a:rPr>
              <a:t>laktovegetaristit</a:t>
            </a:r>
            <a:r>
              <a:rPr lang="fi-FI" sz="1700">
                <a:solidFill>
                  <a:srgbClr val="000000"/>
                </a:solidFill>
              </a:rPr>
              <a:t> syövät maitovalmisteita, mutta eivät lihaa, kanaa tai kalaa</a:t>
            </a:r>
          </a:p>
          <a:p>
            <a:pPr lvl="1">
              <a:lnSpc>
                <a:spcPct val="90000"/>
              </a:lnSpc>
            </a:pPr>
            <a:r>
              <a:rPr lang="fi-FI" sz="1700" b="1">
                <a:solidFill>
                  <a:srgbClr val="000000"/>
                </a:solidFill>
              </a:rPr>
              <a:t>vegaanit</a:t>
            </a:r>
            <a:r>
              <a:rPr lang="fi-FI" sz="1700">
                <a:solidFill>
                  <a:srgbClr val="000000"/>
                </a:solidFill>
              </a:rPr>
              <a:t> eivät syö mitään eläinkunnan tuotteita</a:t>
            </a:r>
          </a:p>
          <a:p>
            <a:pPr lvl="2">
              <a:lnSpc>
                <a:spcPct val="90000"/>
              </a:lnSpc>
            </a:pPr>
            <a:r>
              <a:rPr lang="fi-FI" sz="1700">
                <a:solidFill>
                  <a:srgbClr val="000000"/>
                </a:solidFill>
              </a:rPr>
              <a:t>riittävän energian, proteiinien ja eräiden suojaravintoaineiden kuten raudan ja kalsiumin saanti edellyttää huolellista ruokien valintaa ja täydennystä B</a:t>
            </a:r>
            <a:r>
              <a:rPr lang="fi-FI" sz="1700" baseline="-25000">
                <a:solidFill>
                  <a:srgbClr val="000000"/>
                </a:solidFill>
              </a:rPr>
              <a:t>12</a:t>
            </a:r>
            <a:r>
              <a:rPr lang="fi-FI" sz="1700">
                <a:solidFill>
                  <a:srgbClr val="000000"/>
                </a:solidFill>
              </a:rPr>
              <a:t>- ja D-vitamiinivalmisteilla</a:t>
            </a:r>
          </a:p>
          <a:p>
            <a:pPr lvl="1">
              <a:lnSpc>
                <a:spcPct val="90000"/>
              </a:lnSpc>
            </a:pPr>
            <a:r>
              <a:rPr lang="fi-FI" sz="1700">
                <a:solidFill>
                  <a:srgbClr val="000000"/>
                </a:solidFill>
              </a:rPr>
              <a:t>taitavasti koostettu kasvisruokavalio on sekä terveellinen että eettisesti ja ekologisesti järkevä valinta</a:t>
            </a:r>
          </a:p>
        </p:txBody>
      </p:sp>
    </p:spTree>
    <p:extLst>
      <p:ext uri="{BB962C8B-B14F-4D97-AF65-F5344CB8AC3E}">
        <p14:creationId xmlns:p14="http://schemas.microsoft.com/office/powerpoint/2010/main" val="3118497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4464D8-FD41-4EA2-9094-791BB1112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DF772F-A79B-48F9-8B22-3B11AB306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906" y="729175"/>
            <a:ext cx="559272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974" y="900622"/>
            <a:ext cx="4958259" cy="1893524"/>
          </a:xfrm>
        </p:spPr>
        <p:txBody>
          <a:bodyPr anchor="b">
            <a:normAutofit/>
          </a:bodyPr>
          <a:lstStyle/>
          <a:p>
            <a:r>
              <a:rPr lang="fi-FI" sz="4200" b="1"/>
              <a:t>Pakkausmerkinnät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974" y="2965593"/>
            <a:ext cx="4958259" cy="29415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200"/>
              <a:t>elintarvikelain mukaan </a:t>
            </a:r>
            <a:r>
              <a:rPr lang="fi-FI" sz="1200" b="1"/>
              <a:t>pakkauksissa</a:t>
            </a:r>
            <a:r>
              <a:rPr lang="fi-FI" sz="1200"/>
              <a:t> tulee olla merkinnät, joiden perusteella kuluttaja voi tehdä tietoisia valintoja ja ostaa itselleen sopivia tuotteita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selkeästi luettavat, havaittavat ja ymmärrettävät, eivätkä ne saa johtaa kuluttajaa harhaan 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suolapitoisuus myös tuotteissa, joissa suolaa on luonnostaan </a:t>
            </a:r>
            <a:br>
              <a:rPr lang="fi-FI" sz="1200"/>
            </a:br>
            <a:r>
              <a:rPr lang="fi-FI" sz="1200"/>
              <a:t>(esim. tuore liha ja maito)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allergeenit ja muut yliherkkyyttä aiheuttavat ainesosat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ravintoarvomerkinnät</a:t>
            </a:r>
          </a:p>
          <a:p>
            <a:pPr>
              <a:lnSpc>
                <a:spcPct val="90000"/>
              </a:lnSpc>
            </a:pPr>
            <a:r>
              <a:rPr lang="fi-FI" sz="1200" b="1"/>
              <a:t>pakkaamattomista</a:t>
            </a:r>
            <a:r>
              <a:rPr lang="fi-FI" sz="1200"/>
              <a:t> elintarvikkeista tulee antaa seuraavat tiedot: 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elintarvikkeen nimi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allergiaa ja intoleransseja aiheuttavat aineet ja tuotteet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ainesosat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alkuperämaa tai lähtöpaikka</a:t>
            </a:r>
          </a:p>
          <a:p>
            <a:pPr lvl="1">
              <a:lnSpc>
                <a:spcPct val="90000"/>
              </a:lnSpc>
            </a:pPr>
            <a:r>
              <a:rPr lang="fi-FI" sz="1200"/>
              <a:t>tarvittavat käyttö- ja säilytysohjeet</a:t>
            </a:r>
          </a:p>
          <a:p>
            <a:pPr>
              <a:lnSpc>
                <a:spcPct val="90000"/>
              </a:lnSpc>
            </a:pPr>
            <a:endParaRPr lang="fi-FI" sz="1200"/>
          </a:p>
        </p:txBody>
      </p:sp>
    </p:spTree>
    <p:extLst>
      <p:ext uri="{BB962C8B-B14F-4D97-AF65-F5344CB8AC3E}">
        <p14:creationId xmlns:p14="http://schemas.microsoft.com/office/powerpoint/2010/main" val="135107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fi-FI" sz="3400" b="1">
                <a:solidFill>
                  <a:srgbClr val="FFFFFF"/>
                </a:solidFill>
              </a:rPr>
              <a:t>Ravintoaineet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marL="514350" indent="-514350">
              <a:lnSpc>
                <a:spcPct val="90000"/>
              </a:lnSpc>
              <a:buAutoNum type="arabicPeriod"/>
            </a:pPr>
            <a:r>
              <a:rPr lang="fi-FI" sz="2100" b="1">
                <a:solidFill>
                  <a:srgbClr val="000000"/>
                </a:solidFill>
              </a:rPr>
              <a:t>Energiaravintoaineet</a:t>
            </a:r>
            <a:r>
              <a:rPr lang="fi-FI" sz="2100">
                <a:solidFill>
                  <a:srgbClr val="000000"/>
                </a:solidFill>
              </a:rPr>
              <a:t>: esim. kasvaminen, liikkuminen, hermoston toiminta, aineenvaihdunta ja ruumiinlämmön ylläpitäminen</a:t>
            </a:r>
          </a:p>
          <a:p>
            <a:pPr marL="857250" lvl="1" indent="-457200">
              <a:lnSpc>
                <a:spcPct val="90000"/>
              </a:lnSpc>
            </a:pPr>
            <a:r>
              <a:rPr lang="fi-FI" sz="2100">
                <a:solidFill>
                  <a:srgbClr val="000000"/>
                </a:solidFill>
              </a:rPr>
              <a:t>rasvat</a:t>
            </a:r>
          </a:p>
          <a:p>
            <a:pPr marL="857250" lvl="1" indent="-457200">
              <a:lnSpc>
                <a:spcPct val="90000"/>
              </a:lnSpc>
            </a:pPr>
            <a:r>
              <a:rPr lang="fi-FI" sz="2100">
                <a:solidFill>
                  <a:srgbClr val="000000"/>
                </a:solidFill>
              </a:rPr>
              <a:t>hiilihydraatit</a:t>
            </a:r>
          </a:p>
          <a:p>
            <a:pPr marL="857250" lvl="1" indent="-457200">
              <a:lnSpc>
                <a:spcPct val="90000"/>
              </a:lnSpc>
            </a:pPr>
            <a:r>
              <a:rPr lang="fi-FI" sz="2100">
                <a:solidFill>
                  <a:srgbClr val="000000"/>
                </a:solidFill>
              </a:rPr>
              <a:t>proteiinit</a:t>
            </a:r>
          </a:p>
          <a:p>
            <a:pPr marL="400050" lvl="1" indent="0">
              <a:lnSpc>
                <a:spcPct val="90000"/>
              </a:lnSpc>
              <a:buNone/>
            </a:pPr>
            <a:endParaRPr lang="fi-FI" sz="2100">
              <a:solidFill>
                <a:srgbClr val="000000"/>
              </a:solidFill>
            </a:endParaRP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fi-FI" sz="2100" b="1">
                <a:solidFill>
                  <a:srgbClr val="000000"/>
                </a:solidFill>
              </a:rPr>
              <a:t>Suojaravintoaineet</a:t>
            </a:r>
            <a:r>
              <a:rPr lang="fi-FI" sz="2100">
                <a:solidFill>
                  <a:srgbClr val="000000"/>
                </a:solidFill>
              </a:rPr>
              <a:t>: elimistön toimintoja ylläpitävien ja säätelevien entsyymien ja hormonien rakentaminen </a:t>
            </a:r>
          </a:p>
          <a:p>
            <a:pPr lvl="1">
              <a:lnSpc>
                <a:spcPct val="90000"/>
              </a:lnSpc>
            </a:pPr>
            <a:r>
              <a:rPr lang="fi-FI" sz="2100">
                <a:solidFill>
                  <a:srgbClr val="000000"/>
                </a:solidFill>
              </a:rPr>
              <a:t>vitamiinit</a:t>
            </a:r>
          </a:p>
          <a:p>
            <a:pPr lvl="1">
              <a:lnSpc>
                <a:spcPct val="90000"/>
              </a:lnSpc>
            </a:pPr>
            <a:r>
              <a:rPr lang="fi-FI" sz="2100">
                <a:solidFill>
                  <a:srgbClr val="000000"/>
                </a:solidFill>
              </a:rPr>
              <a:t>kivennäisaineet</a:t>
            </a:r>
          </a:p>
          <a:p>
            <a:pPr lvl="1">
              <a:lnSpc>
                <a:spcPct val="90000"/>
              </a:lnSpc>
            </a:pPr>
            <a:r>
              <a:rPr lang="fi-FI" sz="2100">
                <a:solidFill>
                  <a:srgbClr val="000000"/>
                </a:solidFill>
              </a:rPr>
              <a:t>proteiinit</a:t>
            </a:r>
          </a:p>
        </p:txBody>
      </p:sp>
    </p:spTree>
    <p:extLst>
      <p:ext uri="{BB962C8B-B14F-4D97-AF65-F5344CB8AC3E}">
        <p14:creationId xmlns:p14="http://schemas.microsoft.com/office/powerpoint/2010/main" val="66378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fi-FI" sz="3500" b="1">
                <a:solidFill>
                  <a:srgbClr val="FFFFFF"/>
                </a:solidFill>
              </a:rPr>
              <a:t>Energiaravintoaineet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200">
                <a:solidFill>
                  <a:srgbClr val="000000"/>
                </a:solidFill>
              </a:rPr>
              <a:t>rasvat, hiilihydraatit ja proteiinit tuottavat energiaa elimistön peruselintoimintoihin (esim. sydämen sykkiminen, keuhkojen, maksan, munuaisten ja haiman toiminta)</a:t>
            </a:r>
          </a:p>
          <a:p>
            <a:pPr>
              <a:lnSpc>
                <a:spcPct val="90000"/>
              </a:lnSpc>
            </a:pPr>
            <a:r>
              <a:rPr lang="fi-FI" sz="1200">
                <a:solidFill>
                  <a:srgbClr val="000000"/>
                </a:solidFill>
              </a:rPr>
              <a:t>päivän energiasta yli puolet kuluu </a:t>
            </a:r>
            <a:r>
              <a:rPr lang="fi-FI" sz="1200" b="1">
                <a:solidFill>
                  <a:srgbClr val="000000"/>
                </a:solidFill>
              </a:rPr>
              <a:t>perusaineenvaihduntaan</a:t>
            </a:r>
            <a:r>
              <a:rPr lang="fi-FI" sz="1200">
                <a:solidFill>
                  <a:srgbClr val="000000"/>
                </a:solidFill>
              </a:rPr>
              <a:t> </a:t>
            </a:r>
            <a:br>
              <a:rPr lang="fi-FI" sz="1200">
                <a:solidFill>
                  <a:srgbClr val="000000"/>
                </a:solidFill>
              </a:rPr>
            </a:br>
            <a:r>
              <a:rPr lang="fi-FI" sz="1200">
                <a:solidFill>
                  <a:srgbClr val="000000"/>
                </a:solidFill>
              </a:rPr>
              <a:t>(= </a:t>
            </a:r>
            <a:r>
              <a:rPr lang="fi-FI" sz="1200" b="1">
                <a:solidFill>
                  <a:srgbClr val="000000"/>
                </a:solidFill>
              </a:rPr>
              <a:t>lepoaineenvaihdunta</a:t>
            </a:r>
            <a:r>
              <a:rPr lang="fi-FI" sz="120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fi-FI" sz="1200">
                <a:solidFill>
                  <a:srgbClr val="000000"/>
                </a:solidFill>
              </a:rPr>
              <a:t>erittäin rasittavassa liikunnassa energiaa kuluu jopa 20 kertaa enemmän kuin perusaineenvaihduntaan</a:t>
            </a:r>
            <a:br>
              <a:rPr lang="fi-FI" sz="1200">
                <a:solidFill>
                  <a:srgbClr val="000000"/>
                </a:solidFill>
              </a:rPr>
            </a:br>
            <a:endParaRPr lang="fi-FI" sz="12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fi-FI" sz="1200" b="1">
                <a:solidFill>
                  <a:srgbClr val="000000"/>
                </a:solidFill>
              </a:rPr>
              <a:t>proteiinit</a:t>
            </a:r>
            <a:endParaRPr lang="fi-FI" sz="120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fi-FI" sz="1200">
                <a:solidFill>
                  <a:srgbClr val="000000"/>
                </a:solidFill>
              </a:rPr>
              <a:t>luokitellaan sekä energiaravintoaineiksi että suojaravintoaineiksi </a:t>
            </a:r>
          </a:p>
          <a:p>
            <a:pPr lvl="1">
              <a:lnSpc>
                <a:spcPct val="90000"/>
              </a:lnSpc>
            </a:pPr>
            <a:r>
              <a:rPr lang="fi-FI" sz="1200">
                <a:solidFill>
                  <a:srgbClr val="000000"/>
                </a:solidFill>
              </a:rPr>
              <a:t>kudosten (esim. lihassolut) ja hormonien rakennusaine sekä lihasmassan ylläpito</a:t>
            </a:r>
          </a:p>
          <a:p>
            <a:pPr lvl="1">
              <a:lnSpc>
                <a:spcPct val="90000"/>
              </a:lnSpc>
            </a:pPr>
            <a:r>
              <a:rPr lang="fi-FI" sz="1200">
                <a:solidFill>
                  <a:srgbClr val="000000"/>
                </a:solidFill>
              </a:rPr>
              <a:t>koostuvat </a:t>
            </a:r>
            <a:r>
              <a:rPr lang="fi-FI" sz="1200" b="1">
                <a:solidFill>
                  <a:srgbClr val="000000"/>
                </a:solidFill>
              </a:rPr>
              <a:t>aminohapoista</a:t>
            </a:r>
          </a:p>
          <a:p>
            <a:pPr lvl="2">
              <a:lnSpc>
                <a:spcPct val="90000"/>
              </a:lnSpc>
            </a:pPr>
            <a:r>
              <a:rPr lang="fi-FI" sz="1200">
                <a:solidFill>
                  <a:srgbClr val="000000"/>
                </a:solidFill>
              </a:rPr>
              <a:t>osan keho pystyy itse valmistamaan</a:t>
            </a:r>
          </a:p>
          <a:p>
            <a:pPr lvl="2">
              <a:lnSpc>
                <a:spcPct val="90000"/>
              </a:lnSpc>
            </a:pPr>
            <a:r>
              <a:rPr lang="fi-FI" sz="1200">
                <a:solidFill>
                  <a:srgbClr val="000000"/>
                </a:solidFill>
              </a:rPr>
              <a:t>osa (välttämättömät aminohapot) on saatava ravinnosta</a:t>
            </a:r>
          </a:p>
        </p:txBody>
      </p:sp>
    </p:spTree>
    <p:extLst>
      <p:ext uri="{BB962C8B-B14F-4D97-AF65-F5344CB8AC3E}">
        <p14:creationId xmlns:p14="http://schemas.microsoft.com/office/powerpoint/2010/main" val="179999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3100" b="1">
                <a:solidFill>
                  <a:srgbClr val="FFFFFF"/>
                </a:solidFill>
              </a:rPr>
              <a:t>Rasvojen ja hiilihydraattien laatu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300" b="1">
                <a:solidFill>
                  <a:srgbClr val="000000"/>
                </a:solidFill>
              </a:rPr>
              <a:t>rasvat</a:t>
            </a:r>
          </a:p>
          <a:p>
            <a:pPr lvl="1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huoneenlämmössä joko kovia, pehmeitä tai juoksevia</a:t>
            </a:r>
          </a:p>
          <a:p>
            <a:pPr lvl="2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kova eli </a:t>
            </a:r>
            <a:r>
              <a:rPr lang="fi-FI" sz="1300" b="1">
                <a:solidFill>
                  <a:srgbClr val="000000"/>
                </a:solidFill>
              </a:rPr>
              <a:t>tyydyttynyt</a:t>
            </a:r>
            <a:r>
              <a:rPr lang="fi-FI" sz="1300">
                <a:solidFill>
                  <a:srgbClr val="000000"/>
                </a:solidFill>
              </a:rPr>
              <a:t> rasva epäterveellistä (eläinrasvat)</a:t>
            </a:r>
          </a:p>
          <a:p>
            <a:pPr lvl="2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pehmeä tai juokseva eli </a:t>
            </a:r>
            <a:r>
              <a:rPr lang="fi-FI" sz="1300" b="1">
                <a:solidFill>
                  <a:srgbClr val="000000"/>
                </a:solidFill>
              </a:rPr>
              <a:t>tyydyttymätön</a:t>
            </a:r>
            <a:r>
              <a:rPr lang="fi-FI" sz="1300">
                <a:solidFill>
                  <a:srgbClr val="000000"/>
                </a:solidFill>
              </a:rPr>
              <a:t> rasva terveellistä (kasvi- ja kalarasvat) –&gt; pienentää haitallisen LDL-kolesterolin määrää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fi-FI" sz="13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fi-FI" sz="1300" b="1">
                <a:solidFill>
                  <a:srgbClr val="000000"/>
                </a:solidFill>
              </a:rPr>
              <a:t>hiilihydraatit</a:t>
            </a:r>
          </a:p>
          <a:p>
            <a:pPr lvl="1">
              <a:lnSpc>
                <a:spcPct val="90000"/>
              </a:lnSpc>
            </a:pPr>
            <a:r>
              <a:rPr lang="fi-FI" sz="1300" b="1">
                <a:solidFill>
                  <a:srgbClr val="000000"/>
                </a:solidFill>
              </a:rPr>
              <a:t>kuidun</a:t>
            </a:r>
            <a:r>
              <a:rPr lang="fi-FI" sz="1300">
                <a:solidFill>
                  <a:srgbClr val="000000"/>
                </a:solidFill>
              </a:rPr>
              <a:t> eli imeytymättömän hiilihydraatin määrä</a:t>
            </a:r>
          </a:p>
          <a:p>
            <a:pPr lvl="2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esim. vaaleassa leivässä on vähän (epäterveellisempää)</a:t>
            </a:r>
          </a:p>
          <a:p>
            <a:pPr lvl="2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esim. ruisleivässä paljon (terveellistä) </a:t>
            </a:r>
          </a:p>
          <a:p>
            <a:pPr lvl="1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imeytyminen ja veren sokeripitoisuuden nousu</a:t>
            </a:r>
          </a:p>
          <a:p>
            <a:pPr lvl="2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nopeaa </a:t>
            </a:r>
            <a:r>
              <a:rPr lang="fi-FI" sz="1300">
                <a:solidFill>
                  <a:srgbClr val="000000"/>
                </a:solidFill>
                <a:sym typeface="Wingdings" panose="05000000000000000000" pitchFamily="2" charset="2"/>
              </a:rPr>
              <a:t> kyseiset ruoat (esim. vaalea vilja) epäterveellisempiä ja </a:t>
            </a:r>
            <a:r>
              <a:rPr lang="fi-FI" sz="1300" b="1">
                <a:solidFill>
                  <a:srgbClr val="000000"/>
                </a:solidFill>
                <a:sym typeface="Wingdings" panose="05000000000000000000" pitchFamily="2" charset="2"/>
              </a:rPr>
              <a:t>glykemiaindeksi GI </a:t>
            </a:r>
            <a:r>
              <a:rPr lang="fi-FI" sz="1300">
                <a:solidFill>
                  <a:srgbClr val="000000"/>
                </a:solidFill>
                <a:sym typeface="Wingdings" panose="05000000000000000000" pitchFamily="2" charset="2"/>
              </a:rPr>
              <a:t>korkea</a:t>
            </a:r>
            <a:endParaRPr lang="fi-FI" sz="130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hidasta </a:t>
            </a:r>
            <a:r>
              <a:rPr lang="fi-FI" sz="130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fi-FI" sz="1300">
                <a:solidFill>
                  <a:srgbClr val="000000"/>
                </a:solidFill>
              </a:rPr>
              <a:t> kyseiset ruoat (esim. hedelmät) terveellisempiä (sisältävät myös kuitua, vitamiineja ja kivennäisaineita) ja </a:t>
            </a:r>
            <a:r>
              <a:rPr lang="fi-FI" sz="1300" b="1">
                <a:solidFill>
                  <a:srgbClr val="000000"/>
                </a:solidFill>
              </a:rPr>
              <a:t>glykemiaindeksi GI </a:t>
            </a:r>
            <a:r>
              <a:rPr lang="fi-FI" sz="1300">
                <a:solidFill>
                  <a:srgbClr val="000000"/>
                </a:solidFill>
              </a:rPr>
              <a:t>matala</a:t>
            </a:r>
          </a:p>
          <a:p>
            <a:pPr>
              <a:lnSpc>
                <a:spcPct val="90000"/>
              </a:lnSpc>
            </a:pPr>
            <a:endParaRPr lang="fi-FI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2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fi-FI" sz="3500" b="1">
                <a:solidFill>
                  <a:srgbClr val="FFFFFF"/>
                </a:solidFill>
              </a:rPr>
              <a:t>Suojaravintoaineet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fi-FI" sz="1700">
                <a:solidFill>
                  <a:srgbClr val="000000"/>
                </a:solidFill>
              </a:rPr>
              <a:t>vitamiineja ja kivennäisaineita saadaan suomalaisesta ruoasta yleensä riittävästi</a:t>
            </a:r>
          </a:p>
          <a:p>
            <a:pPr lvl="1"/>
            <a:r>
              <a:rPr lang="fi-FI" sz="1700">
                <a:solidFill>
                  <a:srgbClr val="000000"/>
                </a:solidFill>
              </a:rPr>
              <a:t>ongelmia, jos syödään erittäin vähän tai hyvin yksipuolisesti (= puutostiloja), jolloin elimistön perustoimintakyky häiriytyy</a:t>
            </a:r>
          </a:p>
          <a:p>
            <a:r>
              <a:rPr lang="fi-FI" sz="1700">
                <a:solidFill>
                  <a:srgbClr val="000000"/>
                </a:solidFill>
              </a:rPr>
              <a:t>osalla vitamiineista ja kivennäisaineista saattaa olla sydän- ja verisuonisairauksia ja syöpää ehkäisevä vaikutus (eli liian vähäinen määrä vitamiineja voi lisätä näiden pitkäaikaissairauksien todennäköisyyttä)</a:t>
            </a:r>
          </a:p>
          <a:p>
            <a:pPr marL="0" indent="0">
              <a:buNone/>
            </a:pPr>
            <a:endParaRPr lang="fi-FI" sz="17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2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fi-FI" sz="2800" b="1">
                <a:solidFill>
                  <a:srgbClr val="FFFFFF"/>
                </a:solidFill>
              </a:rPr>
              <a:t>Ruoka ja psykososiaalinen hyvinvointi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iloa, nautintoa ja elämyksiä </a:t>
            </a:r>
          </a:p>
          <a:p>
            <a:pPr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ruokailuun liittyvä tilanne, paikka ja kattaus luovat tunnelmia ja mukavia muistoja</a:t>
            </a:r>
          </a:p>
          <a:p>
            <a:pPr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yhdessä syöminen vahvistaa ystävyyttä ja identiteettiä ja tarjoaa mahdollisuuden vuorovaikutukseen</a:t>
            </a:r>
          </a:p>
          <a:p>
            <a:pPr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monien juhlien keskeinen osa, ja sen avulla siirretään ruokaperinteitä </a:t>
            </a:r>
            <a:br>
              <a:rPr lang="fi-FI" sz="1300">
                <a:solidFill>
                  <a:srgbClr val="000000"/>
                </a:solidFill>
              </a:rPr>
            </a:br>
            <a:r>
              <a:rPr lang="fi-FI" sz="1300">
                <a:solidFill>
                  <a:srgbClr val="000000"/>
                </a:solidFill>
              </a:rPr>
              <a:t>(esim. suomalainen ruokakulttuuri) seuraaville sukupolville – lisää yhteenkuuluvuuden tunnetta</a:t>
            </a:r>
          </a:p>
          <a:p>
            <a:pPr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ruokien tietoinen valinta voi tukea minäkuvaa ja vahvistaa psyykkistä terveyttä</a:t>
            </a:r>
          </a:p>
          <a:p>
            <a:pPr lvl="1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oman arvomaailman ilmaiseminen (esim. suosimalla luomutuotteita tai lähiruokaa)</a:t>
            </a:r>
          </a:p>
          <a:p>
            <a:pPr lvl="1"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kasvissyönti on osa monen ekologisesti tai eettisesti ajattelevan identiteettiä</a:t>
            </a:r>
          </a:p>
          <a:p>
            <a:pPr>
              <a:lnSpc>
                <a:spcPct val="90000"/>
              </a:lnSpc>
            </a:pPr>
            <a:r>
              <a:rPr lang="fi-FI" sz="1300">
                <a:solidFill>
                  <a:srgbClr val="000000"/>
                </a:solidFill>
              </a:rPr>
              <a:t>kouluruokailulla on myös sosiaalinen merkityksensä (esim. rytmittää koulupäivää ja virkistää)</a:t>
            </a:r>
          </a:p>
          <a:p>
            <a:pPr>
              <a:lnSpc>
                <a:spcPct val="90000"/>
              </a:lnSpc>
            </a:pPr>
            <a:r>
              <a:rPr lang="fi-FI" sz="1300" b="1">
                <a:solidFill>
                  <a:srgbClr val="000000"/>
                </a:solidFill>
              </a:rPr>
              <a:t>haasteena</a:t>
            </a:r>
            <a:r>
              <a:rPr lang="fi-FI" sz="1300">
                <a:solidFill>
                  <a:srgbClr val="000000"/>
                </a:solidFill>
              </a:rPr>
              <a:t> lohtu- ja tunnesyöminen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13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1804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015D7F-63A8-4ABB-8A20-7806C770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1A8D27-202B-4B8A-9DC2-137903454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332A719-8055-492B-9B72-3D654C09F0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F81162-7738-4BC8-BA5D-ADEFD7F2D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52281" y="-1044"/>
            <a:ext cx="4631735" cy="6859043"/>
          </a:xfrm>
          <a:prstGeom prst="rect">
            <a:avLst/>
          </a:prstGeom>
          <a:solidFill>
            <a:schemeClr val="bg1"/>
          </a:solidFill>
          <a:ln w="1206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886" y="555128"/>
            <a:ext cx="4099097" cy="2226440"/>
          </a:xfrm>
        </p:spPr>
        <p:txBody>
          <a:bodyPr anchor="b">
            <a:normAutofit/>
          </a:bodyPr>
          <a:lstStyle/>
          <a:p>
            <a:r>
              <a:rPr lang="fi-FI" sz="2900" b="1"/>
              <a:t>Ravitsemussuositukset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6886" y="2959729"/>
            <a:ext cx="4099097" cy="334107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1500"/>
              <a:t>perustuvat tieteellisiin tutkimuksiin</a:t>
            </a:r>
          </a:p>
          <a:p>
            <a:pPr>
              <a:lnSpc>
                <a:spcPct val="90000"/>
              </a:lnSpc>
            </a:pPr>
            <a:r>
              <a:rPr lang="fi-FI" sz="1500"/>
              <a:t>voivat koskea joko ravintoaineita tai ruokia</a:t>
            </a:r>
          </a:p>
          <a:p>
            <a:pPr>
              <a:lnSpc>
                <a:spcPct val="90000"/>
              </a:lnSpc>
            </a:pPr>
            <a:r>
              <a:rPr lang="fi-FI" sz="1500"/>
              <a:t>laadittu joukkoruokailun ja koko väestön terveyttä ajatellen - tavoitteena kansanterveyden ylläpito ja parantaminen</a:t>
            </a:r>
          </a:p>
          <a:p>
            <a:pPr lvl="1">
              <a:lnSpc>
                <a:spcPct val="90000"/>
              </a:lnSpc>
            </a:pPr>
            <a:r>
              <a:rPr lang="fi-FI" sz="1500"/>
              <a:t>erityisen </a:t>
            </a:r>
            <a:r>
              <a:rPr lang="fi-FI" sz="1500" b="1"/>
              <a:t>terveellisiä ja suositeltavia </a:t>
            </a:r>
            <a:r>
              <a:rPr lang="fi-FI" sz="1500"/>
              <a:t>ovat kasvirasvat, kala, vihannekset, hedelmät, marjat, juurekset, palkokasvit sekä täysjyväviljavalmisteet</a:t>
            </a:r>
          </a:p>
          <a:p>
            <a:pPr lvl="1">
              <a:lnSpc>
                <a:spcPct val="90000"/>
              </a:lnSpc>
            </a:pPr>
            <a:r>
              <a:rPr lang="fi-FI" sz="1500" b="1"/>
              <a:t>vältettäviä</a:t>
            </a:r>
            <a:r>
              <a:rPr lang="fi-FI" sz="1500"/>
              <a:t> ovat runsaasti suolaa sekä sokeria tai muita nopeasti imeytyviä hiilihydraatteja sisältävät ruoat sekä tyydyttynyt rasva</a:t>
            </a:r>
          </a:p>
          <a:p>
            <a:pPr>
              <a:lnSpc>
                <a:spcPct val="90000"/>
              </a:lnSpc>
            </a:pPr>
            <a:r>
              <a:rPr lang="fi-FI" sz="1500"/>
              <a:t>malleina ruokakolmio ja lautasmalli</a:t>
            </a:r>
          </a:p>
          <a:p>
            <a:pPr>
              <a:lnSpc>
                <a:spcPct val="90000"/>
              </a:lnSpc>
            </a:pPr>
            <a:endParaRPr lang="fi-FI" sz="1500"/>
          </a:p>
          <a:p>
            <a:pPr>
              <a:lnSpc>
                <a:spcPct val="90000"/>
              </a:lnSpc>
            </a:pPr>
            <a:endParaRPr lang="fi-FI" sz="1500"/>
          </a:p>
        </p:txBody>
      </p:sp>
    </p:spTree>
    <p:extLst>
      <p:ext uri="{BB962C8B-B14F-4D97-AF65-F5344CB8AC3E}">
        <p14:creationId xmlns:p14="http://schemas.microsoft.com/office/powerpoint/2010/main" val="75914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015D7F-63A8-4ABB-8A20-7806C7703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1A8D27-202B-4B8A-9DC2-137903454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332A719-8055-492B-9B72-3D654C09F0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F81162-7738-4BC8-BA5D-ADEFD7F2D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52281" y="-1044"/>
            <a:ext cx="4631735" cy="6859043"/>
          </a:xfrm>
          <a:prstGeom prst="rect">
            <a:avLst/>
          </a:prstGeom>
          <a:solidFill>
            <a:schemeClr val="bg1"/>
          </a:solidFill>
          <a:ln w="1206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886" y="555128"/>
            <a:ext cx="4099097" cy="2226440"/>
          </a:xfrm>
        </p:spPr>
        <p:txBody>
          <a:bodyPr anchor="b">
            <a:normAutofit/>
          </a:bodyPr>
          <a:lstStyle/>
          <a:p>
            <a:r>
              <a:rPr lang="fi-FI" sz="4200" b="1"/>
              <a:t>Ravintoaineiden saantisuositukset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6886" y="2959729"/>
            <a:ext cx="4099097" cy="334107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i-FI" sz="1000"/>
              <a:t>Valtion ravitsemusneuvottelukunta: päivittäiset suositukset energiaravintoaineille, vitamiineille ja kivennäisaineille</a:t>
            </a:r>
          </a:p>
          <a:p>
            <a:pPr>
              <a:lnSpc>
                <a:spcPct val="90000"/>
              </a:lnSpc>
            </a:pPr>
            <a:r>
              <a:rPr lang="fi-FI" sz="1000" b="1"/>
              <a:t>ravintoainetiheys </a:t>
            </a:r>
            <a:r>
              <a:rPr lang="fi-FI" sz="1000"/>
              <a:t>= ravintoaineiden määrä suhteessa energiasisältöön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hyvässä ruokavaliossa ravintoaineita on energiasisältöön suhteutettuna paljon (= suuri ravintoainetiheys)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kun ruoassa on paljon lisättyä sokeria ja rasvaa sekä valkoista viljaa, ravintoainetiheys on huono (= tyhjää energiaa)</a:t>
            </a:r>
          </a:p>
          <a:p>
            <a:pPr>
              <a:lnSpc>
                <a:spcPct val="90000"/>
              </a:lnSpc>
            </a:pPr>
            <a:r>
              <a:rPr lang="fi-FI" sz="1000" b="1"/>
              <a:t>energiatiheys</a:t>
            </a:r>
            <a:r>
              <a:rPr lang="fi-FI" sz="1000"/>
              <a:t> = ruoan energian määrä painoyksikköä kohti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tavoitteena pieni energiatiheys – helpottaa painonhallintaa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runsaasti rasvaa sekä vähän kuitua ja vettä sisältävän ruoan energiatiheys on suuri</a:t>
            </a:r>
          </a:p>
          <a:p>
            <a:pPr>
              <a:lnSpc>
                <a:spcPct val="90000"/>
              </a:lnSpc>
            </a:pPr>
            <a:r>
              <a:rPr lang="fi-FI" sz="1000"/>
              <a:t>usein pieni ravintoainetiheys ja suuri energiatiheys ovat yhteydessä toisiinsa</a:t>
            </a:r>
          </a:p>
          <a:p>
            <a:pPr lvl="1">
              <a:lnSpc>
                <a:spcPct val="90000"/>
              </a:lnSpc>
            </a:pPr>
            <a:r>
              <a:rPr lang="fi-FI" sz="1000"/>
              <a:t>eivät aina: esim. rypsiöljyn energiatiheys on suuri, mutta se on silti ravintoainekoostumukseltaan terveyttä edistävää</a:t>
            </a:r>
          </a:p>
        </p:txBody>
      </p:sp>
    </p:spTree>
    <p:extLst>
      <p:ext uri="{BB962C8B-B14F-4D97-AF65-F5344CB8AC3E}">
        <p14:creationId xmlns:p14="http://schemas.microsoft.com/office/powerpoint/2010/main" val="80134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fi-FI" sz="3500" b="1">
                <a:solidFill>
                  <a:srgbClr val="FFFFFF"/>
                </a:solidFill>
              </a:rPr>
              <a:t>Erityisruokavaliot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fi-FI" sz="1700" b="1">
                <a:solidFill>
                  <a:srgbClr val="000000"/>
                </a:solidFill>
              </a:rPr>
              <a:t>laktoosi-intoleranssi </a:t>
            </a:r>
          </a:p>
          <a:p>
            <a:pPr lvl="1"/>
            <a:r>
              <a:rPr lang="fi-FI" sz="1700">
                <a:solidFill>
                  <a:srgbClr val="000000"/>
                </a:solidFill>
              </a:rPr>
              <a:t>maitosokeri eli laktoosi ei laktaasientsyymin puutteen takia pilkkoudu ohutsuolessa tai se pilkkoutuu vajavaisesti</a:t>
            </a:r>
          </a:p>
          <a:p>
            <a:pPr lvl="1"/>
            <a:r>
              <a:rPr lang="fi-FI" sz="1700">
                <a:solidFill>
                  <a:srgbClr val="000000"/>
                </a:solidFill>
              </a:rPr>
              <a:t>maitosokerin sieto vaihtelee</a:t>
            </a:r>
          </a:p>
          <a:p>
            <a:pPr lvl="1"/>
            <a:r>
              <a:rPr lang="fi-FI" sz="1700">
                <a:solidFill>
                  <a:srgbClr val="000000"/>
                </a:solidFill>
              </a:rPr>
              <a:t>oireina ilmavaivoja, ripulia, turvotusta ja vatsakipuja</a:t>
            </a:r>
          </a:p>
          <a:p>
            <a:pPr lvl="1"/>
            <a:r>
              <a:rPr lang="fi-FI" sz="1700">
                <a:solidFill>
                  <a:srgbClr val="000000"/>
                </a:solidFill>
              </a:rPr>
              <a:t>saatavilla vähälaktoosisia sekä täysin laktoosittomia valmisteita, soija-, kaura- tai riisijuomaa </a:t>
            </a:r>
          </a:p>
          <a:p>
            <a:pPr lvl="1"/>
            <a:r>
              <a:rPr lang="fi-FI" sz="1700">
                <a:solidFill>
                  <a:srgbClr val="000000"/>
                </a:solidFill>
              </a:rPr>
              <a:t>tärkeää huolehtia riittävästä kalsiumin saannista</a:t>
            </a:r>
          </a:p>
        </p:txBody>
      </p:sp>
    </p:spTree>
    <p:extLst>
      <p:ext uri="{BB962C8B-B14F-4D97-AF65-F5344CB8AC3E}">
        <p14:creationId xmlns:p14="http://schemas.microsoft.com/office/powerpoint/2010/main" val="3762301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788</Words>
  <Application>Microsoft Office PowerPoint</Application>
  <PresentationFormat>Näytössä katseltava diaesitys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Terve 1: Terveyden perusteet</vt:lpstr>
      <vt:lpstr>Ravintoaineet</vt:lpstr>
      <vt:lpstr>Energiaravintoaineet</vt:lpstr>
      <vt:lpstr>Rasvojen ja hiilihydraattien laatu</vt:lpstr>
      <vt:lpstr>Suojaravintoaineet</vt:lpstr>
      <vt:lpstr>Ruoka ja psykososiaalinen hyvinvointi</vt:lpstr>
      <vt:lpstr>Ravitsemussuositukset</vt:lpstr>
      <vt:lpstr>Ravintoaineiden saantisuositukset</vt:lpstr>
      <vt:lpstr>Erityisruokavaliot (1/3)</vt:lpstr>
      <vt:lpstr>Erityisruokavaliot (2/3)</vt:lpstr>
      <vt:lpstr>Erityisruokavaliot (3/3)</vt:lpstr>
      <vt:lpstr>Pakkausmerkinnät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Timo Ryhtä</cp:lastModifiedBy>
  <cp:revision>68</cp:revision>
  <dcterms:created xsi:type="dcterms:W3CDTF">2017-06-09T06:02:13Z</dcterms:created>
  <dcterms:modified xsi:type="dcterms:W3CDTF">2021-02-19T08:41:36Z</dcterms:modified>
</cp:coreProperties>
</file>