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8" r:id="rId6"/>
    <p:sldId id="272" r:id="rId7"/>
    <p:sldId id="267" r:id="rId8"/>
    <p:sldId id="261" r:id="rId9"/>
    <p:sldId id="262" r:id="rId10"/>
    <p:sldId id="263" r:id="rId11"/>
    <p:sldId id="270" r:id="rId12"/>
    <p:sldId id="265" r:id="rId13"/>
    <p:sldId id="273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vuode, asettaminen, sisä, henkilö&#10;&#10;Kuvaus luotu automaattisesti">
            <a:extLst>
              <a:ext uri="{FF2B5EF4-FFF2-40B4-BE49-F238E27FC236}">
                <a16:creationId xmlns:a16="http://schemas.microsoft.com/office/drawing/2014/main" id="{7C3D275E-9081-475A-8789-8B3CAFACD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5" r="-1" b="35618"/>
          <a:stretch/>
        </p:blipFill>
        <p:spPr>
          <a:xfrm>
            <a:off x="20" y="10"/>
            <a:ext cx="12188932" cy="67055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D5FF9-FE92-4D81-8634-0D857FB1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815840"/>
            <a:ext cx="12074652" cy="1775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</a:rPr>
              <a:t>UNI JA TERVEYS</a:t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									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5E2225-BEB6-4524-B76B-E4789004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146E63-8C57-4D39-B503-EAAC92E286B1}"/>
              </a:ext>
            </a:extLst>
          </p:cNvPr>
          <p:cNvSpPr txBox="1"/>
          <p:nvPr/>
        </p:nvSpPr>
        <p:spPr>
          <a:xfrm>
            <a:off x="304800" y="634067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>
                <a:solidFill>
                  <a:schemeClr val="bg1"/>
                </a:solidFill>
              </a:rPr>
              <a:t>Kuva: Unsplash.com/Danir Spanic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B7B39D5-62BD-454B-9805-BE02DA91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CA9898-4A8C-4EE0-A049-4457A72E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Säännöllinen uni-valverytmi </a:t>
            </a:r>
            <a:br>
              <a:rPr lang="en-US" sz="3200" b="1" dirty="0"/>
            </a:br>
            <a:r>
              <a:rPr lang="en-US" sz="3200" b="1" dirty="0"/>
              <a:t>ehkäisee uniongelmia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4EAA18-F300-4598-A95A-54119A5F5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93877"/>
            <a:ext cx="5689600" cy="4830044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B766B0-E99D-482F-A5D1-C6F51801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99920"/>
            <a:ext cx="5689600" cy="427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Vuorokausirytmin ja unipaineen käyrät kaukana toisistaan</a:t>
            </a:r>
          </a:p>
          <a:p>
            <a:r>
              <a:rPr lang="fi-FI" dirty="0"/>
              <a:t>Nukahtamisen tarve on suuri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Vuorokausirytmin ja unipaineen käyrät lähellä toisiaan </a:t>
            </a:r>
          </a:p>
          <a:p>
            <a:r>
              <a:rPr lang="fi-FI" dirty="0"/>
              <a:t>Ihminen tuntee itsensä virkeäksi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BEE1214-2624-4774-90DA-6FBA988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097CE79-B866-408C-AA1A-3046BE152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34DA7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57C99B-D83D-4CBC-AB9E-31A4DE71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Miten seuraavat tekijät vaikuttavat uneen?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sz="3200" dirty="0">
                <a:solidFill>
                  <a:srgbClr val="FFFFFF"/>
                </a:solidFill>
              </a:rPr>
              <a:t>Perustele</a:t>
            </a:r>
            <a:br>
              <a:rPr lang="fi-FI" sz="3200" dirty="0">
                <a:solidFill>
                  <a:srgbClr val="FFFFFF"/>
                </a:solidFill>
              </a:rPr>
            </a:br>
            <a:r>
              <a:rPr lang="fi-FI" sz="3200" dirty="0">
                <a:solidFill>
                  <a:srgbClr val="FFFFFF"/>
                </a:solidFill>
              </a:rPr>
              <a:t>* Anna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60E46-D91D-4E4E-A736-2195ABB9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85000" lnSpcReduction="20000"/>
          </a:bodyPr>
          <a:lstStyle/>
          <a:p>
            <a:endParaRPr lang="fi-FI" dirty="0"/>
          </a:p>
          <a:p>
            <a:endParaRPr lang="fi-FI" dirty="0"/>
          </a:p>
          <a:p>
            <a:endParaRPr lang="fi-FI" sz="3200" dirty="0"/>
          </a:p>
          <a:p>
            <a:r>
              <a:rPr lang="fi-FI" sz="3200" dirty="0"/>
              <a:t>Nukkumisympäristö</a:t>
            </a:r>
          </a:p>
          <a:p>
            <a:r>
              <a:rPr lang="fi-FI" sz="3200" dirty="0"/>
              <a:t>Ikä</a:t>
            </a:r>
          </a:p>
          <a:p>
            <a:r>
              <a:rPr lang="fi-FI" sz="3200" dirty="0"/>
              <a:t>Liikunta</a:t>
            </a:r>
          </a:p>
          <a:p>
            <a:r>
              <a:rPr lang="fi-FI" sz="3200" dirty="0"/>
              <a:t>Tupakka</a:t>
            </a:r>
          </a:p>
          <a:p>
            <a:r>
              <a:rPr lang="fi-FI" sz="3200" dirty="0"/>
              <a:t>Sinivalo</a:t>
            </a:r>
          </a:p>
          <a:p>
            <a:r>
              <a:rPr lang="fi-FI" sz="3200" dirty="0"/>
              <a:t>Stressi</a:t>
            </a:r>
          </a:p>
          <a:p>
            <a:r>
              <a:rPr lang="fi-FI" sz="3200" dirty="0"/>
              <a:t>Kofeiini</a:t>
            </a:r>
          </a:p>
          <a:p>
            <a:r>
              <a:rPr lang="fi-FI" sz="3200" dirty="0"/>
              <a:t>Uniapnea</a:t>
            </a:r>
          </a:p>
          <a:p>
            <a:r>
              <a:rPr lang="fi-FI" sz="3200" dirty="0"/>
              <a:t>Unilääkkeet</a:t>
            </a:r>
          </a:p>
          <a:p>
            <a:endParaRPr lang="fi-FI" dirty="0"/>
          </a:p>
          <a:p>
            <a:endParaRPr lang="fi-FI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3C1D30-052F-43FA-9439-35D07124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9F92BE1-1427-4205-A334-D1FEDFB0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01743-3A16-457D-B0E7-D4A8D36D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775" cy="1325563"/>
          </a:xfrm>
        </p:spPr>
        <p:txBody>
          <a:bodyPr/>
          <a:lstStyle/>
          <a:p>
            <a:br>
              <a:rPr lang="fi-FI" b="1" dirty="0"/>
            </a:br>
            <a:r>
              <a:rPr lang="fi-FI" b="1" dirty="0"/>
              <a:t>Mistä tietää nukkuuko riittävästi?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F68A2-4370-4A9F-8EAE-C49200506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Jos oma </a:t>
            </a:r>
            <a:r>
              <a:rPr lang="fi-FI" b="1" dirty="0"/>
              <a:t>unentarve</a:t>
            </a:r>
            <a:r>
              <a:rPr lang="fi-FI" dirty="0"/>
              <a:t> jää saavuttamatta, ihmiselle kertyy </a:t>
            </a:r>
            <a:r>
              <a:rPr lang="fi-FI" b="1" dirty="0"/>
              <a:t>univajetta</a:t>
            </a:r>
            <a:r>
              <a:rPr lang="fi-FI" dirty="0"/>
              <a:t>.</a:t>
            </a:r>
          </a:p>
          <a:p>
            <a:r>
              <a:rPr lang="fi-FI" dirty="0"/>
              <a:t>Jos väsymyksestä on tullut normaali olotila, univajeen merkit jäävät usein huomaamatta.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39CE34-22EA-42CD-8A75-AB815B90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307C975B-FC50-420C-A43C-117013F69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8800"/>
            <a:ext cx="5791200" cy="476726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C9ABEA-7866-4CCF-9B3C-EAFACB31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isällön paikkamerkki 5" descr="Kuva, joka sisältää kohteen henkilö, vuode, sisä, vaatetus&#10;&#10;Kuvaus luotu automaattisesti">
            <a:extLst>
              <a:ext uri="{FF2B5EF4-FFF2-40B4-BE49-F238E27FC236}">
                <a16:creationId xmlns:a16="http://schemas.microsoft.com/office/drawing/2014/main" id="{8ACAD4EF-474B-4B76-8BB7-9D60D7C72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4716571" y="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5EA8BF-083A-4580-B515-9D34F722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1937"/>
            <a:ext cx="7488851" cy="93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/>
              <a:t>Minkälaista on virkistävä uni?</a:t>
            </a:r>
            <a:endParaRPr lang="en-US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E6ED7-58EF-43EE-94A9-E14D7380F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69" y="1540268"/>
            <a:ext cx="5496791" cy="500262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määrä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yydyttää sen hetkisen unen tarpeen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ikuisella keskimäärin noin 8 tuntia yössä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laatu</a:t>
            </a:r>
            <a:endParaRPr lang="en-US" sz="2400" b="1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U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nisyklit toistuvat 4–6 kertaa yössä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J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okaiselle unen vaiheelle jää riittävästi aikaa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5FC16D8-84A4-40FF-8FE6-CE2E75D05F9B}"/>
              </a:ext>
            </a:extLst>
          </p:cNvPr>
          <p:cNvSpPr txBox="1"/>
          <p:nvPr/>
        </p:nvSpPr>
        <p:spPr>
          <a:xfrm rot="5400000">
            <a:off x="3768853" y="6260326"/>
            <a:ext cx="6419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spcAft>
                <a:spcPts val="600"/>
              </a:spcAft>
              <a:defRPr/>
            </a:pPr>
            <a:r>
              <a:rPr lang="fi-FI" sz="1200" dirty="0">
                <a:solidFill>
                  <a:srgbClr val="000000"/>
                </a:solidFill>
                <a:latin typeface="Century Gothic"/>
              </a:rPr>
              <a:t>Kuva: Unsplash/Alexandra Gorm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76A7B2A-5E22-4DED-B466-1E3CE45C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25" y="614165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5FAF1E-621E-466E-874F-1ABCA52D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A8E462A-DB82-44BA-A8C7-2649F54DCA90}"/>
              </a:ext>
            </a:extLst>
          </p:cNvPr>
          <p:cNvSpPr txBox="1"/>
          <p:nvPr/>
        </p:nvSpPr>
        <p:spPr>
          <a:xfrm rot="5400000">
            <a:off x="9353435" y="3300635"/>
            <a:ext cx="5303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Kuva: Unsplash.com/Alexandra Gorm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841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4492A-526D-4320-8520-16B35859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98360" cy="949324"/>
          </a:xfrm>
        </p:spPr>
        <p:txBody>
          <a:bodyPr>
            <a:normAutofit/>
          </a:bodyPr>
          <a:lstStyle/>
          <a:p>
            <a:r>
              <a:rPr lang="fi-FI" sz="3200" b="1" dirty="0"/>
              <a:t>Unisyklit toistuvat yön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B0E71-2861-485F-9000-5072589A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49799"/>
          </a:xfrm>
        </p:spPr>
        <p:txBody>
          <a:bodyPr/>
          <a:lstStyle/>
          <a:p>
            <a:r>
              <a:rPr lang="fi-FI" dirty="0"/>
              <a:t>Yksi unisykli kestää noin 90 min</a:t>
            </a:r>
          </a:p>
          <a:p>
            <a:r>
              <a:rPr lang="fi-FI" dirty="0"/>
              <a:t>Unisykli jakautuu neljään vaiheeseen</a:t>
            </a:r>
          </a:p>
          <a:p>
            <a:pPr lvl="1"/>
            <a:r>
              <a:rPr lang="fi-FI" b="1" dirty="0"/>
              <a:t>Kevyt uni</a:t>
            </a:r>
            <a:r>
              <a:rPr lang="fi-FI" dirty="0"/>
              <a:t> </a:t>
            </a:r>
            <a:r>
              <a:rPr lang="fi-FI" b="1" dirty="0"/>
              <a:t>N1</a:t>
            </a:r>
            <a:r>
              <a:rPr lang="fi-FI" dirty="0"/>
              <a:t> eli torke ja </a:t>
            </a:r>
            <a:r>
              <a:rPr lang="fi-FI" b="1" dirty="0"/>
              <a:t>N2</a:t>
            </a:r>
            <a:r>
              <a:rPr lang="fi-FI" dirty="0"/>
              <a:t> varsinainen kevyt uni</a:t>
            </a:r>
          </a:p>
          <a:p>
            <a:pPr lvl="1"/>
            <a:r>
              <a:rPr lang="fi-FI" b="1" dirty="0"/>
              <a:t>Syvä uni N3</a:t>
            </a:r>
          </a:p>
          <a:p>
            <a:pPr lvl="2"/>
            <a:r>
              <a:rPr lang="fi-FI" sz="2400" dirty="0"/>
              <a:t>Keho rentoutuu</a:t>
            </a:r>
          </a:p>
          <a:p>
            <a:pPr lvl="2"/>
            <a:r>
              <a:rPr lang="fi-FI" sz="2400" dirty="0"/>
              <a:t>Kudokset rakentuvat ja uudistuvat</a:t>
            </a:r>
          </a:p>
          <a:p>
            <a:pPr lvl="2"/>
            <a:r>
              <a:rPr lang="fi-FI" sz="2400" dirty="0"/>
              <a:t>Aivoja huolletaan ja opittuja tietoja käsitellään</a:t>
            </a:r>
          </a:p>
          <a:p>
            <a:pPr lvl="1"/>
            <a:r>
              <a:rPr lang="fi-FI" b="1" dirty="0"/>
              <a:t>REM-uni </a:t>
            </a:r>
          </a:p>
          <a:p>
            <a:pPr lvl="2"/>
            <a:r>
              <a:rPr lang="fi-FI" sz="2400" dirty="0"/>
              <a:t>Tärkeää oppimiselle, luovuudelle ja mielenterveydelle</a:t>
            </a:r>
          </a:p>
          <a:p>
            <a:pPr lvl="2"/>
            <a:r>
              <a:rPr lang="fi-FI" sz="2400" dirty="0"/>
              <a:t>Unien näkeminen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62B03E-C764-44DF-A3F5-1751C10E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3A506A-53B6-48D9-8744-6E73E9E9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199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FA06AB7-66FB-49DA-8B62-73DBADE4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5A3C11-0A82-4C57-A43B-328ED599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3960" cy="1025525"/>
          </a:xfrm>
        </p:spPr>
        <p:txBody>
          <a:bodyPr>
            <a:normAutofit/>
          </a:bodyPr>
          <a:lstStyle/>
          <a:p>
            <a:r>
              <a:rPr lang="fi-FI" sz="3600" b="1" dirty="0"/>
              <a:t>Aivot ja keho tarvitsevat 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6F84E6-6736-46D5-BD89-F79010BD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86300"/>
          </a:xfrm>
        </p:spPr>
        <p:txBody>
          <a:bodyPr>
            <a:normAutofit/>
          </a:bodyPr>
          <a:lstStyle/>
          <a:p>
            <a:r>
              <a:rPr lang="fi-FI" b="1" dirty="0"/>
              <a:t>Aivot</a:t>
            </a:r>
          </a:p>
          <a:p>
            <a:pPr lvl="1"/>
            <a:r>
              <a:rPr lang="fi-FI" sz="2800" dirty="0"/>
              <a:t>Energiavarastot täydentyvät</a:t>
            </a:r>
          </a:p>
          <a:p>
            <a:pPr lvl="1"/>
            <a:r>
              <a:rPr lang="fi-FI" sz="2800" dirty="0"/>
              <a:t>”Aivopesu” - haitallisten kuona-aineiden poistoa </a:t>
            </a:r>
          </a:p>
          <a:p>
            <a:pPr lvl="1"/>
            <a:r>
              <a:rPr lang="fi-FI" sz="2800" dirty="0"/>
              <a:t>Tarpeellisia hermoyhteyksiä vahvistetaan, vähänkäytettyjä poistetaan käytöstä</a:t>
            </a:r>
          </a:p>
          <a:p>
            <a:r>
              <a:rPr lang="fi-FI" b="1" dirty="0"/>
              <a:t>Keho</a:t>
            </a:r>
          </a:p>
          <a:p>
            <a:pPr lvl="1"/>
            <a:r>
              <a:rPr lang="fi-FI" sz="2800" dirty="0"/>
              <a:t>Palautumien</a:t>
            </a:r>
          </a:p>
          <a:p>
            <a:pPr lvl="1"/>
            <a:r>
              <a:rPr lang="fi-FI" sz="2800" dirty="0"/>
              <a:t>Pituuskasvu, lihastenkasvu, </a:t>
            </a:r>
          </a:p>
          <a:p>
            <a:pPr lvl="1"/>
            <a:r>
              <a:rPr lang="fi-FI" sz="2800" dirty="0"/>
              <a:t>Vammojen paraneminen</a:t>
            </a:r>
            <a:endParaRPr lang="fi-FI" sz="2800" b="1" dirty="0"/>
          </a:p>
          <a:p>
            <a:pPr lvl="1"/>
            <a:endParaRPr lang="fi-FI" sz="20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03E2F-7BB5-4D41-8EC3-77A772FA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11AC2-7E9A-45BD-BD94-8F1D3A44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119CE3-9043-4FB1-8074-DB3764B8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65126"/>
            <a:ext cx="8603675" cy="11450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 on oppimisen edellytys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7FCFF59-6255-4C6E-BDF2-02A6DECC4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33749"/>
          <a:stretch/>
        </p:blipFill>
        <p:spPr>
          <a:xfrm>
            <a:off x="6296026" y="62345"/>
            <a:ext cx="595443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00C792-52AF-49A3-8F54-C3123D56E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510146"/>
            <a:ext cx="7239002" cy="49364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Syvässä 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Tarpeetonta tietoa poistetaan väliaikaisesta muistista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Tärkeä tieto siirretään säilömuistiin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REM-unessa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Uusia muistijälkiä yhdistetään aikaisempiin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Uudet motoriset taidot painuvat liikemuistiin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Hyvin nukuttu yö tehostaa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Tarkkaavaisuutta, keskittymiskykyä, ongelmanratkaisukykyä, loogista ajattelua, luovuutta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CE16E0-6369-4F16-8A2E-8ADC8D64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E832E2F-6CA3-44CA-8E34-E78FED7C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8992192-C827-4450-A492-B093D7207D99}"/>
              </a:ext>
            </a:extLst>
          </p:cNvPr>
          <p:cNvSpPr txBox="1"/>
          <p:nvPr/>
        </p:nvSpPr>
        <p:spPr>
          <a:xfrm>
            <a:off x="4085083" y="6446552"/>
            <a:ext cx="617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 Glenn Carstens-Peters</a:t>
            </a:r>
          </a:p>
        </p:txBody>
      </p:sp>
    </p:spTree>
    <p:extLst>
      <p:ext uri="{BB962C8B-B14F-4D97-AF65-F5344CB8AC3E}">
        <p14:creationId xmlns:p14="http://schemas.microsoft.com/office/powerpoint/2010/main" val="129398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6269E-77D6-432A-A31B-32CA5D82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6"/>
            <a:ext cx="6057900" cy="1282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Univaje vaarantaa terveyden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4C609-E2EF-49D0-983E-F165E65C0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810093"/>
            <a:ext cx="5740528" cy="48462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Tapaturma- ja onnettomuusriski kasvaa</a:t>
            </a:r>
          </a:p>
          <a:p>
            <a:r>
              <a:rPr lang="en-US" sz="2600" dirty="0"/>
              <a:t>Immuunivaste heikkenee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Muutoksia aineenvaihdunnassa</a:t>
            </a:r>
          </a:p>
          <a:p>
            <a:pPr lvl="1"/>
            <a:r>
              <a:rPr lang="en-US" dirty="0"/>
              <a:t>Lisää matala-asteisen tulehduksen riskiä</a:t>
            </a:r>
          </a:p>
          <a:p>
            <a:pPr lvl="1"/>
            <a:r>
              <a:rPr lang="en-US" dirty="0"/>
              <a:t>Riski sairastua tyypin 2 diabetekseen, sydän- ja verisuonitauteihin sekä syöpään kasvaa</a:t>
            </a:r>
          </a:p>
          <a:p>
            <a:pPr marL="228600" lvl="1" indent="0">
              <a:buNone/>
            </a:pPr>
            <a:endParaRPr lang="en-US" sz="2000" dirty="0"/>
          </a:p>
          <a:p>
            <a:pPr marL="0"/>
            <a:endParaRPr lang="en-US" sz="1600" dirty="0"/>
          </a:p>
          <a:p>
            <a:pPr marL="0"/>
            <a:endParaRPr lang="en-US" sz="1600" dirty="0"/>
          </a:p>
        </p:txBody>
      </p:sp>
      <p:pic>
        <p:nvPicPr>
          <p:cNvPr id="19" name="Sisällön paikkamerkki 18" descr="Kuva, joka sisältää kohteen henkilö, mies, ulko, puhelin&#10;&#10;Kuvaus luotu automaattisesti">
            <a:extLst>
              <a:ext uri="{FF2B5EF4-FFF2-40B4-BE49-F238E27FC236}">
                <a16:creationId xmlns:a16="http://schemas.microsoft.com/office/drawing/2014/main" id="{4F1CE841-BC61-4F01-A35E-D29CC66A6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-2" b="23243"/>
          <a:stretch/>
        </p:blipFill>
        <p:spPr>
          <a:xfrm>
            <a:off x="5425674" y="237870"/>
            <a:ext cx="6763278" cy="631929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14401A3-2945-4776-BC85-6DAE55FB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086475"/>
            <a:ext cx="2000250" cy="470689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63B9F2-D0B4-4C91-AD0D-7B18F5CD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9085C41E-691D-44A5-AA1D-36C89B2045B4}"/>
              </a:ext>
            </a:extLst>
          </p:cNvPr>
          <p:cNvSpPr txBox="1"/>
          <p:nvPr/>
        </p:nvSpPr>
        <p:spPr>
          <a:xfrm>
            <a:off x="6815138" y="650313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Unsplash.com/NathanDumlao</a:t>
            </a:r>
          </a:p>
        </p:txBody>
      </p:sp>
    </p:spTree>
    <p:extLst>
      <p:ext uri="{BB962C8B-B14F-4D97-AF65-F5344CB8AC3E}">
        <p14:creationId xmlns:p14="http://schemas.microsoft.com/office/powerpoint/2010/main" val="114426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9609E-A024-4675-A590-AA0FDD9D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9240" cy="1325563"/>
          </a:xfrm>
        </p:spPr>
        <p:txBody>
          <a:bodyPr/>
          <a:lstStyle/>
          <a:p>
            <a:r>
              <a:rPr lang="fi-FI" b="1" dirty="0"/>
              <a:t>Univaje lisää ylipainonriskiä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2B3133-1A21-421E-8BA6-3B26E678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2617569-8142-4991-AC84-B6AEBD60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20" y="1690689"/>
            <a:ext cx="12120880" cy="4905374"/>
          </a:xfr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BD58510-E6A3-4240-8C4B-D46695A0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BFFEA-626D-467D-8C8F-1E4F9906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9032240" cy="911225"/>
          </a:xfrm>
        </p:spPr>
        <p:txBody>
          <a:bodyPr>
            <a:normAutofit/>
          </a:bodyPr>
          <a:lstStyle/>
          <a:p>
            <a:r>
              <a:rPr lang="fi-FI" sz="3200" b="1" dirty="0"/>
              <a:t>Uni-valverytmin kaksi säätelyjärjestelmää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3B036-F8E7-4CA2-9745-042FCD8F9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95450"/>
            <a:ext cx="5471160" cy="4505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Vuorokausirytmi</a:t>
            </a:r>
          </a:p>
          <a:p>
            <a:pPr>
              <a:buFontTx/>
              <a:buChar char="-"/>
            </a:pPr>
            <a:r>
              <a:rPr lang="fi-FI" sz="2400" dirty="0"/>
              <a:t>Aivoissa oleva </a:t>
            </a:r>
            <a:r>
              <a:rPr lang="fi-FI" sz="2400" b="1" dirty="0"/>
              <a:t>keskuskello</a:t>
            </a:r>
            <a:r>
              <a:rPr lang="fi-FI" sz="2400" dirty="0"/>
              <a:t> luo aikaikkunat, jolloin nukahtaminen ja herääminen on helpointa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Valon määrä on tärkein keskuskellon tahdistaja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Hämärässä käpylisäke erittää </a:t>
            </a:r>
            <a:r>
              <a:rPr lang="fi-FI" sz="2400" b="1" dirty="0"/>
              <a:t>melatoniinia</a:t>
            </a:r>
            <a:r>
              <a:rPr lang="fi-FI" sz="2400" dirty="0"/>
              <a:t> </a:t>
            </a:r>
            <a:r>
              <a:rPr lang="fi-FI" sz="2400" dirty="0">
                <a:sym typeface="Wingdings" panose="05000000000000000000" pitchFamily="2" charset="2"/>
              </a:rPr>
              <a:t> uneliaisuus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4A412F-D534-4FB3-9DC3-8254FAAB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2" y="1695450"/>
            <a:ext cx="5471158" cy="441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Unipaine</a:t>
            </a:r>
          </a:p>
          <a:p>
            <a:pPr marL="0" indent="0">
              <a:buNone/>
            </a:pPr>
            <a:r>
              <a:rPr lang="fi-FI" sz="2400" dirty="0"/>
              <a:t>= Valveilla karttuva unentarve</a:t>
            </a:r>
          </a:p>
          <a:p>
            <a:pPr>
              <a:buFontTx/>
              <a:buChar char="-"/>
            </a:pPr>
            <a:r>
              <a:rPr lang="fi-FI" sz="2400" dirty="0"/>
              <a:t>Valveilla unipaine kasvaa ja nukkuessa vähenee</a:t>
            </a:r>
          </a:p>
          <a:p>
            <a:pPr>
              <a:buFontTx/>
              <a:buChar char="-"/>
            </a:pPr>
            <a:r>
              <a:rPr lang="fi-FI" sz="2400" dirty="0"/>
              <a:t>Mitä pidempään ihminen on yhtäjaksoisesti hereillä sitä suuremmaksi unipaine kasvaa.</a:t>
            </a:r>
          </a:p>
          <a:p>
            <a:pPr>
              <a:buFontTx/>
              <a:buChar char="-"/>
            </a:pPr>
            <a:r>
              <a:rPr lang="fi-FI" sz="2400" dirty="0"/>
              <a:t>Unipaineen aiheuttaa aivoihin valveilla kerääntyvät kuona-aineet.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2E5309-4BC6-4072-964C-1D505985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FC7E00-1416-45F9-B823-152174DE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727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2E8E3"/>
      </a:lt2>
      <a:accent1>
        <a:srgbClr val="C34DA7"/>
      </a:accent1>
      <a:accent2>
        <a:srgbClr val="9C3BB1"/>
      </a:accent2>
      <a:accent3>
        <a:srgbClr val="7D4DC3"/>
      </a:accent3>
      <a:accent4>
        <a:srgbClr val="5051BA"/>
      </a:accent4>
      <a:accent5>
        <a:srgbClr val="4D7FC3"/>
      </a:accent5>
      <a:accent6>
        <a:srgbClr val="3B9FB1"/>
      </a:accent6>
      <a:hlink>
        <a:srgbClr val="5875C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45E70-96F4-4D60-AE2F-B5D3CE5D3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95BECA-4962-4BAF-831C-FCE59F67AD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6C2BE9-29AE-4459-9AC1-3C0904F4F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361</Words>
  <Application>Microsoft Macintosh PowerPoint</Application>
  <PresentationFormat>Laajakuva</PresentationFormat>
  <Paragraphs>88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BrushVTI</vt:lpstr>
      <vt:lpstr>UNI JA TERVEYS          </vt:lpstr>
      <vt:lpstr> Mistä tietää nukkuuko riittävästi?</vt:lpstr>
      <vt:lpstr>Minkälaista on virkistävä uni?</vt:lpstr>
      <vt:lpstr>Unisyklit toistuvat yön aikana</vt:lpstr>
      <vt:lpstr>Aivot ja keho tarvitsevat unta</vt:lpstr>
      <vt:lpstr>Uni on oppimisen edellytys</vt:lpstr>
      <vt:lpstr>Univaje vaarantaa terveyden</vt:lpstr>
      <vt:lpstr>Univaje lisää ylipainonriskiä</vt:lpstr>
      <vt:lpstr>Uni-valverytmin kaksi säätelyjärjestelmää</vt:lpstr>
      <vt:lpstr>Säännöllinen uni-valverytmi  ehkäisee uniongelmia</vt:lpstr>
      <vt:lpstr>Miten seuraavat tekijät vaikuttavat uneen? * Perustele * Anna esimerkkejä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JA TERVEYS          Kuva: Unsplash.com/Danir Spanic</dc:title>
  <dc:creator>Paula</dc:creator>
  <cp:lastModifiedBy>Eija Tuunainen</cp:lastModifiedBy>
  <cp:revision>15</cp:revision>
  <dcterms:created xsi:type="dcterms:W3CDTF">2020-10-05T12:14:12Z</dcterms:created>
  <dcterms:modified xsi:type="dcterms:W3CDTF">2021-03-29T09:27:40Z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