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94" r:id="rId2"/>
    <p:sldId id="303" r:id="rId3"/>
    <p:sldId id="306" r:id="rId4"/>
    <p:sldId id="301" r:id="rId5"/>
    <p:sldId id="339" r:id="rId6"/>
    <p:sldId id="338" r:id="rId7"/>
    <p:sldId id="304" r:id="rId8"/>
    <p:sldId id="305" r:id="rId9"/>
    <p:sldId id="307" r:id="rId10"/>
    <p:sldId id="308" r:id="rId11"/>
    <p:sldId id="310" r:id="rId12"/>
    <p:sldId id="326" r:id="rId13"/>
    <p:sldId id="309" r:id="rId14"/>
    <p:sldId id="311" r:id="rId15"/>
    <p:sldId id="334" r:id="rId16"/>
    <p:sldId id="260" r:id="rId17"/>
    <p:sldId id="258" r:id="rId18"/>
    <p:sldId id="259" r:id="rId19"/>
    <p:sldId id="335" r:id="rId20"/>
    <p:sldId id="312" r:id="rId21"/>
    <p:sldId id="321" r:id="rId22"/>
    <p:sldId id="322" r:id="rId23"/>
    <p:sldId id="323" r:id="rId24"/>
    <p:sldId id="324" r:id="rId25"/>
    <p:sldId id="320" r:id="rId26"/>
    <p:sldId id="327" r:id="rId27"/>
    <p:sldId id="337" r:id="rId28"/>
    <p:sldId id="328" r:id="rId29"/>
    <p:sldId id="336" r:id="rId30"/>
    <p:sldId id="270" r:id="rId31"/>
    <p:sldId id="256" r:id="rId32"/>
    <p:sldId id="313" r:id="rId33"/>
    <p:sldId id="314" r:id="rId34"/>
    <p:sldId id="329" r:id="rId35"/>
    <p:sldId id="298" r:id="rId36"/>
    <p:sldId id="332" r:id="rId37"/>
    <p:sldId id="264" r:id="rId38"/>
    <p:sldId id="302" r:id="rId39"/>
    <p:sldId id="330" r:id="rId40"/>
    <p:sldId id="333" r:id="rId41"/>
    <p:sldId id="325" r:id="rId42"/>
    <p:sldId id="275" r:id="rId43"/>
    <p:sldId id="285" r:id="rId44"/>
    <p:sldId id="280" r:id="rId45"/>
    <p:sldId id="282" r:id="rId46"/>
    <p:sldId id="283" r:id="rId47"/>
    <p:sldId id="284" r:id="rId48"/>
    <p:sldId id="281" r:id="rId49"/>
    <p:sldId id="279" r:id="rId50"/>
    <p:sldId id="319" r:id="rId51"/>
    <p:sldId id="317" r:id="rId52"/>
    <p:sldId id="318" r:id="rId53"/>
    <p:sldId id="269" r:id="rId54"/>
    <p:sldId id="331" r:id="rId55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80" autoAdjust="0"/>
    <p:restoredTop sz="94676" autoAdjust="0"/>
  </p:normalViewPr>
  <p:slideViewPr>
    <p:cSldViewPr>
      <p:cViewPr varScale="1">
        <p:scale>
          <a:sx n="87" d="100"/>
          <a:sy n="87" d="100"/>
        </p:scale>
        <p:origin x="-135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B5089-F20C-4B46-B5AD-07E27ACD26F2}" type="datetimeFigureOut">
              <a:rPr lang="fi-FI" smtClean="0"/>
              <a:t>8.6.2012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BBBD5-CB01-4BF2-A9C1-E4BAEBEA41D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8060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BBBD5-CB01-4BF2-A9C1-E4BAEBEA41D5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5495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BBBD5-CB01-4BF2-A9C1-E4BAEBEA41D5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0364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BBBD5-CB01-4BF2-A9C1-E4BAEBEA41D5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149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BBBD5-CB01-4BF2-A9C1-E4BAEBEA41D5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0364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BBBD5-CB01-4BF2-A9C1-E4BAEBEA41D5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0364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BBBD5-CB01-4BF2-A9C1-E4BAEBEA41D5}" type="slidenum">
              <a:rPr lang="fi-FI" smtClean="0"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0217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E8CD-1F14-4276-956E-60709927F5B5}" type="datetimeFigureOut">
              <a:rPr lang="fi-FI" smtClean="0"/>
              <a:t>8.6.2012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6B1F-E7DC-4D2D-A318-DB8D93322A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7259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E8CD-1F14-4276-956E-60709927F5B5}" type="datetimeFigureOut">
              <a:rPr lang="fi-FI" smtClean="0"/>
              <a:t>8.6.2012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6B1F-E7DC-4D2D-A318-DB8D93322A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8308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E8CD-1F14-4276-956E-60709927F5B5}" type="datetimeFigureOut">
              <a:rPr lang="fi-FI" smtClean="0"/>
              <a:t>8.6.2012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6B1F-E7DC-4D2D-A318-DB8D93322A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284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E8CD-1F14-4276-956E-60709927F5B5}" type="datetimeFigureOut">
              <a:rPr lang="fi-FI" smtClean="0"/>
              <a:t>8.6.2012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6B1F-E7DC-4D2D-A318-DB8D93322A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869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E8CD-1F14-4276-956E-60709927F5B5}" type="datetimeFigureOut">
              <a:rPr lang="fi-FI" smtClean="0"/>
              <a:t>8.6.2012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6B1F-E7DC-4D2D-A318-DB8D93322A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4476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E8CD-1F14-4276-956E-60709927F5B5}" type="datetimeFigureOut">
              <a:rPr lang="fi-FI" smtClean="0"/>
              <a:t>8.6.2012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6B1F-E7DC-4D2D-A318-DB8D93322A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4021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E8CD-1F14-4276-956E-60709927F5B5}" type="datetimeFigureOut">
              <a:rPr lang="fi-FI" smtClean="0"/>
              <a:t>8.6.2012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6B1F-E7DC-4D2D-A318-DB8D93322A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9905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E8CD-1F14-4276-956E-60709927F5B5}" type="datetimeFigureOut">
              <a:rPr lang="fi-FI" smtClean="0"/>
              <a:t>8.6.2012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6B1F-E7DC-4D2D-A318-DB8D93322A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4537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E8CD-1F14-4276-956E-60709927F5B5}" type="datetimeFigureOut">
              <a:rPr lang="fi-FI" smtClean="0"/>
              <a:t>8.6.2012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6B1F-E7DC-4D2D-A318-DB8D93322A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927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E8CD-1F14-4276-956E-60709927F5B5}" type="datetimeFigureOut">
              <a:rPr lang="fi-FI" smtClean="0"/>
              <a:t>8.6.2012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6B1F-E7DC-4D2D-A318-DB8D93322A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462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E8CD-1F14-4276-956E-60709927F5B5}" type="datetimeFigureOut">
              <a:rPr lang="fi-FI" smtClean="0"/>
              <a:t>8.6.2012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6B1F-E7DC-4D2D-A318-DB8D93322A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4413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EE8CD-1F14-4276-956E-60709927F5B5}" type="datetimeFigureOut">
              <a:rPr lang="fi-FI" smtClean="0"/>
              <a:t>8.6.2012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A6B1F-E7DC-4D2D-A318-DB8D93322A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534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eambroker.fi/w/9ed7090e5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peda.net/veraja/iitti/lukio/saksa/etaopetus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peda.net/veraja/iitti/lukio/saksa/etaopetus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peda.net/veraja/iitti/lukio/saksa/etaopetus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peda.net/veraja/iitti/lukio/saksa/etaopetus/eta4lk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peda.net/veraja/iitti/lukio/saksa/etaopetus/eta4lk/lektion13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peda.net/veraja/iitti/lukio/saksa/etaopetus/eta4lk/lektion13?vp=singlemodule&amp;m_id=2431645&amp;sp=fillform&amp;f_id=9570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peda.net/veraja/iitti/lukio/saksa/etaopetus/eta4lk/lektion8?vp=singlemodule&amp;m_id=2332949&amp;sp=do&amp;f_id=17152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peda.net/veraja/iitti/lukio/saksa/etaopetus/zufall2/laksy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peda.net/veraja/iitti/lukio/saksa/etaopetus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eda.net/veraja/iitti/lukio/saksa/etaopetu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9392"/>
            <a:ext cx="9998673" cy="7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uorakulmio 3"/>
          <p:cNvSpPr/>
          <p:nvPr/>
        </p:nvSpPr>
        <p:spPr>
          <a:xfrm>
            <a:off x="251520" y="188640"/>
            <a:ext cx="8712968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4800" b="1" dirty="0" smtClean="0">
                <a:solidFill>
                  <a:srgbClr val="C00000"/>
                </a:solidFill>
              </a:rPr>
              <a:t>Kokemuksia alakoulujen A2-saksan </a:t>
            </a:r>
            <a:r>
              <a:rPr lang="fi-FI" sz="4800" b="1" dirty="0">
                <a:solidFill>
                  <a:srgbClr val="C00000"/>
                </a:solidFill>
              </a:rPr>
              <a:t>etäopetuksesta </a:t>
            </a:r>
            <a:r>
              <a:rPr lang="fi-FI" sz="4800" b="1" dirty="0" smtClean="0">
                <a:solidFill>
                  <a:srgbClr val="C00000"/>
                </a:solidFill>
              </a:rPr>
              <a:t>Iitissä</a:t>
            </a:r>
          </a:p>
          <a:p>
            <a:pPr algn="ctr"/>
            <a:r>
              <a:rPr lang="en-US" sz="2000" b="1" dirty="0"/>
              <a:t>FIPLV World Congress 8 – 9 June 2012</a:t>
            </a:r>
            <a:endParaRPr lang="fi-FI" sz="2000" dirty="0"/>
          </a:p>
          <a:p>
            <a:pPr algn="ctr"/>
            <a:endParaRPr lang="fi-FI" sz="900" dirty="0" smtClean="0"/>
          </a:p>
          <a:p>
            <a:pPr algn="ctr"/>
            <a:r>
              <a:rPr lang="fi-FI" sz="3600" dirty="0" smtClean="0"/>
              <a:t>Tarja Virtanen</a:t>
            </a:r>
          </a:p>
          <a:p>
            <a:pPr algn="ctr"/>
            <a:r>
              <a:rPr lang="en-US" dirty="0" smtClean="0"/>
              <a:t>French and German Teacher,</a:t>
            </a:r>
          </a:p>
          <a:p>
            <a:pPr algn="ctr"/>
            <a:r>
              <a:rPr lang="en-US" dirty="0" smtClean="0"/>
              <a:t> </a:t>
            </a:r>
            <a:r>
              <a:rPr lang="en-US" dirty="0" err="1"/>
              <a:t>Iitti</a:t>
            </a:r>
            <a:r>
              <a:rPr lang="en-US" dirty="0"/>
              <a:t> Lower Secondary School and Upper Secondary </a:t>
            </a:r>
            <a:r>
              <a:rPr lang="en-US" dirty="0" smtClean="0"/>
              <a:t>School</a:t>
            </a:r>
            <a:endParaRPr lang="fi-FI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3678358"/>
            <a:ext cx="4530071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5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89" y="6424"/>
            <a:ext cx="9998673" cy="7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417712" y="323845"/>
            <a:ext cx="721880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 smtClean="0">
                <a:solidFill>
                  <a:srgbClr val="C00000"/>
                </a:solidFill>
              </a:rPr>
              <a:t>Tiedotustilaisuus, lokakuu 2010</a:t>
            </a:r>
            <a:r>
              <a:rPr lang="fi-FI" sz="3200" dirty="0" smtClean="0"/>
              <a:t> </a:t>
            </a:r>
            <a:endParaRPr lang="fi-FI" dirty="0"/>
          </a:p>
          <a:p>
            <a:pPr marL="457200" indent="-457200">
              <a:buFontTx/>
              <a:buChar char="-"/>
            </a:pPr>
            <a:endParaRPr lang="fi-FI" dirty="0" smtClean="0"/>
          </a:p>
        </p:txBody>
      </p:sp>
      <p:sp>
        <p:nvSpPr>
          <p:cNvPr id="3" name="Tekstiruutu 2"/>
          <p:cNvSpPr txBox="1"/>
          <p:nvPr/>
        </p:nvSpPr>
        <p:spPr>
          <a:xfrm>
            <a:off x="417712" y="1277436"/>
            <a:ext cx="4209357" cy="4308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 smtClean="0"/>
              <a:t>Paikalla:</a:t>
            </a:r>
          </a:p>
          <a:p>
            <a:r>
              <a:rPr lang="fi-FI" sz="2800" dirty="0" smtClean="0"/>
              <a:t>- </a:t>
            </a:r>
            <a:r>
              <a:rPr lang="fi-FI" sz="2800" dirty="0"/>
              <a:t>k</a:t>
            </a:r>
            <a:r>
              <a:rPr lang="fi-FI" sz="2800" dirty="0" smtClean="0"/>
              <a:t>oulutoimenjohtaja</a:t>
            </a:r>
          </a:p>
          <a:p>
            <a:r>
              <a:rPr lang="fi-FI" sz="2800" dirty="0" smtClean="0"/>
              <a:t>- etäopettaja</a:t>
            </a:r>
          </a:p>
          <a:p>
            <a:r>
              <a:rPr lang="fi-FI" sz="2800" dirty="0" smtClean="0"/>
              <a:t>- etäoppilaat</a:t>
            </a:r>
          </a:p>
          <a:p>
            <a:r>
              <a:rPr lang="fi-FI" sz="2800" dirty="0" smtClean="0"/>
              <a:t>- </a:t>
            </a:r>
            <a:r>
              <a:rPr lang="fi-FI" sz="2800" dirty="0"/>
              <a:t>etäoppilaiden vanhemmat</a:t>
            </a:r>
          </a:p>
          <a:p>
            <a:r>
              <a:rPr lang="fi-FI" sz="2800" dirty="0" smtClean="0"/>
              <a:t>- kyläkoulujen rehtorit</a:t>
            </a:r>
          </a:p>
          <a:p>
            <a:r>
              <a:rPr lang="fi-FI" sz="2800" dirty="0" smtClean="0"/>
              <a:t>- </a:t>
            </a:r>
            <a:r>
              <a:rPr lang="fi-FI" sz="2800" dirty="0"/>
              <a:t>luokanopettajat</a:t>
            </a:r>
          </a:p>
          <a:p>
            <a:r>
              <a:rPr lang="fi-FI" sz="2800" dirty="0" smtClean="0"/>
              <a:t>- </a:t>
            </a:r>
            <a:r>
              <a:rPr lang="fi-FI" sz="2800" dirty="0"/>
              <a:t>avustajat</a:t>
            </a:r>
          </a:p>
          <a:p>
            <a:r>
              <a:rPr lang="fi-FI" sz="2800" dirty="0" smtClean="0"/>
              <a:t>- </a:t>
            </a:r>
            <a:r>
              <a:rPr lang="fi-FI" sz="2800" dirty="0" err="1" smtClean="0"/>
              <a:t>Iitinseutu</a:t>
            </a:r>
            <a:endParaRPr lang="fi-FI" sz="2800" dirty="0"/>
          </a:p>
          <a:p>
            <a:endParaRPr lang="fi-FI" dirty="0"/>
          </a:p>
        </p:txBody>
      </p:sp>
      <p:sp>
        <p:nvSpPr>
          <p:cNvPr id="6" name="Tekstiruutu 5"/>
          <p:cNvSpPr txBox="1"/>
          <p:nvPr/>
        </p:nvSpPr>
        <p:spPr>
          <a:xfrm>
            <a:off x="4802863" y="1277436"/>
            <a:ext cx="389779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 smtClean="0"/>
              <a:t>Sisältö:</a:t>
            </a:r>
          </a:p>
          <a:p>
            <a:r>
              <a:rPr lang="fi-FI" sz="2800" dirty="0" smtClean="0"/>
              <a:t>- etäopetustilanne</a:t>
            </a:r>
          </a:p>
          <a:p>
            <a:r>
              <a:rPr lang="fi-FI" sz="2800" dirty="0"/>
              <a:t> </a:t>
            </a:r>
            <a:r>
              <a:rPr lang="fi-FI" sz="2800" dirty="0" smtClean="0"/>
              <a:t> demonstroitiin</a:t>
            </a:r>
          </a:p>
          <a:p>
            <a:r>
              <a:rPr lang="fi-FI" sz="2800" dirty="0" smtClean="0"/>
              <a:t>- etäavustajille selvitettiin</a:t>
            </a:r>
          </a:p>
          <a:p>
            <a:r>
              <a:rPr lang="fi-FI" sz="2800" dirty="0"/>
              <a:t> </a:t>
            </a:r>
            <a:r>
              <a:rPr lang="fi-FI" sz="2800" dirty="0" smtClean="0"/>
              <a:t> heidän työnkuvansa</a:t>
            </a:r>
          </a:p>
          <a:p>
            <a:r>
              <a:rPr lang="fi-FI" sz="2800" dirty="0" smtClean="0"/>
              <a:t>- uusi asia herätti paljon</a:t>
            </a:r>
          </a:p>
          <a:p>
            <a:r>
              <a:rPr lang="fi-FI" sz="2800" dirty="0" smtClean="0"/>
              <a:t>  kysymyksiä</a:t>
            </a:r>
          </a:p>
          <a:p>
            <a:r>
              <a:rPr lang="fi-FI" sz="2800" dirty="0"/>
              <a:t> </a:t>
            </a:r>
            <a:r>
              <a:rPr lang="fi-FI" sz="2800" dirty="0" smtClean="0"/>
              <a:t>         vilkasta keskustelua</a:t>
            </a:r>
          </a:p>
          <a:p>
            <a:pPr marL="285750" indent="-285750">
              <a:buFontTx/>
              <a:buChar char="-"/>
            </a:pPr>
            <a:endParaRPr lang="fi-FI" dirty="0" smtClean="0"/>
          </a:p>
          <a:p>
            <a:pPr marL="285750" indent="-285750">
              <a:buFontTx/>
              <a:buChar char="-"/>
            </a:pPr>
            <a:endParaRPr lang="fi-FI" dirty="0"/>
          </a:p>
        </p:txBody>
      </p:sp>
      <p:sp>
        <p:nvSpPr>
          <p:cNvPr id="7" name="Nuoli oikealle 6"/>
          <p:cNvSpPr/>
          <p:nvPr/>
        </p:nvSpPr>
        <p:spPr>
          <a:xfrm>
            <a:off x="5076056" y="4531978"/>
            <a:ext cx="468052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 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3980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0" y="0"/>
            <a:ext cx="9176196" cy="748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6732240" y="1331476"/>
            <a:ext cx="217719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dirty="0" err="1" smtClean="0"/>
              <a:t>Iitinseutu</a:t>
            </a:r>
            <a:r>
              <a:rPr lang="fi-FI" dirty="0" smtClean="0"/>
              <a:t> 14.10.2010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300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89" y="6424"/>
            <a:ext cx="9998673" cy="7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107504" y="349626"/>
            <a:ext cx="8568952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 smtClean="0">
                <a:solidFill>
                  <a:srgbClr val="C00000"/>
                </a:solidFill>
              </a:rPr>
              <a:t>Loka-, marraskuu 2010</a:t>
            </a:r>
          </a:p>
          <a:p>
            <a:pPr marL="457200" indent="-457200">
              <a:buFontTx/>
              <a:buChar char="-"/>
            </a:pPr>
            <a:endParaRPr lang="fi-FI" dirty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Lähitunnit ja oppilaiden </a:t>
            </a:r>
            <a:r>
              <a:rPr lang="fi-FI" sz="3200" dirty="0" err="1" smtClean="0"/>
              <a:t>ryhmäyttä-</a:t>
            </a:r>
            <a:endParaRPr lang="fi-FI" sz="3200" dirty="0" smtClean="0"/>
          </a:p>
          <a:p>
            <a:r>
              <a:rPr lang="fi-FI" sz="3200" dirty="0"/>
              <a:t> </a:t>
            </a:r>
            <a:r>
              <a:rPr lang="fi-FI" sz="3200" dirty="0" smtClean="0"/>
              <a:t>    </a:t>
            </a:r>
            <a:r>
              <a:rPr lang="fi-FI" sz="3200" dirty="0" err="1" smtClean="0"/>
              <a:t>minen</a:t>
            </a:r>
            <a:r>
              <a:rPr lang="fi-FI" sz="3200" dirty="0" smtClean="0"/>
              <a:t> alkoivat. Lähitunnit lukiolla </a:t>
            </a:r>
          </a:p>
          <a:p>
            <a:r>
              <a:rPr lang="fi-FI" sz="3200" dirty="0"/>
              <a:t> </a:t>
            </a:r>
            <a:r>
              <a:rPr lang="fi-FI" sz="3200" dirty="0" smtClean="0"/>
              <a:t>    kolmen viikon ajan kerran viikossa à 90 min.</a:t>
            </a:r>
          </a:p>
          <a:p>
            <a:pPr marL="457200" indent="-457200">
              <a:buFontTx/>
              <a:buChar char="-"/>
            </a:pPr>
            <a:endParaRPr lang="fi-FI" sz="1600" dirty="0" smtClean="0"/>
          </a:p>
          <a:p>
            <a:pPr marL="457200" indent="-457200">
              <a:buFontTx/>
              <a:buChar char="-"/>
            </a:pPr>
            <a:r>
              <a:rPr lang="fi-FI" sz="3200" dirty="0"/>
              <a:t>ATK-ihmiset tarkistivat kyläkoulujen </a:t>
            </a:r>
            <a:r>
              <a:rPr lang="fi-FI" sz="3200" dirty="0" smtClean="0"/>
              <a:t>koneet, asensivat </a:t>
            </a:r>
            <a:r>
              <a:rPr lang="fi-FI" sz="3200" dirty="0"/>
              <a:t>laitteet </a:t>
            </a:r>
            <a:r>
              <a:rPr lang="fi-FI" sz="3200" dirty="0" smtClean="0"/>
              <a:t>ja </a:t>
            </a:r>
            <a:r>
              <a:rPr lang="fi-FI" sz="3200" dirty="0" err="1" smtClean="0"/>
              <a:t>notebook-ohjelmat</a:t>
            </a:r>
            <a:r>
              <a:rPr lang="fi-FI" sz="3200" dirty="0" smtClean="0"/>
              <a:t> (</a:t>
            </a:r>
            <a:r>
              <a:rPr lang="fi-FI" sz="3200" dirty="0" err="1" smtClean="0"/>
              <a:t>smartboard-harjoitukset</a:t>
            </a:r>
            <a:r>
              <a:rPr lang="fi-FI" sz="3200" dirty="0" smtClean="0"/>
              <a:t>).</a:t>
            </a:r>
          </a:p>
          <a:p>
            <a:pPr marL="457200" indent="-457200">
              <a:buFontTx/>
              <a:buChar char="-"/>
            </a:pPr>
            <a:endParaRPr lang="fi-FI" sz="1600" dirty="0" smtClean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Opettaja koulutti ohjaajat omilla kouluillaan sekä perehdytti oppilaat etäopetusalustaan.</a:t>
            </a:r>
          </a:p>
          <a:p>
            <a:pPr marL="457200" indent="-457200">
              <a:buFontTx/>
              <a:buChar char="-"/>
            </a:pPr>
            <a:endParaRPr lang="fi-FI" sz="1600" dirty="0"/>
          </a:p>
          <a:p>
            <a:pPr marL="457200" indent="-457200">
              <a:buFontTx/>
              <a:buChar char="-"/>
            </a:pPr>
            <a:r>
              <a:rPr lang="fi-FI" sz="3200" dirty="0"/>
              <a:t>Testattiin </a:t>
            </a:r>
            <a:r>
              <a:rPr lang="fi-FI" sz="3200" dirty="0" smtClean="0"/>
              <a:t>yhteyksiä.</a:t>
            </a:r>
            <a:endParaRPr lang="fi-FI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48104"/>
            <a:ext cx="2708843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41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89" y="6424"/>
            <a:ext cx="9998673" cy="7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0" y="1268760"/>
            <a:ext cx="48435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dirty="0"/>
          </a:p>
          <a:p>
            <a:r>
              <a:rPr lang="fi-FI" sz="3200" dirty="0" smtClean="0"/>
              <a:t>    Etäopetus alkoi</a:t>
            </a:r>
          </a:p>
          <a:p>
            <a:r>
              <a:rPr lang="fi-FI" sz="3200" dirty="0"/>
              <a:t> </a:t>
            </a:r>
            <a:r>
              <a:rPr lang="fi-FI" sz="3200" dirty="0" smtClean="0"/>
              <a:t>   marraskuussa 2010.</a:t>
            </a:r>
          </a:p>
          <a:p>
            <a:pPr marL="457200" indent="-457200">
              <a:buFontTx/>
              <a:buChar char="-"/>
            </a:pPr>
            <a:endParaRPr lang="fi-FI" dirty="0" smtClean="0"/>
          </a:p>
          <a:p>
            <a:pPr marL="457200" indent="-457200">
              <a:buFontTx/>
              <a:buChar char="-"/>
            </a:pPr>
            <a:endParaRPr lang="fi-FI" dirty="0"/>
          </a:p>
          <a:p>
            <a:r>
              <a:rPr lang="fi-FI" dirty="0" smtClean="0"/>
              <a:t>       </a:t>
            </a:r>
            <a:r>
              <a:rPr lang="fi-FI" sz="2400" b="1" dirty="0" smtClean="0">
                <a:solidFill>
                  <a:srgbClr val="C00000"/>
                </a:solidFill>
              </a:rPr>
              <a:t>ETÄOPETUSTA / LÄHIOPETUSTA:</a:t>
            </a:r>
            <a:endParaRPr lang="fi-FI" sz="2400" b="1" dirty="0">
              <a:solidFill>
                <a:srgbClr val="C00000"/>
              </a:solidFill>
            </a:endParaRPr>
          </a:p>
          <a:p>
            <a:r>
              <a:rPr lang="fi-FI" sz="3200" dirty="0" smtClean="0"/>
              <a:t>    Etäopetusta 3 viikon</a:t>
            </a:r>
          </a:p>
          <a:p>
            <a:r>
              <a:rPr lang="fi-FI" sz="3200" dirty="0"/>
              <a:t> </a:t>
            </a:r>
            <a:r>
              <a:rPr lang="fi-FI" sz="3200" dirty="0" smtClean="0"/>
              <a:t>   ajan, 2 x 45 min / viikko.</a:t>
            </a:r>
          </a:p>
          <a:p>
            <a:pPr marL="457200" indent="-457200">
              <a:buFontTx/>
              <a:buChar char="-"/>
            </a:pPr>
            <a:endParaRPr lang="fi-FI" dirty="0"/>
          </a:p>
          <a:p>
            <a:r>
              <a:rPr lang="fi-FI" sz="3200" dirty="0"/>
              <a:t> </a:t>
            </a:r>
            <a:r>
              <a:rPr lang="fi-FI" sz="3200" dirty="0" smtClean="0"/>
              <a:t>   Joka 4. viikko </a:t>
            </a:r>
            <a:r>
              <a:rPr lang="fi-FI" sz="3200" dirty="0" err="1" smtClean="0"/>
              <a:t>lähitapaa-</a:t>
            </a:r>
            <a:endParaRPr lang="fi-FI" sz="3200" dirty="0" smtClean="0"/>
          </a:p>
          <a:p>
            <a:r>
              <a:rPr lang="fi-FI" sz="3200" dirty="0"/>
              <a:t> </a:t>
            </a:r>
            <a:r>
              <a:rPr lang="fi-FI" sz="3200" dirty="0" smtClean="0"/>
              <a:t>   </a:t>
            </a:r>
            <a:r>
              <a:rPr lang="fi-FI" sz="3200" dirty="0" err="1" smtClean="0"/>
              <a:t>minen</a:t>
            </a:r>
            <a:r>
              <a:rPr lang="fi-FI" sz="3200" dirty="0" smtClean="0"/>
              <a:t> lukiolla à 90 min.</a:t>
            </a:r>
            <a:endParaRPr lang="fi-FI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527515"/>
            <a:ext cx="4266047" cy="517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323528" y="432367"/>
            <a:ext cx="75608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dirty="0">
                <a:solidFill>
                  <a:srgbClr val="C00000"/>
                </a:solidFill>
              </a:rPr>
              <a:t>Marraskuu 2010 – </a:t>
            </a:r>
            <a:r>
              <a:rPr lang="fi-FI" sz="4000" b="1" dirty="0" smtClean="0">
                <a:solidFill>
                  <a:srgbClr val="C00000"/>
                </a:solidFill>
              </a:rPr>
              <a:t>toukokuu </a:t>
            </a:r>
            <a:r>
              <a:rPr lang="fi-FI" sz="4000" b="1" dirty="0">
                <a:solidFill>
                  <a:srgbClr val="C00000"/>
                </a:solidFill>
              </a:rPr>
              <a:t>2011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9407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89" y="6424"/>
            <a:ext cx="9998673" cy="7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122649" y="283505"/>
            <a:ext cx="8712968" cy="640175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i-FI" sz="4000" b="1" dirty="0" smtClean="0">
                <a:solidFill>
                  <a:srgbClr val="C00000"/>
                </a:solidFill>
              </a:rPr>
              <a:t>Millainen on etätunti?</a:t>
            </a:r>
          </a:p>
          <a:p>
            <a:endParaRPr lang="fi-FI" dirty="0" smtClean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Oppilaalla oma tietokone, </a:t>
            </a:r>
            <a:r>
              <a:rPr lang="fi-FI" sz="3200" dirty="0" err="1" smtClean="0"/>
              <a:t>webbikamera</a:t>
            </a:r>
            <a:r>
              <a:rPr lang="fi-FI" sz="3200" dirty="0" smtClean="0"/>
              <a:t> ja kuulokemikrofoni</a:t>
            </a:r>
          </a:p>
          <a:p>
            <a:pPr marL="457200" indent="-457200">
              <a:buFontTx/>
              <a:buChar char="-"/>
            </a:pPr>
            <a:r>
              <a:rPr lang="fi-FI" sz="3200" dirty="0"/>
              <a:t>Etäopetus </a:t>
            </a:r>
            <a:r>
              <a:rPr lang="fi-FI" sz="3200" dirty="0" smtClean="0"/>
              <a:t>suljetussa </a:t>
            </a:r>
            <a:r>
              <a:rPr lang="fi-FI" sz="3200" dirty="0" err="1" smtClean="0"/>
              <a:t>WebLi-ympäristössä</a:t>
            </a:r>
            <a:endParaRPr lang="fi-FI" sz="3200" dirty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Oppikirjojen harjoituksia tehdään yhtä paljon kuin lähitunnilla</a:t>
            </a:r>
          </a:p>
          <a:p>
            <a:pPr marL="457200" indent="-457200">
              <a:buFontTx/>
              <a:buChar char="-"/>
            </a:pPr>
            <a:r>
              <a:rPr lang="fi-FI" sz="3200" dirty="0"/>
              <a:t>Nettitehtäviä enemmän</a:t>
            </a:r>
          </a:p>
          <a:p>
            <a:pPr marL="457200" indent="-457200">
              <a:buFontTx/>
              <a:buChar char="-"/>
            </a:pPr>
            <a:r>
              <a:rPr lang="fi-FI" sz="3200" dirty="0" smtClean="0"/>
              <a:t>Koneella ei olla aina         pari-, ryhmätöitä</a:t>
            </a:r>
            <a:endParaRPr lang="fi-FI" sz="3200" dirty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Eri koulujen oppilaat mahdollista laittaa tekemään paritehtäviä</a:t>
            </a:r>
          </a:p>
          <a:p>
            <a:pPr marL="457200" indent="-457200">
              <a:buFontTx/>
              <a:buChar char="-"/>
            </a:pPr>
            <a:r>
              <a:rPr lang="fi-FI" sz="3200" dirty="0" smtClean="0"/>
              <a:t>Esim. samaa lautapeliä on pelattu kolmen koulun kesken </a:t>
            </a:r>
          </a:p>
        </p:txBody>
      </p:sp>
      <p:sp>
        <p:nvSpPr>
          <p:cNvPr id="6" name="Nuoli oikealle 5"/>
          <p:cNvSpPr/>
          <p:nvPr/>
        </p:nvSpPr>
        <p:spPr>
          <a:xfrm>
            <a:off x="4166372" y="4348109"/>
            <a:ext cx="468052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464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89" y="6424"/>
            <a:ext cx="9998673" cy="7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350438" y="548680"/>
            <a:ext cx="8568952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 smtClean="0">
                <a:solidFill>
                  <a:srgbClr val="C00000"/>
                </a:solidFill>
              </a:rPr>
              <a:t>Etäavustajan tehtävät</a:t>
            </a:r>
          </a:p>
          <a:p>
            <a:endParaRPr lang="fi-FI" b="1" dirty="0" smtClean="0">
              <a:solidFill>
                <a:srgbClr val="C00000"/>
              </a:solidFill>
            </a:endParaRPr>
          </a:p>
          <a:p>
            <a:pPr marL="571500" indent="-571500">
              <a:buFontTx/>
              <a:buChar char="-"/>
            </a:pPr>
            <a:r>
              <a:rPr lang="fi-FI" sz="3200" dirty="0" smtClean="0"/>
              <a:t>Päästää oppilaat ajoissa ATK-luokkaan</a:t>
            </a:r>
          </a:p>
          <a:p>
            <a:pPr marL="571500" indent="-571500">
              <a:buFontTx/>
              <a:buChar char="-"/>
            </a:pPr>
            <a:r>
              <a:rPr lang="fi-FI" sz="3200" dirty="0" smtClean="0"/>
              <a:t>Avaa tietokoneet</a:t>
            </a:r>
          </a:p>
          <a:p>
            <a:pPr marL="571500" indent="-571500">
              <a:buFontTx/>
              <a:buChar char="-"/>
            </a:pPr>
            <a:r>
              <a:rPr lang="fi-FI" sz="3200" dirty="0" smtClean="0"/>
              <a:t>Auttaa oppilaita kirjautumaan</a:t>
            </a:r>
          </a:p>
          <a:p>
            <a:pPr marL="571500" indent="-571500">
              <a:buFontTx/>
              <a:buChar char="-"/>
            </a:pPr>
            <a:r>
              <a:rPr lang="fi-FI" sz="3200" dirty="0" smtClean="0"/>
              <a:t>Auttaa ongelmatilanteissa ja ilmoittaa niistä tarvittaessa etäopettajalle</a:t>
            </a:r>
          </a:p>
          <a:p>
            <a:pPr marL="571500" indent="-571500">
              <a:buFontTx/>
              <a:buChar char="-"/>
            </a:pPr>
            <a:r>
              <a:rPr lang="fi-FI" sz="3200" dirty="0" smtClean="0"/>
              <a:t>Jakaa etäopettajan lähettämän materiaalin</a:t>
            </a:r>
          </a:p>
          <a:p>
            <a:pPr marL="571500" indent="-571500">
              <a:buFontTx/>
              <a:buChar char="-"/>
            </a:pPr>
            <a:r>
              <a:rPr lang="fi-FI" sz="3200" dirty="0" smtClean="0"/>
              <a:t>Valvoo kokeet ja lähettää ne etäopettajalle</a:t>
            </a:r>
          </a:p>
          <a:p>
            <a:pPr marL="571500" indent="-571500">
              <a:buFontTx/>
              <a:buChar char="-"/>
            </a:pPr>
            <a:r>
              <a:rPr lang="fi-FI" sz="3200" dirty="0" smtClean="0"/>
              <a:t>On koko etätunnin ajan läsnä</a:t>
            </a:r>
          </a:p>
          <a:p>
            <a:pPr marL="571500" indent="-571500">
              <a:buFontTx/>
              <a:buChar char="-"/>
            </a:pPr>
            <a:r>
              <a:rPr lang="fi-FI" sz="3200" dirty="0" smtClean="0"/>
              <a:t>Valvoo tunnin jos yhteys jostakin syystä katkeaa</a:t>
            </a:r>
          </a:p>
          <a:p>
            <a:endParaRPr lang="fi-FI" sz="40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0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vi\Desktop\kymentaka etäopetuksessa\2011-09-28 14.20.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335" y="-9939"/>
            <a:ext cx="9601067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179512" y="188640"/>
            <a:ext cx="563603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sz="3600" b="1" dirty="0" err="1" smtClean="0"/>
              <a:t>Kymentaan</a:t>
            </a:r>
            <a:r>
              <a:rPr lang="fi-FI" sz="3600" b="1" dirty="0" smtClean="0"/>
              <a:t> koulun etätuntia</a:t>
            </a:r>
            <a:endParaRPr lang="fi-FI" sz="3600" b="1" dirty="0"/>
          </a:p>
        </p:txBody>
      </p:sp>
    </p:spTree>
    <p:extLst>
      <p:ext uri="{BB962C8B-B14F-4D97-AF65-F5344CB8AC3E}">
        <p14:creationId xmlns:p14="http://schemas.microsoft.com/office/powerpoint/2010/main" val="291578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vi\Desktop\kymentaka etäopetuksessa\2011-09-28 14.21.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179512" y="188640"/>
            <a:ext cx="563603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sz="3600" b="1" dirty="0" err="1" smtClean="0"/>
              <a:t>Kymentaan</a:t>
            </a:r>
            <a:r>
              <a:rPr lang="fi-FI" sz="3600" b="1" dirty="0" smtClean="0"/>
              <a:t> koulun etätuntia</a:t>
            </a:r>
            <a:endParaRPr lang="fi-FI" sz="3600" b="1" dirty="0"/>
          </a:p>
        </p:txBody>
      </p:sp>
    </p:spTree>
    <p:extLst>
      <p:ext uri="{BB962C8B-B14F-4D97-AF65-F5344CB8AC3E}">
        <p14:creationId xmlns:p14="http://schemas.microsoft.com/office/powerpoint/2010/main" val="213811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vi\Desktop\kymentaka etäopetuksessa\2011-09-28 14.20.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100679" y="5949280"/>
            <a:ext cx="838319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sz="3600" b="1" dirty="0" smtClean="0"/>
              <a:t>Näkövammainen ja etäavustaja etätunnilla</a:t>
            </a:r>
            <a:endParaRPr lang="fi-FI" sz="3600" b="1" dirty="0"/>
          </a:p>
        </p:txBody>
      </p:sp>
    </p:spTree>
    <p:extLst>
      <p:ext uri="{BB962C8B-B14F-4D97-AF65-F5344CB8AC3E}">
        <p14:creationId xmlns:p14="http://schemas.microsoft.com/office/powerpoint/2010/main" val="11577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89" y="6424"/>
            <a:ext cx="9998673" cy="7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122649" y="404664"/>
            <a:ext cx="8712968" cy="575542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i-FI" sz="4000" b="1" dirty="0" smtClean="0">
                <a:solidFill>
                  <a:srgbClr val="C00000"/>
                </a:solidFill>
              </a:rPr>
              <a:t>Etäopetuksen arviointia 2010 – 2011  (1)</a:t>
            </a:r>
          </a:p>
          <a:p>
            <a:endParaRPr lang="fi-FI" dirty="0" smtClean="0"/>
          </a:p>
          <a:p>
            <a:endParaRPr lang="fi-FI" dirty="0" smtClean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Kausalan lähiryhmän opettaja laati / korjasi sekä lähiryhmän että etäryhmän kokeet. </a:t>
            </a:r>
          </a:p>
          <a:p>
            <a:r>
              <a:rPr lang="fi-FI" sz="3200" dirty="0" smtClean="0"/>
              <a:t>	  Etäryhmän kokeiden keskiarvo aina hieman</a:t>
            </a:r>
          </a:p>
          <a:p>
            <a:r>
              <a:rPr lang="fi-FI" sz="3200" dirty="0"/>
              <a:t> </a:t>
            </a:r>
            <a:r>
              <a:rPr lang="fi-FI" sz="3200" dirty="0" smtClean="0"/>
              <a:t>           parempi.</a:t>
            </a:r>
          </a:p>
          <a:p>
            <a:pPr marL="457200" indent="-457200">
              <a:buFontTx/>
              <a:buChar char="-"/>
            </a:pPr>
            <a:endParaRPr lang="fi-FI" dirty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Koulutuslautakunnan jäsen seurasi etätuntia ”piilossa”.</a:t>
            </a:r>
          </a:p>
          <a:p>
            <a:pPr marL="457200" indent="-457200">
              <a:buFontTx/>
              <a:buChar char="-"/>
            </a:pPr>
            <a:endParaRPr lang="fi-FI" dirty="0" smtClean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Jyväskylän näkövammaisten ”matkaopettaja” seurasi kyläkoululla sokean etäopettamista.</a:t>
            </a:r>
            <a:endParaRPr lang="fi-FI" dirty="0" smtClean="0"/>
          </a:p>
        </p:txBody>
      </p:sp>
      <p:sp>
        <p:nvSpPr>
          <p:cNvPr id="3" name="Nuoli oikealle 2"/>
          <p:cNvSpPr/>
          <p:nvPr/>
        </p:nvSpPr>
        <p:spPr>
          <a:xfrm>
            <a:off x="791580" y="2785523"/>
            <a:ext cx="468052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034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iedosto:Iitti.sijainti.suomi.2010.sv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4664"/>
            <a:ext cx="3528392" cy="614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ss.fi/upload/image/2011/11/15/iitt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69398"/>
            <a:ext cx="2814424" cy="163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yle.fi/ecepic/archive/00215/karttagrafiikka_iit_215504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16500"/>
            <a:ext cx="5305509" cy="298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iruutu 7"/>
          <p:cNvSpPr txBox="1"/>
          <p:nvPr/>
        </p:nvSpPr>
        <p:spPr>
          <a:xfrm>
            <a:off x="611560" y="2699628"/>
            <a:ext cx="5299492" cy="196977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i-FI" sz="4000" b="1" dirty="0" smtClean="0">
                <a:solidFill>
                  <a:srgbClr val="FF0000"/>
                </a:solidFill>
              </a:rPr>
              <a:t>IITTI</a:t>
            </a:r>
          </a:p>
          <a:p>
            <a:pPr algn="ctr"/>
            <a:r>
              <a:rPr lang="fi-FI" sz="3200" dirty="0" smtClean="0"/>
              <a:t>n. 687</a:t>
            </a:r>
            <a:r>
              <a:rPr lang="fi-FI" sz="3200" dirty="0"/>
              <a:t> </a:t>
            </a:r>
            <a:r>
              <a:rPr lang="fi-FI" sz="3200" dirty="0" smtClean="0"/>
              <a:t>km²</a:t>
            </a:r>
          </a:p>
          <a:p>
            <a:pPr algn="ctr"/>
            <a:r>
              <a:rPr lang="fi-FI" sz="3200" dirty="0"/>
              <a:t>n. 7 </a:t>
            </a:r>
            <a:r>
              <a:rPr lang="fi-FI" sz="3200" dirty="0" smtClean="0"/>
              <a:t>000 asukasta</a:t>
            </a:r>
          </a:p>
          <a:p>
            <a:pPr algn="ctr"/>
            <a:endParaRPr lang="fi-FI" dirty="0"/>
          </a:p>
        </p:txBody>
      </p:sp>
      <p:sp>
        <p:nvSpPr>
          <p:cNvPr id="5" name="Alanuoli 4"/>
          <p:cNvSpPr/>
          <p:nvPr/>
        </p:nvSpPr>
        <p:spPr>
          <a:xfrm rot="16906602">
            <a:off x="5824345" y="4461479"/>
            <a:ext cx="432048" cy="2279650"/>
          </a:xfrm>
          <a:prstGeom prst="downArrow">
            <a:avLst>
              <a:gd name="adj1" fmla="val 24805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955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89" y="6424"/>
            <a:ext cx="9998673" cy="7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323528" y="836712"/>
            <a:ext cx="9073008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>
                <a:solidFill>
                  <a:srgbClr val="C00000"/>
                </a:solidFill>
              </a:rPr>
              <a:t>Etäopetuksen arviointia 2010 – </a:t>
            </a:r>
            <a:r>
              <a:rPr lang="fi-FI" sz="4000" b="1" dirty="0" smtClean="0">
                <a:solidFill>
                  <a:srgbClr val="C00000"/>
                </a:solidFill>
              </a:rPr>
              <a:t>2011  (2)</a:t>
            </a:r>
            <a:endParaRPr lang="fi-FI" sz="4000" b="1" dirty="0">
              <a:solidFill>
                <a:srgbClr val="C00000"/>
              </a:solidFill>
            </a:endParaRPr>
          </a:p>
          <a:p>
            <a:pPr marL="457200" indent="-457200">
              <a:buFontTx/>
              <a:buChar char="-"/>
            </a:pPr>
            <a:endParaRPr lang="fi-FI" sz="3200" dirty="0" smtClean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Toukokuussa 2011 tehtiin palautekysely oppilaille, vanhemmille, etäavustajille, kyläkoulujen rehtoreille ja luokanopettajille ensimmäisen vuoden kokemuksista.</a:t>
            </a:r>
          </a:p>
          <a:p>
            <a:endParaRPr lang="fi-FI" sz="3200" dirty="0" smtClean="0"/>
          </a:p>
          <a:p>
            <a:r>
              <a:rPr lang="fi-FI" sz="3200" dirty="0" smtClean="0"/>
              <a:t>           Palautteen perusteella koulutuslautakunta </a:t>
            </a:r>
          </a:p>
          <a:p>
            <a:r>
              <a:rPr lang="fi-FI" sz="3200" dirty="0"/>
              <a:t> </a:t>
            </a:r>
            <a:r>
              <a:rPr lang="fi-FI" sz="3200" dirty="0" smtClean="0"/>
              <a:t>   päätti, että hankkeesta tulee käytänne.</a:t>
            </a:r>
          </a:p>
          <a:p>
            <a:pPr marL="457200" indent="-457200">
              <a:buFontTx/>
              <a:buChar char="-"/>
            </a:pPr>
            <a:endParaRPr lang="fi-FI" sz="3200" dirty="0"/>
          </a:p>
          <a:p>
            <a:pPr marL="457200" indent="-457200">
              <a:buFontTx/>
              <a:buChar char="-"/>
            </a:pPr>
            <a:endParaRPr lang="fi-FI" dirty="0" smtClean="0"/>
          </a:p>
        </p:txBody>
      </p:sp>
      <p:sp>
        <p:nvSpPr>
          <p:cNvPr id="6" name="Nuoli oikealle 5"/>
          <p:cNvSpPr/>
          <p:nvPr/>
        </p:nvSpPr>
        <p:spPr>
          <a:xfrm>
            <a:off x="827584" y="4636301"/>
            <a:ext cx="468052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410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89" y="6424"/>
            <a:ext cx="9998673" cy="7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323528" y="836712"/>
            <a:ext cx="90730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endParaRPr lang="fi-FI" sz="3200" dirty="0"/>
          </a:p>
          <a:p>
            <a:pPr marL="457200" indent="-457200">
              <a:buFontTx/>
              <a:buChar char="-"/>
            </a:pPr>
            <a:endParaRPr lang="fi-FI" dirty="0" smtClean="0"/>
          </a:p>
        </p:txBody>
      </p:sp>
      <p:sp>
        <p:nvSpPr>
          <p:cNvPr id="2" name="Suorakulmio 1"/>
          <p:cNvSpPr/>
          <p:nvPr/>
        </p:nvSpPr>
        <p:spPr>
          <a:xfrm>
            <a:off x="467544" y="535901"/>
            <a:ext cx="8280920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 smtClean="0">
                <a:solidFill>
                  <a:srgbClr val="C00000"/>
                </a:solidFill>
              </a:rPr>
              <a:t>Yhden kyläkoulun rehtorin palaute</a:t>
            </a:r>
            <a:endParaRPr lang="fi-FI" sz="4000" b="1" dirty="0">
              <a:solidFill>
                <a:srgbClr val="C00000"/>
              </a:solidFill>
            </a:endParaRPr>
          </a:p>
          <a:p>
            <a:endParaRPr lang="fi-FI" dirty="0" smtClean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Oppilailla </a:t>
            </a:r>
            <a:r>
              <a:rPr lang="fi-FI" sz="3200" dirty="0"/>
              <a:t>on ollut mahdollisuus opiskella vapaaehtoista kieltä </a:t>
            </a:r>
            <a:r>
              <a:rPr lang="fi-FI" sz="3200" dirty="0" smtClean="0"/>
              <a:t>omassa koulussaan.</a:t>
            </a:r>
          </a:p>
          <a:p>
            <a:pPr marL="457200" indent="-457200">
              <a:buFontTx/>
              <a:buChar char="-"/>
            </a:pPr>
            <a:r>
              <a:rPr lang="fi-FI" sz="3200" dirty="0" smtClean="0"/>
              <a:t>Oppilaiden tietotekniikkaan </a:t>
            </a:r>
            <a:r>
              <a:rPr lang="fi-FI" sz="3200" dirty="0"/>
              <a:t>liittyvät käyttötaidot ovat </a:t>
            </a:r>
            <a:r>
              <a:rPr lang="fi-FI" sz="3200" dirty="0" smtClean="0"/>
              <a:t>vahvistuneet.</a:t>
            </a:r>
          </a:p>
          <a:p>
            <a:pPr marL="457200" indent="-457200">
              <a:buFontTx/>
              <a:buChar char="-"/>
            </a:pPr>
            <a:r>
              <a:rPr lang="fi-FI" sz="3200" dirty="0" smtClean="0"/>
              <a:t>Lukio opiskeluympäristönä on tullut tutuksi</a:t>
            </a:r>
          </a:p>
          <a:p>
            <a:pPr marL="457200" indent="-457200">
              <a:buFontTx/>
              <a:buChar char="-"/>
            </a:pPr>
            <a:r>
              <a:rPr lang="fi-FI" sz="3200" dirty="0" smtClean="0"/>
              <a:t>Hanke </a:t>
            </a:r>
            <a:r>
              <a:rPr lang="fi-FI" sz="3200" dirty="0"/>
              <a:t>on maksanut materiaalikulut ja </a:t>
            </a:r>
            <a:r>
              <a:rPr lang="fi-FI" sz="3200" dirty="0" smtClean="0"/>
              <a:t>kuljetuskustannukset.</a:t>
            </a:r>
          </a:p>
          <a:p>
            <a:pPr marL="457200" indent="-457200">
              <a:buFontTx/>
              <a:buChar char="-"/>
            </a:pPr>
            <a:r>
              <a:rPr lang="fi-FI" sz="3200" dirty="0" smtClean="0"/>
              <a:t>Opettaja </a:t>
            </a:r>
            <a:r>
              <a:rPr lang="fi-FI" sz="3200" dirty="0"/>
              <a:t>on ollut innokas kehittämään kielten </a:t>
            </a:r>
            <a:r>
              <a:rPr lang="fi-FI" sz="3200" dirty="0" smtClean="0"/>
              <a:t>opiskelumahdollisuuksia.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257983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89" y="6424"/>
            <a:ext cx="9998673" cy="7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467544" y="535901"/>
            <a:ext cx="828092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 smtClean="0">
                <a:solidFill>
                  <a:srgbClr val="C00000"/>
                </a:solidFill>
              </a:rPr>
              <a:t>Toisen kyläkoulun rehtorin palaute</a:t>
            </a:r>
            <a:endParaRPr lang="fi-FI" sz="4000" b="1" dirty="0">
              <a:solidFill>
                <a:srgbClr val="C00000"/>
              </a:solidFill>
            </a:endParaRPr>
          </a:p>
          <a:p>
            <a:endParaRPr lang="fi-FI" sz="2800" dirty="0" smtClean="0"/>
          </a:p>
          <a:p>
            <a:r>
              <a:rPr lang="fi-FI" sz="2800" dirty="0" smtClean="0"/>
              <a:t>- ”Olen </a:t>
            </a:r>
            <a:r>
              <a:rPr lang="fi-FI" sz="2800" dirty="0"/>
              <a:t>Pohjois-Iitin osalta pitänyt etäopetuskokeilua erittäin myönteisenä ja koulunkäynnin tasa-arvoisuuden kannalta aivan oleellisena asiana</a:t>
            </a:r>
            <a:r>
              <a:rPr lang="fi-FI" sz="2800" dirty="0" smtClean="0"/>
              <a:t>.”</a:t>
            </a:r>
            <a:r>
              <a:rPr lang="fi-FI" sz="2800" dirty="0"/>
              <a:t/>
            </a:r>
            <a:br>
              <a:rPr lang="fi-FI" sz="2800" dirty="0"/>
            </a:br>
            <a:r>
              <a:rPr lang="fi-FI" sz="2800" dirty="0"/>
              <a:t/>
            </a:r>
            <a:br>
              <a:rPr lang="fi-FI" sz="2800" dirty="0"/>
            </a:br>
            <a:r>
              <a:rPr lang="fi-FI" sz="2800" dirty="0" smtClean="0"/>
              <a:t>- ”Kun </a:t>
            </a:r>
            <a:r>
              <a:rPr lang="fi-FI" sz="2800" dirty="0"/>
              <a:t>tekniikka taipuu näin opetustyön eduksi, on koulun tehtävä hoitaa muut resurssikysymykset kuntoon</a:t>
            </a:r>
            <a:r>
              <a:rPr lang="fi-FI" sz="2800" dirty="0" smtClean="0"/>
              <a:t>.”</a:t>
            </a:r>
            <a:r>
              <a:rPr lang="fi-FI" sz="2800" dirty="0"/>
              <a:t/>
            </a:r>
            <a:br>
              <a:rPr lang="fi-FI" sz="2800" dirty="0"/>
            </a:br>
            <a:r>
              <a:rPr lang="fi-FI" sz="2800" dirty="0"/>
              <a:t/>
            </a:r>
            <a:br>
              <a:rPr lang="fi-FI" sz="2800" dirty="0"/>
            </a:br>
            <a:r>
              <a:rPr lang="fi-FI" sz="2800" dirty="0" smtClean="0"/>
              <a:t>- ”Toivottavasti </a:t>
            </a:r>
            <a:r>
              <a:rPr lang="fi-FI" sz="2800" dirty="0"/>
              <a:t>etäopetus jatkuu eri muodoissa tulevaisuudessakin</a:t>
            </a:r>
            <a:r>
              <a:rPr lang="fi-FI" sz="2800" dirty="0" smtClean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24911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89" y="6424"/>
            <a:ext cx="9998673" cy="7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323528" y="548680"/>
            <a:ext cx="8820472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 smtClean="0">
                <a:solidFill>
                  <a:srgbClr val="C00000"/>
                </a:solidFill>
              </a:rPr>
              <a:t>Erään etäoppilaan ja äidin ajatuksia (1)</a:t>
            </a:r>
            <a:endParaRPr lang="fi-FI" sz="4000" b="1" dirty="0">
              <a:solidFill>
                <a:srgbClr val="C00000"/>
              </a:solidFill>
            </a:endParaRPr>
          </a:p>
          <a:p>
            <a:endParaRPr lang="fi-FI" sz="2800" dirty="0" smtClean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”Välillä </a:t>
            </a:r>
            <a:r>
              <a:rPr lang="fi-FI" sz="3200" dirty="0"/>
              <a:t>koneet menevät pimeiksi</a:t>
            </a:r>
            <a:r>
              <a:rPr lang="fi-FI" sz="3200" dirty="0" smtClean="0"/>
              <a:t>.”</a:t>
            </a:r>
          </a:p>
          <a:p>
            <a:pPr marL="457200" indent="-457200">
              <a:buFontTx/>
              <a:buChar char="-"/>
            </a:pPr>
            <a:endParaRPr lang="fi-FI" dirty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”Sekä lähi- </a:t>
            </a:r>
            <a:r>
              <a:rPr lang="fi-FI" sz="3200" dirty="0"/>
              <a:t>että etäopetus hyviä, vaihtelu kivaa</a:t>
            </a:r>
            <a:r>
              <a:rPr lang="fi-FI" sz="3200" dirty="0" smtClean="0"/>
              <a:t>.”</a:t>
            </a:r>
          </a:p>
          <a:p>
            <a:pPr marL="457200" indent="-457200">
              <a:buFontTx/>
              <a:buChar char="-"/>
            </a:pPr>
            <a:endParaRPr lang="fi-FI" dirty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”Lasta </a:t>
            </a:r>
            <a:r>
              <a:rPr lang="fi-FI" sz="3200" dirty="0"/>
              <a:t>ei ole tarvinnut patistella läksyissä, on ollut innostunut</a:t>
            </a:r>
            <a:r>
              <a:rPr lang="fi-FI" sz="3200" dirty="0" smtClean="0"/>
              <a:t>.”</a:t>
            </a:r>
          </a:p>
          <a:p>
            <a:pPr marL="457200" indent="-457200">
              <a:buFontTx/>
              <a:buChar char="-"/>
            </a:pPr>
            <a:endParaRPr lang="fi-FI" dirty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”Etätuntien </a:t>
            </a:r>
            <a:r>
              <a:rPr lang="fi-FI" sz="3200" dirty="0"/>
              <a:t>ilmapiiri on ollut kiva</a:t>
            </a:r>
            <a:r>
              <a:rPr lang="fi-FI" sz="3200" dirty="0" smtClean="0"/>
              <a:t>.”</a:t>
            </a:r>
          </a:p>
          <a:p>
            <a:pPr marL="457200" indent="-457200">
              <a:buFontTx/>
              <a:buChar char="-"/>
            </a:pPr>
            <a:endParaRPr lang="fi-FI" dirty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”Tiedonsiirto </a:t>
            </a:r>
            <a:r>
              <a:rPr lang="fi-FI" sz="3200" dirty="0"/>
              <a:t>on toiminut hyvin kaikkien osapuolten kanssa</a:t>
            </a:r>
            <a:r>
              <a:rPr lang="fi-FI" sz="3200" dirty="0" smtClean="0"/>
              <a:t>.”</a:t>
            </a:r>
          </a:p>
          <a:p>
            <a:pPr marL="457200" indent="-457200">
              <a:buFontTx/>
              <a:buChar char="-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709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89" y="6424"/>
            <a:ext cx="9998673" cy="7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323528" y="404664"/>
            <a:ext cx="860336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endParaRPr lang="fi-FI" dirty="0"/>
          </a:p>
          <a:p>
            <a:r>
              <a:rPr lang="fi-FI" sz="4000" b="1" dirty="0">
                <a:solidFill>
                  <a:srgbClr val="C00000"/>
                </a:solidFill>
              </a:rPr>
              <a:t>Erään etäoppilaan ja äidin ajatuksia </a:t>
            </a:r>
            <a:r>
              <a:rPr lang="fi-FI" sz="4000" b="1" dirty="0" smtClean="0">
                <a:solidFill>
                  <a:srgbClr val="C00000"/>
                </a:solidFill>
              </a:rPr>
              <a:t>(2)</a:t>
            </a:r>
            <a:endParaRPr lang="fi-FI" sz="4000" b="1" dirty="0">
              <a:solidFill>
                <a:srgbClr val="C00000"/>
              </a:solidFill>
            </a:endParaRPr>
          </a:p>
          <a:p>
            <a:endParaRPr lang="fi-FI" dirty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”Kotona </a:t>
            </a:r>
            <a:r>
              <a:rPr lang="fi-FI" sz="3200" dirty="0"/>
              <a:t>ollaan oltu tyytyväisiä etäopiskelun sujumiseen, mistään ei ole valittamista vaan päinvastoin</a:t>
            </a:r>
            <a:r>
              <a:rPr lang="fi-FI" sz="3200" dirty="0" smtClean="0"/>
              <a:t>.”</a:t>
            </a:r>
          </a:p>
          <a:p>
            <a:pPr marL="457200" indent="-457200">
              <a:buFontTx/>
              <a:buChar char="-"/>
            </a:pPr>
            <a:endParaRPr lang="fi-FI" dirty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”Toinen </a:t>
            </a:r>
            <a:r>
              <a:rPr lang="fi-FI" sz="3200" dirty="0"/>
              <a:t>tyttömmekin aloittaa saksan, jos se mahdollistuu</a:t>
            </a:r>
            <a:r>
              <a:rPr lang="fi-FI" sz="3200" dirty="0" smtClean="0"/>
              <a:t>.”</a:t>
            </a:r>
          </a:p>
          <a:p>
            <a:pPr marL="457200" indent="-457200">
              <a:buFontTx/>
              <a:buChar char="-"/>
            </a:pPr>
            <a:endParaRPr lang="fi-FI" dirty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”Opettaja </a:t>
            </a:r>
            <a:r>
              <a:rPr lang="fi-FI" sz="3200" dirty="0"/>
              <a:t>on ollut mukava, innostava, kiva, hyvä opettamaan ja </a:t>
            </a:r>
            <a:r>
              <a:rPr lang="fi-FI" sz="3200" dirty="0" err="1" smtClean="0"/>
              <a:t>super</a:t>
            </a:r>
            <a:r>
              <a:rPr lang="fi-FI" sz="3200" dirty="0" smtClean="0"/>
              <a:t>!”</a:t>
            </a:r>
          </a:p>
          <a:p>
            <a:pPr marL="457200" indent="-457200">
              <a:buFontTx/>
              <a:buChar char="-"/>
            </a:pPr>
            <a:endParaRPr lang="fi-FI" sz="3200" dirty="0"/>
          </a:p>
          <a:p>
            <a:endParaRPr lang="fi-FI" sz="3200" dirty="0" smtClean="0"/>
          </a:p>
        </p:txBody>
      </p:sp>
    </p:spTree>
    <p:extLst>
      <p:ext uri="{BB962C8B-B14F-4D97-AF65-F5344CB8AC3E}">
        <p14:creationId xmlns:p14="http://schemas.microsoft.com/office/powerpoint/2010/main" val="285659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89" y="6424"/>
            <a:ext cx="9998673" cy="7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323528" y="836712"/>
            <a:ext cx="90730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endParaRPr lang="fi-FI" sz="3200" dirty="0"/>
          </a:p>
          <a:p>
            <a:pPr marL="457200" indent="-457200">
              <a:buFontTx/>
              <a:buChar char="-"/>
            </a:pPr>
            <a:endParaRPr lang="fi-FI" dirty="0" smtClean="0"/>
          </a:p>
        </p:txBody>
      </p:sp>
      <p:sp>
        <p:nvSpPr>
          <p:cNvPr id="2" name="Suorakulmio 1"/>
          <p:cNvSpPr/>
          <p:nvPr/>
        </p:nvSpPr>
        <p:spPr>
          <a:xfrm>
            <a:off x="270925" y="476672"/>
            <a:ext cx="864096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 smtClean="0">
                <a:solidFill>
                  <a:srgbClr val="C00000"/>
                </a:solidFill>
              </a:rPr>
              <a:t>Kouluilla koettuja ongelmia kokeilun aikana 2010 - 2011</a:t>
            </a:r>
          </a:p>
          <a:p>
            <a:endParaRPr lang="fi-FI" dirty="0" smtClean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Kyläkouluilla </a:t>
            </a:r>
            <a:r>
              <a:rPr lang="fi-FI" sz="3200" dirty="0"/>
              <a:t>ei ole välttämättä teknistä </a:t>
            </a:r>
            <a:r>
              <a:rPr lang="fi-FI" sz="3200" dirty="0" smtClean="0"/>
              <a:t>tukea.</a:t>
            </a:r>
          </a:p>
          <a:p>
            <a:pPr marL="457200" indent="-457200">
              <a:buFontTx/>
              <a:buChar char="-"/>
            </a:pPr>
            <a:endParaRPr lang="fi-FI" dirty="0" smtClean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Kyläkoulujen </a:t>
            </a:r>
            <a:r>
              <a:rPr lang="fi-FI" sz="3200" dirty="0"/>
              <a:t>atk-tilojen joustava käyttö on </a:t>
            </a:r>
            <a:r>
              <a:rPr lang="fi-FI" sz="3200" dirty="0" smtClean="0"/>
              <a:t>hankaloitunut.</a:t>
            </a:r>
          </a:p>
          <a:p>
            <a:pPr marL="457200" indent="-457200">
              <a:buFontTx/>
              <a:buChar char="-"/>
            </a:pPr>
            <a:endParaRPr lang="fi-FI" dirty="0" smtClean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Alussa kuljetukset </a:t>
            </a:r>
            <a:r>
              <a:rPr lang="fi-FI" sz="3200" dirty="0"/>
              <a:t>lähitunneille </a:t>
            </a:r>
            <a:r>
              <a:rPr lang="fi-FI" sz="3200" dirty="0" smtClean="0"/>
              <a:t>takkuilivat.</a:t>
            </a:r>
          </a:p>
          <a:p>
            <a:pPr marL="457200" indent="-457200">
              <a:buFontTx/>
              <a:buChar char="-"/>
            </a:pPr>
            <a:endParaRPr lang="fi-FI" dirty="0" smtClean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Etätunnit menivät päällekkäin muun perusopetuksen kanssa.</a:t>
            </a:r>
          </a:p>
          <a:p>
            <a:r>
              <a:rPr lang="fi-FI" sz="3200" dirty="0"/>
              <a:t> </a:t>
            </a:r>
            <a:r>
              <a:rPr lang="fi-FI" sz="3200" dirty="0" smtClean="0"/>
              <a:t>    (Huom. etäopetus alkoi kesken vuoden.)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426408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89" y="6424"/>
            <a:ext cx="9998673" cy="7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323528" y="836712"/>
            <a:ext cx="90730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endParaRPr lang="fi-FI" sz="3200" dirty="0"/>
          </a:p>
          <a:p>
            <a:pPr marL="457200" indent="-457200">
              <a:buFontTx/>
              <a:buChar char="-"/>
            </a:pPr>
            <a:endParaRPr lang="fi-FI" dirty="0" smtClean="0"/>
          </a:p>
        </p:txBody>
      </p:sp>
      <p:sp>
        <p:nvSpPr>
          <p:cNvPr id="2" name="Suorakulmio 1"/>
          <p:cNvSpPr/>
          <p:nvPr/>
        </p:nvSpPr>
        <p:spPr>
          <a:xfrm>
            <a:off x="753952" y="980728"/>
            <a:ext cx="7992889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 smtClean="0">
                <a:solidFill>
                  <a:srgbClr val="C00000"/>
                </a:solidFill>
              </a:rPr>
              <a:t>Etäopettajan kokemia ongelmia (1)</a:t>
            </a:r>
          </a:p>
          <a:p>
            <a:endParaRPr lang="fi-FI" dirty="0" smtClean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Alussa muutosvastarintaa</a:t>
            </a:r>
          </a:p>
          <a:p>
            <a:pPr marL="457200" indent="-457200">
              <a:buFontTx/>
              <a:buChar char="-"/>
            </a:pPr>
            <a:r>
              <a:rPr lang="fi-FI" sz="3200" dirty="0"/>
              <a:t>Kaikkien toimijoiden sitouttaminen</a:t>
            </a:r>
          </a:p>
          <a:p>
            <a:pPr marL="457200" indent="-457200">
              <a:buFontTx/>
              <a:buChar char="-"/>
            </a:pPr>
            <a:r>
              <a:rPr lang="fi-FI" sz="3200" dirty="0" smtClean="0"/>
              <a:t>Tuntien sovittaminen jopa kuuden koulun lukujärjestyksiin</a:t>
            </a:r>
            <a:endParaRPr lang="fi-FI" sz="3200" dirty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Etäkollegan puuttuminen</a:t>
            </a:r>
          </a:p>
          <a:p>
            <a:pPr marL="457200" indent="-457200">
              <a:buFontTx/>
              <a:buChar char="-"/>
            </a:pPr>
            <a:r>
              <a:rPr lang="fi-FI" sz="3200" dirty="0" smtClean="0"/>
              <a:t>Verkkopedagogiikan puuttuminen</a:t>
            </a:r>
          </a:p>
          <a:p>
            <a:pPr marL="457200" indent="-457200">
              <a:buFontTx/>
              <a:buChar char="-"/>
            </a:pPr>
            <a:r>
              <a:rPr lang="fi-FI" sz="3200" dirty="0" smtClean="0"/>
              <a:t>Vaikea </a:t>
            </a:r>
            <a:r>
              <a:rPr lang="fi-FI" sz="3200" dirty="0"/>
              <a:t>nähdä etäpäässä olevan oppilaan </a:t>
            </a:r>
            <a:r>
              <a:rPr lang="fi-FI" sz="3200" dirty="0" smtClean="0"/>
              <a:t>edistymistä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20007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89" y="6424"/>
            <a:ext cx="9998673" cy="7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323528" y="836712"/>
            <a:ext cx="90730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endParaRPr lang="fi-FI" sz="3200" dirty="0"/>
          </a:p>
          <a:p>
            <a:pPr marL="457200" indent="-457200">
              <a:buFontTx/>
              <a:buChar char="-"/>
            </a:pPr>
            <a:endParaRPr lang="fi-FI" dirty="0" smtClean="0"/>
          </a:p>
        </p:txBody>
      </p:sp>
      <p:sp>
        <p:nvSpPr>
          <p:cNvPr id="2" name="Suorakulmio 1"/>
          <p:cNvSpPr/>
          <p:nvPr/>
        </p:nvSpPr>
        <p:spPr>
          <a:xfrm>
            <a:off x="755576" y="1052736"/>
            <a:ext cx="77768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 smtClean="0">
                <a:solidFill>
                  <a:srgbClr val="C00000"/>
                </a:solidFill>
              </a:rPr>
              <a:t>Etäopettajan kokemia ongelmia (2)</a:t>
            </a:r>
          </a:p>
          <a:p>
            <a:endParaRPr lang="fi-FI" dirty="0" smtClean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Hitaat yhteydet</a:t>
            </a:r>
          </a:p>
          <a:p>
            <a:pPr marL="457200" indent="-457200">
              <a:buFontTx/>
              <a:buChar char="-"/>
            </a:pPr>
            <a:r>
              <a:rPr lang="fi-FI" sz="3200" dirty="0"/>
              <a:t>T</a:t>
            </a:r>
            <a:r>
              <a:rPr lang="fi-FI" sz="3200" dirty="0" smtClean="0"/>
              <a:t>yönjako epäselvä</a:t>
            </a:r>
          </a:p>
          <a:p>
            <a:pPr marL="457200" indent="-457200">
              <a:buFontTx/>
              <a:buChar char="-"/>
            </a:pPr>
            <a:r>
              <a:rPr lang="fi-FI" sz="3200" dirty="0"/>
              <a:t>Kohtuuton työ yhdellä </a:t>
            </a:r>
            <a:r>
              <a:rPr lang="fi-FI" sz="3200" dirty="0" smtClean="0"/>
              <a:t>ihmisellä</a:t>
            </a:r>
          </a:p>
          <a:p>
            <a:pPr marL="457200" indent="-457200">
              <a:buFontTx/>
              <a:buChar char="-"/>
            </a:pPr>
            <a:r>
              <a:rPr lang="fi-FI" sz="3200" dirty="0" smtClean="0"/>
              <a:t>Etäopettajalta vaaditaan monipuolista osaamista</a:t>
            </a:r>
          </a:p>
          <a:p>
            <a:pPr marL="457200" indent="-457200">
              <a:buFontTx/>
              <a:buChar char="-"/>
            </a:pPr>
            <a:r>
              <a:rPr lang="fi-FI" sz="3200" dirty="0" smtClean="0"/>
              <a:t>Ujo oppilas vaatii enemmän aikaa totutteluun</a:t>
            </a:r>
          </a:p>
          <a:p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346595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89" y="6424"/>
            <a:ext cx="9998673" cy="7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323528" y="836712"/>
            <a:ext cx="90730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endParaRPr lang="fi-FI" sz="3200" dirty="0"/>
          </a:p>
          <a:p>
            <a:pPr marL="457200" indent="-457200">
              <a:buFontTx/>
              <a:buChar char="-"/>
            </a:pPr>
            <a:endParaRPr lang="fi-FI" dirty="0" smtClean="0"/>
          </a:p>
        </p:txBody>
      </p:sp>
      <p:sp>
        <p:nvSpPr>
          <p:cNvPr id="2" name="Suorakulmio 1"/>
          <p:cNvSpPr/>
          <p:nvPr/>
        </p:nvSpPr>
        <p:spPr>
          <a:xfrm>
            <a:off x="352939" y="620688"/>
            <a:ext cx="892848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 smtClean="0">
                <a:solidFill>
                  <a:srgbClr val="C00000"/>
                </a:solidFill>
              </a:rPr>
              <a:t>Etäopettajan kokemia hyötyjä / iloja (1)</a:t>
            </a:r>
          </a:p>
          <a:p>
            <a:endParaRPr lang="fi-FI" dirty="0" smtClean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Kyläkoulujen oppilaat tasa-arvoisessa asemassa</a:t>
            </a:r>
          </a:p>
          <a:p>
            <a:pPr marL="457200" indent="-457200">
              <a:buFontTx/>
              <a:buChar char="-"/>
            </a:pPr>
            <a:r>
              <a:rPr lang="fi-FI" sz="3200" dirty="0" smtClean="0"/>
              <a:t>Sairas oppilas on halunnut osallistua kotoa käsin etätunnille</a:t>
            </a:r>
          </a:p>
          <a:p>
            <a:pPr marL="457200" indent="-457200">
              <a:buFontTx/>
              <a:buChar char="-"/>
            </a:pPr>
            <a:r>
              <a:rPr lang="fi-FI" sz="3200" dirty="0" smtClean="0"/>
              <a:t>Luokanhallinta helpompaa kuin lähiopetuksessa</a:t>
            </a:r>
          </a:p>
          <a:p>
            <a:pPr marL="457200" indent="-457200">
              <a:buFontTx/>
              <a:buChar char="-"/>
            </a:pPr>
            <a:r>
              <a:rPr lang="fi-FI" sz="3200" dirty="0"/>
              <a:t>Ammattitaidon / opettajuuden kehittyminen</a:t>
            </a:r>
          </a:p>
          <a:p>
            <a:pPr marL="457200" indent="-457200">
              <a:buFontTx/>
              <a:buChar char="-"/>
            </a:pPr>
            <a:r>
              <a:rPr lang="fi-FI" sz="3200" dirty="0"/>
              <a:t>Opettaja päässyt mukaan </a:t>
            </a:r>
            <a:r>
              <a:rPr lang="fi-FI" sz="3200" dirty="0" smtClean="0"/>
              <a:t>kehittämään </a:t>
            </a:r>
            <a:r>
              <a:rPr lang="fi-FI" sz="3200" dirty="0" err="1" smtClean="0"/>
              <a:t>WebLi-etäopetusalustaa</a:t>
            </a:r>
            <a:endParaRPr lang="fi-FI" sz="3200" dirty="0"/>
          </a:p>
          <a:p>
            <a:r>
              <a:rPr lang="fi-FI" sz="3200" dirty="0" smtClean="0"/>
              <a:t>-   Ammattitaitoiset </a:t>
            </a:r>
            <a:r>
              <a:rPr lang="fi-FI" sz="3200" dirty="0"/>
              <a:t>etäohjaajat</a:t>
            </a:r>
          </a:p>
          <a:p>
            <a:endParaRPr lang="fi-FI" sz="3200" dirty="0"/>
          </a:p>
          <a:p>
            <a:endParaRPr lang="fi-FI" sz="3200" dirty="0" smtClean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197" y="4570919"/>
            <a:ext cx="3347864" cy="2759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6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89" y="6424"/>
            <a:ext cx="9998673" cy="7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323528" y="836712"/>
            <a:ext cx="90730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endParaRPr lang="fi-FI" sz="3200" dirty="0"/>
          </a:p>
          <a:p>
            <a:pPr marL="457200" indent="-457200">
              <a:buFontTx/>
              <a:buChar char="-"/>
            </a:pPr>
            <a:endParaRPr lang="fi-FI" dirty="0" smtClean="0"/>
          </a:p>
        </p:txBody>
      </p:sp>
      <p:sp>
        <p:nvSpPr>
          <p:cNvPr id="2" name="Suorakulmio 1"/>
          <p:cNvSpPr/>
          <p:nvPr/>
        </p:nvSpPr>
        <p:spPr>
          <a:xfrm>
            <a:off x="358078" y="276379"/>
            <a:ext cx="8928484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 smtClean="0">
                <a:solidFill>
                  <a:srgbClr val="C00000"/>
                </a:solidFill>
              </a:rPr>
              <a:t>Etäopettajan kokemia hyötyjä / iloja (2)</a:t>
            </a:r>
          </a:p>
          <a:p>
            <a:endParaRPr lang="fi-FI" dirty="0" smtClean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Sokean etäopettaminen on mahdollista</a:t>
            </a:r>
          </a:p>
          <a:p>
            <a:pPr marL="457200" indent="-457200">
              <a:buFontTx/>
              <a:buChar char="-"/>
            </a:pPr>
            <a:r>
              <a:rPr lang="fi-FI" sz="3200" dirty="0" smtClean="0"/>
              <a:t>Opettaja – oppilas vuorovaikutus toimii hyvin</a:t>
            </a:r>
          </a:p>
          <a:p>
            <a:pPr marL="457200" indent="-457200">
              <a:buFontTx/>
              <a:buChar char="-"/>
            </a:pPr>
            <a:r>
              <a:rPr lang="fi-FI" sz="3200" dirty="0" smtClean="0"/>
              <a:t>Opettaja voi jutella tarvittaessa yhden oppilaan kanssa</a:t>
            </a:r>
          </a:p>
          <a:p>
            <a:pPr marL="457200" indent="-457200">
              <a:buFontTx/>
              <a:buChar char="-"/>
            </a:pPr>
            <a:r>
              <a:rPr lang="fi-FI" sz="3200" dirty="0" smtClean="0"/>
              <a:t>Etäoppilailla oma ryhmähenki</a:t>
            </a:r>
          </a:p>
          <a:p>
            <a:pPr marL="457200" indent="-457200">
              <a:buFontTx/>
              <a:buChar char="-"/>
            </a:pPr>
            <a:r>
              <a:rPr lang="fi-FI" sz="3200" dirty="0" smtClean="0"/>
              <a:t>Etäoppilaat neuvokkaita / halukkaita ratkaisemaan ongelmatilanteita</a:t>
            </a:r>
          </a:p>
          <a:p>
            <a:pPr marL="457200" indent="-457200">
              <a:buFontTx/>
              <a:buChar char="-"/>
            </a:pPr>
            <a:r>
              <a:rPr lang="fi-FI" sz="3200" dirty="0" smtClean="0"/>
              <a:t>Kunta kuljettanut oppilaat</a:t>
            </a:r>
          </a:p>
          <a:p>
            <a:r>
              <a:rPr lang="fi-FI" sz="3200" dirty="0"/>
              <a:t> </a:t>
            </a:r>
            <a:r>
              <a:rPr lang="fi-FI" sz="3200" dirty="0" smtClean="0"/>
              <a:t>    kerran kuussa lähitunneille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695" y="4581128"/>
            <a:ext cx="4125820" cy="235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74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998673" cy="7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539552" y="116632"/>
            <a:ext cx="799288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 smtClean="0">
                <a:solidFill>
                  <a:srgbClr val="C00000"/>
                </a:solidFill>
              </a:rPr>
              <a:t>A2-kielen opiskelu alakouluissa</a:t>
            </a:r>
          </a:p>
          <a:p>
            <a:r>
              <a:rPr lang="fi-FI" sz="4000" b="1" dirty="0" smtClean="0">
                <a:solidFill>
                  <a:srgbClr val="C00000"/>
                </a:solidFill>
              </a:rPr>
              <a:t> – tilanne ennen vuotta 2010</a:t>
            </a:r>
          </a:p>
          <a:p>
            <a:endParaRPr lang="fi-FI" b="1" dirty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Opetusta vain Kausalan koululla.</a:t>
            </a:r>
          </a:p>
          <a:p>
            <a:pPr marL="457200" indent="-457200">
              <a:buFontTx/>
              <a:buChar char="-"/>
            </a:pPr>
            <a:endParaRPr lang="fi-FI" dirty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Kunta ei kuljeta kyläkoulun lapsia Kausalaan.</a:t>
            </a:r>
          </a:p>
          <a:p>
            <a:pPr marL="457200" indent="-457200">
              <a:buFontTx/>
              <a:buChar char="-"/>
            </a:pPr>
            <a:endParaRPr lang="fi-FI" dirty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Kyläkoulujen oppilaat eriarvoisessa asemassa.</a:t>
            </a:r>
          </a:p>
          <a:p>
            <a:pPr marL="457200" indent="-457200">
              <a:buFontTx/>
              <a:buChar char="-"/>
            </a:pPr>
            <a:endParaRPr lang="fi-FI" dirty="0" smtClean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Vain jotkut lähimpien kyläkoulujen vanhemmat pystyneet kuljettamaan lapsensa Kausalan koululle A2-kielen tunnille.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217228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11 KOULU SEKA\EUROPEAN LABEL\ESITYS LABEL TILAISUUTEEN 2011\lukiolla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888" y="638149"/>
            <a:ext cx="9561236" cy="625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0" y="0"/>
            <a:ext cx="9144677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i-FI" sz="3600" b="1" dirty="0" smtClean="0"/>
              <a:t>Etäoppilaat lähiopetuksessa joka neljäs viikko</a:t>
            </a:r>
            <a:endParaRPr lang="fi-FI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207" y="669049"/>
            <a:ext cx="3113141" cy="178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20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11 KOULU SEKA\EUROPEAN LABEL\ESITYS LABEL TILAISUUTEEN 2011\nall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0"/>
            <a:ext cx="10287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/>
          <p:cNvSpPr txBox="1"/>
          <p:nvPr/>
        </p:nvSpPr>
        <p:spPr>
          <a:xfrm>
            <a:off x="179512" y="188640"/>
            <a:ext cx="212481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sz="3600" b="1" dirty="0" smtClean="0"/>
              <a:t>Lähituntia</a:t>
            </a:r>
            <a:endParaRPr lang="fi-FI" sz="3600" b="1" dirty="0"/>
          </a:p>
        </p:txBody>
      </p:sp>
    </p:spTree>
    <p:extLst>
      <p:ext uri="{BB962C8B-B14F-4D97-AF65-F5344CB8AC3E}">
        <p14:creationId xmlns:p14="http://schemas.microsoft.com/office/powerpoint/2010/main" val="115771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3807"/>
            <a:ext cx="10336415" cy="688328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kstiruutu 3"/>
          <p:cNvSpPr txBox="1"/>
          <p:nvPr/>
        </p:nvSpPr>
        <p:spPr>
          <a:xfrm>
            <a:off x="179512" y="188640"/>
            <a:ext cx="800033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sz="3600" b="1" dirty="0" smtClean="0"/>
              <a:t>Lähitunnilla vierailija Deutsche </a:t>
            </a:r>
            <a:r>
              <a:rPr lang="fi-FI" sz="3600" b="1" dirty="0" err="1" smtClean="0"/>
              <a:t>Schulesta</a:t>
            </a:r>
            <a:endParaRPr lang="fi-FI" sz="3600" b="1" dirty="0"/>
          </a:p>
        </p:txBody>
      </p:sp>
    </p:spTree>
    <p:extLst>
      <p:ext uri="{BB962C8B-B14F-4D97-AF65-F5344CB8AC3E}">
        <p14:creationId xmlns:p14="http://schemas.microsoft.com/office/powerpoint/2010/main" val="262082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48" y="-44624"/>
            <a:ext cx="10357009" cy="690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395536" y="5445223"/>
            <a:ext cx="4212372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sz="3600" b="1" dirty="0"/>
              <a:t>P</a:t>
            </a:r>
            <a:r>
              <a:rPr lang="fi-FI" sz="3600" b="1" dirty="0" smtClean="0"/>
              <a:t>aritöitä eri koulujen</a:t>
            </a:r>
          </a:p>
          <a:p>
            <a:r>
              <a:rPr lang="fi-FI" sz="3600" b="1" dirty="0" smtClean="0"/>
              <a:t>oppilaiden välillä</a:t>
            </a:r>
            <a:endParaRPr lang="fi-FI" sz="3600" b="1" dirty="0"/>
          </a:p>
        </p:txBody>
      </p:sp>
    </p:spTree>
    <p:extLst>
      <p:ext uri="{BB962C8B-B14F-4D97-AF65-F5344CB8AC3E}">
        <p14:creationId xmlns:p14="http://schemas.microsoft.com/office/powerpoint/2010/main" val="383057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89" y="6424"/>
            <a:ext cx="9998673" cy="7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323528" y="836712"/>
            <a:ext cx="90730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endParaRPr lang="fi-FI" sz="3200" dirty="0"/>
          </a:p>
          <a:p>
            <a:pPr marL="457200" indent="-457200">
              <a:buFontTx/>
              <a:buChar char="-"/>
            </a:pPr>
            <a:endParaRPr lang="fi-FI" dirty="0" smtClean="0"/>
          </a:p>
        </p:txBody>
      </p:sp>
      <p:pic>
        <p:nvPicPr>
          <p:cNvPr id="11266" name="Picture 2" descr="VIDEO. Katso miten etäopetusalustalle kirjaudutaan.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31626"/>
            <a:ext cx="5937632" cy="469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179512" y="601768"/>
            <a:ext cx="83579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4000" b="1" dirty="0" smtClean="0">
                <a:solidFill>
                  <a:srgbClr val="C00000"/>
                </a:solidFill>
              </a:rPr>
              <a:t>Miten etäopetusalustalle kirjaudutaan</a:t>
            </a:r>
            <a:endParaRPr lang="fi-FI" sz="4000" b="1" dirty="0">
              <a:solidFill>
                <a:srgbClr val="C00000"/>
              </a:solidFill>
            </a:endParaRPr>
          </a:p>
        </p:txBody>
      </p:sp>
      <p:sp>
        <p:nvSpPr>
          <p:cNvPr id="10" name="Tekstiruutu 9"/>
          <p:cNvSpPr txBox="1"/>
          <p:nvPr/>
        </p:nvSpPr>
        <p:spPr>
          <a:xfrm>
            <a:off x="404291" y="1916832"/>
            <a:ext cx="23834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 smtClean="0"/>
              <a:t>VIDEO,</a:t>
            </a:r>
          </a:p>
          <a:p>
            <a:r>
              <a:rPr lang="fi-FI" sz="3200" dirty="0" smtClean="0"/>
              <a:t>klikkaa kuvaa</a:t>
            </a:r>
          </a:p>
          <a:p>
            <a:endParaRPr lang="fi-FI" sz="3200" dirty="0"/>
          </a:p>
        </p:txBody>
      </p:sp>
      <p:sp>
        <p:nvSpPr>
          <p:cNvPr id="12" name="Nuoli oikealle 11"/>
          <p:cNvSpPr/>
          <p:nvPr/>
        </p:nvSpPr>
        <p:spPr>
          <a:xfrm>
            <a:off x="2064465" y="3140968"/>
            <a:ext cx="396044" cy="2193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899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34" y="1025352"/>
            <a:ext cx="941162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iruutu 4"/>
          <p:cNvSpPr txBox="1"/>
          <p:nvPr/>
        </p:nvSpPr>
        <p:spPr>
          <a:xfrm>
            <a:off x="395536" y="128826"/>
            <a:ext cx="842493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i-FI" sz="4000" b="1" dirty="0"/>
              <a:t>E</a:t>
            </a:r>
            <a:r>
              <a:rPr lang="fi-FI" sz="4000" b="1" dirty="0" smtClean="0"/>
              <a:t>täopetuksen pääsivu </a:t>
            </a:r>
            <a:r>
              <a:rPr lang="fi-FI" sz="4000" b="1" dirty="0" err="1" smtClean="0"/>
              <a:t>peda.netissa</a:t>
            </a:r>
            <a:r>
              <a:rPr lang="fi-FI" sz="4000" b="1" dirty="0" smtClean="0"/>
              <a:t>   </a:t>
            </a:r>
            <a:r>
              <a:rPr lang="fi-FI" sz="1400" b="1" dirty="0" smtClean="0">
                <a:hlinkClick r:id="rId3"/>
              </a:rPr>
              <a:t>LINKKI</a:t>
            </a:r>
            <a:endParaRPr lang="fi-FI" sz="1400" b="1" dirty="0"/>
          </a:p>
        </p:txBody>
      </p:sp>
    </p:spTree>
    <p:extLst>
      <p:ext uri="{BB962C8B-B14F-4D97-AF65-F5344CB8AC3E}">
        <p14:creationId xmlns:p14="http://schemas.microsoft.com/office/powerpoint/2010/main" val="147745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3779912" y="6102588"/>
            <a:ext cx="2137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>
                <a:latin typeface="+mj-lt"/>
              </a:rPr>
              <a:t>t</a:t>
            </a:r>
            <a:r>
              <a:rPr lang="fi-FI" dirty="0" err="1" smtClean="0">
                <a:latin typeface="+mj-lt"/>
              </a:rPr>
              <a:t>arja.virtanen@iitti.fi</a:t>
            </a:r>
            <a:endParaRPr lang="fi-FI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2238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6876255" y="610258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hlinkClick r:id="rId3"/>
              </a:rPr>
              <a:t>LINKKI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470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3 ETÄOPETUS\IITTI Hanke 2010 - 2011\case OPHlle 2011\IITTI case Tarja Virtan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" y="11137"/>
            <a:ext cx="9107227" cy="681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97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21" y="0"/>
            <a:ext cx="9144000" cy="680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280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5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7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70" y="-14114"/>
            <a:ext cx="3214388" cy="164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355" y="-1"/>
            <a:ext cx="3739749" cy="198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70" y="5045324"/>
            <a:ext cx="3513450" cy="187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131115"/>
            <a:ext cx="2964349" cy="146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546" y="3113459"/>
            <a:ext cx="3322810" cy="1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821" y="5196220"/>
            <a:ext cx="3355674" cy="168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67389" y="1484784"/>
            <a:ext cx="210160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b="1" dirty="0" err="1" smtClean="0"/>
              <a:t>Vuolenkosken</a:t>
            </a:r>
            <a:r>
              <a:rPr lang="fi-FI" b="1" dirty="0" smtClean="0"/>
              <a:t> koulu</a:t>
            </a:r>
          </a:p>
          <a:p>
            <a:r>
              <a:rPr lang="fi-FI" b="1" dirty="0" smtClean="0"/>
              <a:t>- 40 km Kausalaan</a:t>
            </a:r>
            <a:endParaRPr lang="fi-FI" b="1" dirty="0"/>
          </a:p>
        </p:txBody>
      </p:sp>
      <p:sp>
        <p:nvSpPr>
          <p:cNvPr id="10" name="Tekstiruutu 9"/>
          <p:cNvSpPr txBox="1"/>
          <p:nvPr/>
        </p:nvSpPr>
        <p:spPr>
          <a:xfrm>
            <a:off x="67389" y="4747203"/>
            <a:ext cx="223638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b="1" dirty="0" err="1" smtClean="0"/>
              <a:t>Haapa-Kimolan</a:t>
            </a:r>
            <a:r>
              <a:rPr lang="fi-FI" b="1" dirty="0" smtClean="0"/>
              <a:t> koulu</a:t>
            </a:r>
          </a:p>
          <a:p>
            <a:r>
              <a:rPr lang="fi-FI" b="1" dirty="0" smtClean="0"/>
              <a:t>- 13 km Kausalaan</a:t>
            </a:r>
            <a:endParaRPr lang="fi-FI" b="1" dirty="0"/>
          </a:p>
        </p:txBody>
      </p:sp>
      <p:sp>
        <p:nvSpPr>
          <p:cNvPr id="11" name="Tekstiruutu 10"/>
          <p:cNvSpPr txBox="1"/>
          <p:nvPr/>
        </p:nvSpPr>
        <p:spPr>
          <a:xfrm>
            <a:off x="7148797" y="1334992"/>
            <a:ext cx="191937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b="1" dirty="0" err="1" smtClean="0"/>
              <a:t>Kymentaan</a:t>
            </a:r>
            <a:r>
              <a:rPr lang="fi-FI" b="1" dirty="0" smtClean="0"/>
              <a:t> koulu</a:t>
            </a:r>
          </a:p>
          <a:p>
            <a:r>
              <a:rPr lang="fi-FI" b="1" dirty="0" smtClean="0"/>
              <a:t>- 15 km Kausalaan</a:t>
            </a:r>
            <a:endParaRPr lang="fi-FI" b="1" dirty="0"/>
          </a:p>
        </p:txBody>
      </p:sp>
      <p:sp>
        <p:nvSpPr>
          <p:cNvPr id="12" name="Tekstiruutu 11"/>
          <p:cNvSpPr txBox="1"/>
          <p:nvPr/>
        </p:nvSpPr>
        <p:spPr>
          <a:xfrm>
            <a:off x="7096890" y="3412500"/>
            <a:ext cx="1985865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b="1" dirty="0" smtClean="0"/>
              <a:t>Kausalan koulu</a:t>
            </a:r>
          </a:p>
          <a:p>
            <a:r>
              <a:rPr lang="fi-FI" b="1" dirty="0" smtClean="0"/>
              <a:t>- lähiopetusryhmiä</a:t>
            </a:r>
          </a:p>
        </p:txBody>
      </p:sp>
      <p:sp>
        <p:nvSpPr>
          <p:cNvPr id="13" name="Tekstiruutu 12"/>
          <p:cNvSpPr txBox="1"/>
          <p:nvPr/>
        </p:nvSpPr>
        <p:spPr>
          <a:xfrm>
            <a:off x="7214104" y="4891081"/>
            <a:ext cx="185525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b="1" dirty="0" err="1" smtClean="0"/>
              <a:t>Tillolan</a:t>
            </a:r>
            <a:r>
              <a:rPr lang="fi-FI" b="1" dirty="0" smtClean="0"/>
              <a:t> koulu</a:t>
            </a:r>
          </a:p>
          <a:p>
            <a:r>
              <a:rPr lang="fi-FI" b="1" dirty="0"/>
              <a:t> </a:t>
            </a:r>
            <a:r>
              <a:rPr lang="fi-FI" b="1" dirty="0" smtClean="0"/>
              <a:t>- 5 km Kausalaan</a:t>
            </a:r>
            <a:endParaRPr lang="fi-FI" b="1" dirty="0"/>
          </a:p>
        </p:txBody>
      </p:sp>
      <p:sp>
        <p:nvSpPr>
          <p:cNvPr id="14" name="Tekstiruutu 13"/>
          <p:cNvSpPr txBox="1"/>
          <p:nvPr/>
        </p:nvSpPr>
        <p:spPr>
          <a:xfrm>
            <a:off x="101804" y="2540107"/>
            <a:ext cx="208003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i-FI" b="1" dirty="0" smtClean="0"/>
              <a:t>IITIN LUKIO</a:t>
            </a:r>
          </a:p>
          <a:p>
            <a:r>
              <a:rPr lang="fi-FI" b="1" dirty="0" smtClean="0"/>
              <a:t>- etäopetusta</a:t>
            </a:r>
          </a:p>
        </p:txBody>
      </p:sp>
      <p:pic>
        <p:nvPicPr>
          <p:cNvPr id="4099" name="Picture 3" descr="D:\3 ETÄOPETUS\00 MAAILMANKONGRESSI 2011\Koulut KUVAT\iitti pn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19158"/>
            <a:ext cx="428625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uora nuoliyhdysviiva 18"/>
          <p:cNvCxnSpPr/>
          <p:nvPr/>
        </p:nvCxnSpPr>
        <p:spPr>
          <a:xfrm>
            <a:off x="2236381" y="5403904"/>
            <a:ext cx="2540081" cy="63314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uora nuoliyhdysviiva 23"/>
          <p:cNvCxnSpPr/>
          <p:nvPr/>
        </p:nvCxnSpPr>
        <p:spPr>
          <a:xfrm flipV="1">
            <a:off x="2158587" y="990660"/>
            <a:ext cx="1143570" cy="5048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nuoliyhdysviiva 25"/>
          <p:cNvCxnSpPr/>
          <p:nvPr/>
        </p:nvCxnSpPr>
        <p:spPr>
          <a:xfrm>
            <a:off x="2090125" y="3186439"/>
            <a:ext cx="2608776" cy="103464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uora nuoliyhdysviiva 27"/>
          <p:cNvCxnSpPr/>
          <p:nvPr/>
        </p:nvCxnSpPr>
        <p:spPr>
          <a:xfrm flipH="1">
            <a:off x="4968997" y="1981322"/>
            <a:ext cx="2179800" cy="77538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uora nuoliyhdysviiva 33"/>
          <p:cNvCxnSpPr/>
          <p:nvPr/>
        </p:nvCxnSpPr>
        <p:spPr>
          <a:xfrm flipH="1">
            <a:off x="5102651" y="3456456"/>
            <a:ext cx="2027399" cy="7352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uora nuoliyhdysviiva 35"/>
          <p:cNvCxnSpPr/>
          <p:nvPr/>
        </p:nvCxnSpPr>
        <p:spPr>
          <a:xfrm flipH="1" flipV="1">
            <a:off x="5652120" y="4571263"/>
            <a:ext cx="1623109" cy="94812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54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" y="0"/>
            <a:ext cx="9118848" cy="681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27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5537" cy="684697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2" name="Tekstiruutu 1"/>
          <p:cNvSpPr txBox="1"/>
          <p:nvPr/>
        </p:nvSpPr>
        <p:spPr>
          <a:xfrm>
            <a:off x="4427984" y="539388"/>
            <a:ext cx="295189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dirty="0" smtClean="0"/>
              <a:t>Opettaja ja oppilas kaksistaan</a:t>
            </a:r>
            <a:endParaRPr lang="fi-FI" dirty="0"/>
          </a:p>
        </p:txBody>
      </p:sp>
      <p:sp>
        <p:nvSpPr>
          <p:cNvPr id="3" name="Tekstiruutu 2"/>
          <p:cNvSpPr txBox="1"/>
          <p:nvPr/>
        </p:nvSpPr>
        <p:spPr>
          <a:xfrm>
            <a:off x="8244406" y="6316638"/>
            <a:ext cx="769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>
                <a:hlinkClick r:id="rId3"/>
              </a:rPr>
              <a:t>WebLi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8082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179377" y="104200"/>
            <a:ext cx="8496944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i-FI" sz="4000" b="1" dirty="0" smtClean="0"/>
              <a:t>Oppikirjan kappalekohtaiset sivut      </a:t>
            </a:r>
            <a:r>
              <a:rPr lang="fi-FI" sz="1400" b="1" dirty="0" smtClean="0">
                <a:hlinkClick r:id="rId2"/>
              </a:rPr>
              <a:t>LINKKI</a:t>
            </a:r>
            <a:endParaRPr lang="fi-FI" sz="1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" y="833386"/>
            <a:ext cx="9098816" cy="634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04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95"/>
            <a:ext cx="8964488" cy="692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353751" y="5936896"/>
            <a:ext cx="5874433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i-FI" sz="4000" b="1" dirty="0" smtClean="0"/>
              <a:t>Kappale 13   </a:t>
            </a:r>
            <a:r>
              <a:rPr lang="fi-FI" sz="1200" b="1" dirty="0" smtClean="0">
                <a:hlinkClick r:id="rId3"/>
              </a:rPr>
              <a:t>LINKKI</a:t>
            </a:r>
            <a:r>
              <a:rPr lang="fi-FI" sz="1200" b="1" dirty="0" smtClean="0"/>
              <a:t>            </a:t>
            </a:r>
            <a:r>
              <a:rPr lang="fi-FI" sz="1200" b="1" dirty="0" err="1" smtClean="0">
                <a:hlinkClick r:id="rId4"/>
              </a:rPr>
              <a:t>LINKKI</a:t>
            </a:r>
            <a:r>
              <a:rPr lang="fi-FI" sz="1200" b="1" dirty="0" smtClean="0">
                <a:hlinkClick r:id="rId4"/>
              </a:rPr>
              <a:t> SANAKOKEESEEN</a:t>
            </a:r>
            <a:endParaRPr lang="fi-FI" sz="1200" b="1" dirty="0"/>
          </a:p>
        </p:txBody>
      </p:sp>
    </p:spTree>
    <p:extLst>
      <p:ext uri="{BB962C8B-B14F-4D97-AF65-F5344CB8AC3E}">
        <p14:creationId xmlns:p14="http://schemas.microsoft.com/office/powerpoint/2010/main" val="304459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11 KOULU SEKA\EUROPEAN LABEL\ESITYS LABEL TILAISUUTEEN 2011\power point\yhdista_ku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116616" cy="699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71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11 KOULU SEKA\EUROPEAN LABEL\ESITYS LABEL TILAISUUTEEN 2011\power point\yhdi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35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11 KOULU SEKA\EUROPEAN LABEL\ESITYS LABEL TILAISUUTEEN 2011\power point\rullaustek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8544" cy="712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36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1 KOULU SEKA\EUROPEAN LABEL\ESITYS LABEL TILAISUUTEEN 2011\power point\ristikk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" y="0"/>
            <a:ext cx="912092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26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11 KOULU SEKA\EUROPEAN LABEL\ESITYS LABEL TILAISUUTEEN 2011\power point\vide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911100" cy="7124259"/>
          </a:xfrm>
          <a:prstGeom prst="rect">
            <a:avLst/>
          </a:prstGeom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4" name="Tekstiruutu 3"/>
          <p:cNvSpPr txBox="1"/>
          <p:nvPr/>
        </p:nvSpPr>
        <p:spPr>
          <a:xfrm>
            <a:off x="6300192" y="5805264"/>
            <a:ext cx="201622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i-FI" dirty="0" smtClean="0"/>
              <a:t>Aukkotehtävä videolla      </a:t>
            </a:r>
            <a:r>
              <a:rPr lang="fi-FI" dirty="0" smtClean="0">
                <a:hlinkClick r:id="rId3"/>
              </a:rPr>
              <a:t>LINKKI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2696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107504" y="153087"/>
            <a:ext cx="8352928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i-FI" sz="4000" b="1" dirty="0" err="1" smtClean="0"/>
              <a:t>Notebook</a:t>
            </a:r>
            <a:r>
              <a:rPr lang="fi-FI" sz="4000" b="1" dirty="0" smtClean="0"/>
              <a:t> –tehtäviä  </a:t>
            </a:r>
            <a:r>
              <a:rPr lang="fi-FI" sz="4000" dirty="0" smtClean="0"/>
              <a:t>(</a:t>
            </a:r>
            <a:r>
              <a:rPr lang="fi-FI" sz="4000" dirty="0" err="1" smtClean="0"/>
              <a:t>smartboard</a:t>
            </a:r>
            <a:r>
              <a:rPr lang="fi-FI" sz="4000" dirty="0" smtClean="0"/>
              <a:t>)</a:t>
            </a:r>
            <a:endParaRPr lang="fi-FI" sz="4000" dirty="0"/>
          </a:p>
        </p:txBody>
      </p:sp>
      <p:pic>
        <p:nvPicPr>
          <p:cNvPr id="2050" name="Picture 2" descr="D:\11 KOULU SEKA\EUROPEAN LABEL\ESITYS LABEL TILAISUUTEEN 2011\power point\not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89506"/>
            <a:ext cx="8064896" cy="600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19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625" y="-50900"/>
            <a:ext cx="3739749" cy="198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kstiruutu 10"/>
          <p:cNvSpPr txBox="1"/>
          <p:nvPr/>
        </p:nvSpPr>
        <p:spPr>
          <a:xfrm>
            <a:off x="5885835" y="1947897"/>
            <a:ext cx="3144835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sz="3200" b="1" dirty="0" err="1" smtClean="0"/>
              <a:t>Kymentaan</a:t>
            </a:r>
            <a:r>
              <a:rPr lang="fi-FI" sz="3200" b="1" dirty="0" smtClean="0"/>
              <a:t> koulu</a:t>
            </a:r>
          </a:p>
          <a:p>
            <a:r>
              <a:rPr lang="fi-FI" sz="3200" b="1" dirty="0">
                <a:solidFill>
                  <a:srgbClr val="FF0000"/>
                </a:solidFill>
              </a:rPr>
              <a:t>4</a:t>
            </a:r>
            <a:r>
              <a:rPr lang="fi-FI" sz="3200" b="1" dirty="0" smtClean="0">
                <a:solidFill>
                  <a:srgbClr val="FF0000"/>
                </a:solidFill>
              </a:rPr>
              <a:t> oppilasta</a:t>
            </a:r>
            <a:endParaRPr lang="fi-FI" sz="3200" b="1" dirty="0">
              <a:solidFill>
                <a:srgbClr val="FF0000"/>
              </a:solidFill>
            </a:endParaRPr>
          </a:p>
        </p:txBody>
      </p:sp>
      <p:pic>
        <p:nvPicPr>
          <p:cNvPr id="4099" name="Picture 3" descr="D:\3 ETÄOPETUS\00 MAAILMANKONGRESSI 2011\Koulut KUVAT\iitti p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35" y="10337"/>
            <a:ext cx="428625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uora nuoliyhdysviiva 27"/>
          <p:cNvCxnSpPr/>
          <p:nvPr/>
        </p:nvCxnSpPr>
        <p:spPr>
          <a:xfrm flipH="1">
            <a:off x="2667940" y="1946342"/>
            <a:ext cx="3217896" cy="83458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uora nuoliyhdysviiva 35"/>
          <p:cNvCxnSpPr/>
          <p:nvPr/>
        </p:nvCxnSpPr>
        <p:spPr>
          <a:xfrm flipH="1">
            <a:off x="2667940" y="5661248"/>
            <a:ext cx="2840164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iruutu 13"/>
          <p:cNvSpPr txBox="1"/>
          <p:nvPr/>
        </p:nvSpPr>
        <p:spPr>
          <a:xfrm>
            <a:off x="130402" y="2057653"/>
            <a:ext cx="2243358" cy="14465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i-FI" sz="3200" b="1" dirty="0" smtClean="0">
                <a:solidFill>
                  <a:srgbClr val="FF0000"/>
                </a:solidFill>
              </a:rPr>
              <a:t>6. </a:t>
            </a:r>
            <a:r>
              <a:rPr lang="fi-FI" sz="3200" b="1" dirty="0" err="1">
                <a:solidFill>
                  <a:srgbClr val="FF0000"/>
                </a:solidFill>
              </a:rPr>
              <a:t>l</a:t>
            </a:r>
            <a:r>
              <a:rPr lang="fi-FI" sz="3200" b="1" dirty="0" err="1" smtClean="0">
                <a:solidFill>
                  <a:srgbClr val="FF0000"/>
                </a:solidFill>
              </a:rPr>
              <a:t>k</a:t>
            </a:r>
            <a:r>
              <a:rPr lang="fi-FI" sz="32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fi-FI" sz="3200" b="1" dirty="0" smtClean="0"/>
              <a:t>2012 – 2013</a:t>
            </a:r>
          </a:p>
          <a:p>
            <a:r>
              <a:rPr lang="fi-FI" sz="2400" b="1" dirty="0" smtClean="0"/>
              <a:t>Yht. 7 oppilasta</a:t>
            </a:r>
          </a:p>
        </p:txBody>
      </p:sp>
      <p:cxnSp>
        <p:nvCxnSpPr>
          <p:cNvPr id="26" name="Suora nuoliyhdysviiva 25"/>
          <p:cNvCxnSpPr/>
          <p:nvPr/>
        </p:nvCxnSpPr>
        <p:spPr>
          <a:xfrm>
            <a:off x="1835696" y="4184364"/>
            <a:ext cx="53806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kstiruutu 46"/>
          <p:cNvSpPr txBox="1"/>
          <p:nvPr/>
        </p:nvSpPr>
        <p:spPr>
          <a:xfrm>
            <a:off x="869854" y="3933056"/>
            <a:ext cx="96584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sz="2400" b="1" dirty="0" smtClean="0"/>
              <a:t>LUKIO</a:t>
            </a:r>
            <a:endParaRPr lang="fi-FI" sz="2400" b="1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01538"/>
            <a:ext cx="3665900" cy="195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kstiruutu 12"/>
          <p:cNvSpPr txBox="1"/>
          <p:nvPr/>
        </p:nvSpPr>
        <p:spPr>
          <a:xfrm>
            <a:off x="4670884" y="5661248"/>
            <a:ext cx="4379191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i-FI" sz="3200" b="1" dirty="0" err="1" smtClean="0"/>
              <a:t>Haapa-Kimolan</a:t>
            </a:r>
            <a:r>
              <a:rPr lang="fi-FI" sz="3200" b="1" dirty="0" smtClean="0"/>
              <a:t> koulu</a:t>
            </a:r>
          </a:p>
          <a:p>
            <a:r>
              <a:rPr lang="fi-FI" sz="3200" b="1" dirty="0">
                <a:solidFill>
                  <a:srgbClr val="FF0000"/>
                </a:solidFill>
              </a:rPr>
              <a:t> 3</a:t>
            </a:r>
            <a:r>
              <a:rPr lang="fi-FI" sz="3200" b="1" dirty="0" smtClean="0">
                <a:solidFill>
                  <a:srgbClr val="FF0000"/>
                </a:solidFill>
              </a:rPr>
              <a:t> oppilasta</a:t>
            </a:r>
            <a:endParaRPr lang="fi-FI" sz="3200" b="1" dirty="0">
              <a:solidFill>
                <a:srgbClr val="FF0000"/>
              </a:solidFill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2367306" cy="12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kstiruutu 11"/>
          <p:cNvSpPr txBox="1"/>
          <p:nvPr/>
        </p:nvSpPr>
        <p:spPr>
          <a:xfrm>
            <a:off x="2555776" y="854482"/>
            <a:ext cx="2406556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sz="2000" b="1" dirty="0" smtClean="0"/>
              <a:t>(</a:t>
            </a:r>
            <a:r>
              <a:rPr lang="fi-FI" sz="2000" b="1" dirty="0" err="1" smtClean="0"/>
              <a:t>Vuolenkosken</a:t>
            </a:r>
            <a:r>
              <a:rPr lang="fi-FI" sz="2000" b="1" dirty="0" smtClean="0"/>
              <a:t> koulu</a:t>
            </a:r>
          </a:p>
          <a:p>
            <a:r>
              <a:rPr lang="fi-FI" sz="2000" b="1" dirty="0" smtClean="0">
                <a:solidFill>
                  <a:srgbClr val="FF0000"/>
                </a:solidFill>
              </a:rPr>
              <a:t>1 oppilas LOPETTI)</a:t>
            </a:r>
          </a:p>
        </p:txBody>
      </p:sp>
      <p:cxnSp>
        <p:nvCxnSpPr>
          <p:cNvPr id="34" name="Suora nuoliyhdysviiva 33"/>
          <p:cNvCxnSpPr/>
          <p:nvPr/>
        </p:nvCxnSpPr>
        <p:spPr>
          <a:xfrm flipH="1">
            <a:off x="1147370" y="854482"/>
            <a:ext cx="1408406" cy="1097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41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89" y="6424"/>
            <a:ext cx="9998673" cy="7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179512" y="332656"/>
            <a:ext cx="921702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 smtClean="0">
                <a:solidFill>
                  <a:srgbClr val="C00000"/>
                </a:solidFill>
              </a:rPr>
              <a:t>Toimiva etätunti</a:t>
            </a:r>
          </a:p>
          <a:p>
            <a:endParaRPr lang="fi-FI" b="1" dirty="0" smtClean="0">
              <a:solidFill>
                <a:srgbClr val="C00000"/>
              </a:solidFill>
            </a:endParaRPr>
          </a:p>
          <a:p>
            <a:pPr marL="457200" indent="-457200">
              <a:buFontTx/>
              <a:buChar char="-"/>
            </a:pPr>
            <a:r>
              <a:rPr lang="fi-FI" sz="3200" dirty="0" smtClean="0"/>
              <a:t>Etätunti suunniteltava etukäteen huolella</a:t>
            </a:r>
          </a:p>
          <a:p>
            <a:pPr marL="457200" indent="-457200">
              <a:buFontTx/>
              <a:buChar char="-"/>
            </a:pPr>
            <a:r>
              <a:rPr lang="fi-FI" sz="3200" dirty="0" smtClean="0"/>
              <a:t>Varasuunnitelma</a:t>
            </a:r>
          </a:p>
          <a:p>
            <a:pPr marL="457200" indent="-457200">
              <a:buFontTx/>
              <a:buChar char="-"/>
            </a:pPr>
            <a:r>
              <a:rPr lang="fi-FI" sz="3200" dirty="0"/>
              <a:t>Tunnin kulku netissä </a:t>
            </a:r>
            <a:r>
              <a:rPr lang="fi-FI" sz="1200" dirty="0" smtClean="0">
                <a:hlinkClick r:id="rId3"/>
              </a:rPr>
              <a:t>(LINKKI)</a:t>
            </a:r>
            <a:endParaRPr lang="fi-FI" sz="1200" dirty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Erikoisohjelma ajoissa etäohjaajille</a:t>
            </a:r>
          </a:p>
          <a:p>
            <a:pPr marL="457200" indent="-457200">
              <a:buFontTx/>
              <a:buChar char="-"/>
            </a:pPr>
            <a:r>
              <a:rPr lang="fi-FI" sz="3200" dirty="0" smtClean="0"/>
              <a:t>Tietokoneet avattava ja ohjelmaan kirjauduttava ennen tunnin alkua</a:t>
            </a:r>
          </a:p>
          <a:p>
            <a:pPr marL="457200" indent="-457200">
              <a:buFontTx/>
              <a:buChar char="-"/>
            </a:pPr>
            <a:r>
              <a:rPr lang="fi-FI" sz="3200" dirty="0" smtClean="0"/>
              <a:t>Tunteihin vaihtelevuutta / toiminnallisuutta</a:t>
            </a:r>
          </a:p>
          <a:p>
            <a:pPr marL="457200" indent="-457200">
              <a:buFontTx/>
              <a:buChar char="-"/>
            </a:pPr>
            <a:r>
              <a:rPr lang="fi-FI" sz="3200" dirty="0"/>
              <a:t>Nopeille </a:t>
            </a:r>
            <a:r>
              <a:rPr lang="fi-FI" sz="3200" dirty="0" smtClean="0"/>
              <a:t>varatehtäviä</a:t>
            </a:r>
          </a:p>
          <a:p>
            <a:pPr marL="457200" indent="-457200">
              <a:buFontTx/>
              <a:buChar char="-"/>
            </a:pPr>
            <a:r>
              <a:rPr lang="fi-FI" sz="3200" dirty="0" smtClean="0"/>
              <a:t>Jokainen oppilas huomioitava</a:t>
            </a:r>
          </a:p>
          <a:p>
            <a:pPr marL="457200" indent="-457200">
              <a:buFontTx/>
              <a:buChar char="-"/>
            </a:pPr>
            <a:r>
              <a:rPr lang="fi-FI" sz="3200" dirty="0" smtClean="0"/>
              <a:t>Sitoutuneet etäavustajat</a:t>
            </a:r>
          </a:p>
        </p:txBody>
      </p:sp>
    </p:spTree>
    <p:extLst>
      <p:ext uri="{BB962C8B-B14F-4D97-AF65-F5344CB8AC3E}">
        <p14:creationId xmlns:p14="http://schemas.microsoft.com/office/powerpoint/2010/main" val="199187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998673" cy="7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467544" y="692696"/>
            <a:ext cx="8874021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 smtClean="0">
                <a:solidFill>
                  <a:srgbClr val="C00000"/>
                </a:solidFill>
              </a:rPr>
              <a:t>Lukuvuosi 2012 – 2013</a:t>
            </a:r>
          </a:p>
          <a:p>
            <a:endParaRPr lang="fi-FI" b="1" dirty="0" smtClean="0">
              <a:solidFill>
                <a:srgbClr val="C00000"/>
              </a:solidFill>
            </a:endParaRPr>
          </a:p>
          <a:p>
            <a:pPr marL="457200" indent="-457200">
              <a:buFontTx/>
              <a:buChar char="-"/>
            </a:pPr>
            <a:r>
              <a:rPr lang="fi-FI" sz="3200" dirty="0" smtClean="0"/>
              <a:t>Syksyllä 2012 alkaa uusi etäopetusryhmä</a:t>
            </a:r>
          </a:p>
          <a:p>
            <a:pPr marL="457200" indent="-457200">
              <a:buFontTx/>
              <a:buChar char="-"/>
            </a:pPr>
            <a:endParaRPr lang="fi-FI" dirty="0" smtClean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28.5.2013 kaikkien luokkien etäryhmät lukiolla lähitapaamisessa. Paikalla koulujen rehtorit ja lehdistö. Koulujen rehtorit ojentavat 6. luokan etäoppilaille diplomit kolmen vuoden etäopiskelusta. </a:t>
            </a:r>
          </a:p>
        </p:txBody>
      </p:sp>
    </p:spTree>
    <p:extLst>
      <p:ext uri="{BB962C8B-B14F-4D97-AF65-F5344CB8AC3E}">
        <p14:creationId xmlns:p14="http://schemas.microsoft.com/office/powerpoint/2010/main" val="259263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998673" cy="7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Vaakasuora käärö 1"/>
          <p:cNvSpPr/>
          <p:nvPr/>
        </p:nvSpPr>
        <p:spPr>
          <a:xfrm>
            <a:off x="467544" y="764704"/>
            <a:ext cx="8208912" cy="5805264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i-FI" sz="3600" i="1" dirty="0"/>
              <a:t>… on suorittanut 4 - 6 vuosiluokkien A2- saksan opinnot etäopetuksessa. Hän on osoittanut aktiivisuutta ja suurta oppivaisuutta sekä saksan kielessä että </a:t>
            </a:r>
            <a:r>
              <a:rPr lang="fi-FI" sz="3600" i="1" dirty="0" err="1"/>
              <a:t>WebLi-ohjelman</a:t>
            </a:r>
            <a:r>
              <a:rPr lang="fi-FI" sz="3600" i="1" dirty="0"/>
              <a:t> käytössä…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449086" y="503649"/>
            <a:ext cx="671934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sz="3200" dirty="0" smtClean="0"/>
              <a:t>Keväällä 2013 ensimmäiset etädiplomit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338989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11 KOULU SEKA\EUROPEAN LABEL\ESITYS LABEL TILAISUUTEEN 2011\lukiolla hyp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190" y="1052736"/>
            <a:ext cx="9793088" cy="550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179512" y="188640"/>
            <a:ext cx="8849859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sz="4400" b="1" dirty="0" smtClean="0"/>
              <a:t>Myös opella tunne: ”Jee, </a:t>
            </a:r>
            <a:r>
              <a:rPr lang="fi-FI" sz="4400" b="1" dirty="0" err="1" smtClean="0"/>
              <a:t>mä</a:t>
            </a:r>
            <a:r>
              <a:rPr lang="fi-FI" sz="4400" b="1" dirty="0" smtClean="0"/>
              <a:t> osasin!”</a:t>
            </a:r>
            <a:endParaRPr lang="fi-FI" sz="4400" b="1" dirty="0"/>
          </a:p>
        </p:txBody>
      </p:sp>
    </p:spTree>
    <p:extLst>
      <p:ext uri="{BB962C8B-B14F-4D97-AF65-F5344CB8AC3E}">
        <p14:creationId xmlns:p14="http://schemas.microsoft.com/office/powerpoint/2010/main" val="304221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3779912" y="6102588"/>
            <a:ext cx="2137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>
                <a:latin typeface="+mj-lt"/>
              </a:rPr>
              <a:t>t</a:t>
            </a:r>
            <a:r>
              <a:rPr lang="fi-FI" dirty="0" err="1" smtClean="0">
                <a:latin typeface="+mj-lt"/>
              </a:rPr>
              <a:t>arja.virtanen@iitti.fi</a:t>
            </a:r>
            <a:endParaRPr lang="fi-FI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2238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2226794" y="3140968"/>
            <a:ext cx="52437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9600" dirty="0" err="1">
                <a:latin typeface="Lucida Calligraphy" pitchFamily="66" charset="0"/>
              </a:rPr>
              <a:t>Danke</a:t>
            </a:r>
            <a:r>
              <a:rPr lang="fi-FI" sz="9600" dirty="0">
                <a:latin typeface="Lucida Calligraphy" pitchFamily="66" charset="0"/>
              </a:rPr>
              <a:t> !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3932312" y="6254988"/>
            <a:ext cx="2137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>
                <a:latin typeface="+mj-lt"/>
              </a:rPr>
              <a:t>t</a:t>
            </a:r>
            <a:r>
              <a:rPr lang="fi-FI" dirty="0" err="1" smtClean="0">
                <a:latin typeface="+mj-lt"/>
              </a:rPr>
              <a:t>arja.virtanen@iitti.fi</a:t>
            </a:r>
            <a:endParaRPr lang="fi-FI" dirty="0">
              <a:latin typeface="+mj-lt"/>
            </a:endParaRPr>
          </a:p>
        </p:txBody>
      </p:sp>
      <p:sp>
        <p:nvSpPr>
          <p:cNvPr id="3" name="Tekstiruutu 2"/>
          <p:cNvSpPr txBox="1"/>
          <p:nvPr/>
        </p:nvSpPr>
        <p:spPr>
          <a:xfrm>
            <a:off x="2409118" y="5637748"/>
            <a:ext cx="487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hlinkClick r:id="rId3"/>
              </a:rPr>
              <a:t>http://peda.net/veraja/iitti/lukio/saksa/etaopetus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660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512" y="-28947"/>
            <a:ext cx="3739749" cy="198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622" y="1952376"/>
            <a:ext cx="3990378" cy="197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821" y="4974900"/>
            <a:ext cx="3964565" cy="198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kstiruutu 10"/>
          <p:cNvSpPr txBox="1"/>
          <p:nvPr/>
        </p:nvSpPr>
        <p:spPr>
          <a:xfrm>
            <a:off x="5905240" y="0"/>
            <a:ext cx="3144835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sz="3200" b="1" dirty="0" err="1" smtClean="0"/>
              <a:t>Kymentaan</a:t>
            </a:r>
            <a:r>
              <a:rPr lang="fi-FI" sz="3200" b="1" dirty="0" smtClean="0"/>
              <a:t> koulu</a:t>
            </a:r>
          </a:p>
          <a:p>
            <a:r>
              <a:rPr lang="fi-FI" sz="3200" b="1" dirty="0" smtClean="0">
                <a:solidFill>
                  <a:srgbClr val="FF0000"/>
                </a:solidFill>
              </a:rPr>
              <a:t>2 oppilasta</a:t>
            </a:r>
            <a:endParaRPr lang="fi-FI" sz="3200" b="1" dirty="0">
              <a:solidFill>
                <a:srgbClr val="FF0000"/>
              </a:solidFill>
            </a:endParaRPr>
          </a:p>
        </p:txBody>
      </p:sp>
      <p:sp>
        <p:nvSpPr>
          <p:cNvPr id="12" name="Tekstiruutu 11"/>
          <p:cNvSpPr txBox="1"/>
          <p:nvPr/>
        </p:nvSpPr>
        <p:spPr>
          <a:xfrm>
            <a:off x="6390489" y="3388757"/>
            <a:ext cx="2753511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sz="3200" b="1" dirty="0" smtClean="0"/>
              <a:t>Kausalan koulu</a:t>
            </a:r>
          </a:p>
          <a:p>
            <a:r>
              <a:rPr lang="fi-FI" sz="3200" b="1" dirty="0" smtClean="0">
                <a:solidFill>
                  <a:srgbClr val="FF0000"/>
                </a:solidFill>
              </a:rPr>
              <a:t>6 oppilasta</a:t>
            </a:r>
          </a:p>
        </p:txBody>
      </p:sp>
      <p:sp>
        <p:nvSpPr>
          <p:cNvPr id="13" name="Tekstiruutu 12"/>
          <p:cNvSpPr txBox="1"/>
          <p:nvPr/>
        </p:nvSpPr>
        <p:spPr>
          <a:xfrm>
            <a:off x="3300327" y="5748569"/>
            <a:ext cx="2474973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sz="3200" b="1" dirty="0" err="1" smtClean="0"/>
              <a:t>Tillolan</a:t>
            </a:r>
            <a:r>
              <a:rPr lang="fi-FI" sz="3200" b="1" dirty="0" smtClean="0"/>
              <a:t> koulu</a:t>
            </a:r>
          </a:p>
          <a:p>
            <a:r>
              <a:rPr lang="fi-FI" sz="3200" b="1" dirty="0">
                <a:solidFill>
                  <a:srgbClr val="FF0000"/>
                </a:solidFill>
              </a:rPr>
              <a:t> </a:t>
            </a:r>
            <a:r>
              <a:rPr lang="fi-FI" sz="3200" b="1" dirty="0" smtClean="0">
                <a:solidFill>
                  <a:srgbClr val="FF0000"/>
                </a:solidFill>
              </a:rPr>
              <a:t>1 oppilas</a:t>
            </a:r>
            <a:endParaRPr lang="fi-FI" sz="3200" b="1" dirty="0">
              <a:solidFill>
                <a:srgbClr val="FF0000"/>
              </a:solidFill>
            </a:endParaRPr>
          </a:p>
        </p:txBody>
      </p:sp>
      <p:pic>
        <p:nvPicPr>
          <p:cNvPr id="4099" name="Picture 3" descr="D:\3 ETÄOPETUS\00 MAAILMANKONGRESSI 2011\Koulut KUVAT\iitti p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11" y="0"/>
            <a:ext cx="428625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uora nuoliyhdysviiva 27"/>
          <p:cNvCxnSpPr/>
          <p:nvPr/>
        </p:nvCxnSpPr>
        <p:spPr>
          <a:xfrm flipH="1">
            <a:off x="2667940" y="1077218"/>
            <a:ext cx="3107360" cy="175031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uora nuoliyhdysviiva 33"/>
          <p:cNvCxnSpPr/>
          <p:nvPr/>
        </p:nvCxnSpPr>
        <p:spPr>
          <a:xfrm flipH="1">
            <a:off x="2775512" y="3573016"/>
            <a:ext cx="3523514" cy="72008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uora nuoliyhdysviiva 35"/>
          <p:cNvCxnSpPr/>
          <p:nvPr/>
        </p:nvCxnSpPr>
        <p:spPr>
          <a:xfrm flipH="1" flipV="1">
            <a:off x="3389798" y="4581128"/>
            <a:ext cx="2160240" cy="116744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iruutu 13"/>
          <p:cNvSpPr txBox="1"/>
          <p:nvPr/>
        </p:nvSpPr>
        <p:spPr>
          <a:xfrm>
            <a:off x="130402" y="2486506"/>
            <a:ext cx="2243358" cy="14465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i-FI" sz="3200" b="1" dirty="0" smtClean="0">
                <a:solidFill>
                  <a:srgbClr val="FF0000"/>
                </a:solidFill>
              </a:rPr>
              <a:t>4. </a:t>
            </a:r>
            <a:r>
              <a:rPr lang="fi-FI" sz="3200" b="1" dirty="0" err="1">
                <a:solidFill>
                  <a:srgbClr val="FF0000"/>
                </a:solidFill>
              </a:rPr>
              <a:t>l</a:t>
            </a:r>
            <a:r>
              <a:rPr lang="fi-FI" sz="3200" b="1" dirty="0" err="1" smtClean="0">
                <a:solidFill>
                  <a:srgbClr val="FF0000"/>
                </a:solidFill>
              </a:rPr>
              <a:t>k</a:t>
            </a:r>
            <a:r>
              <a:rPr lang="fi-FI" sz="32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fi-FI" sz="3200" b="1" dirty="0" smtClean="0"/>
              <a:t>2012 – 2013</a:t>
            </a:r>
          </a:p>
          <a:p>
            <a:r>
              <a:rPr lang="fi-FI" sz="2400" b="1" dirty="0" smtClean="0"/>
              <a:t>Yht. 9 oppilasta</a:t>
            </a:r>
          </a:p>
        </p:txBody>
      </p:sp>
      <p:cxnSp>
        <p:nvCxnSpPr>
          <p:cNvPr id="26" name="Suora nuoliyhdysviiva 25"/>
          <p:cNvCxnSpPr/>
          <p:nvPr/>
        </p:nvCxnSpPr>
        <p:spPr>
          <a:xfrm>
            <a:off x="1835696" y="4184364"/>
            <a:ext cx="53806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kstiruutu 46"/>
          <p:cNvSpPr txBox="1"/>
          <p:nvPr/>
        </p:nvSpPr>
        <p:spPr>
          <a:xfrm>
            <a:off x="869854" y="3933056"/>
            <a:ext cx="96584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i-FI" sz="2400" b="1" dirty="0" smtClean="0"/>
              <a:t>LUKIO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103391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998673" cy="7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215008" y="260648"/>
            <a:ext cx="892899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 smtClean="0">
                <a:solidFill>
                  <a:srgbClr val="C00000"/>
                </a:solidFill>
              </a:rPr>
              <a:t>Kevät 2010</a:t>
            </a:r>
          </a:p>
          <a:p>
            <a:endParaRPr lang="fi-FI" b="1" dirty="0" smtClean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Haettiin Opetushallitukselta rahoitusta (Kielitivoli) etäopetuksen aloittamiseen.</a:t>
            </a:r>
          </a:p>
          <a:p>
            <a:endParaRPr lang="fi-FI" dirty="0" smtClean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Opettaja perehtyi etäopetusmahdollisuuksiin.</a:t>
            </a:r>
          </a:p>
          <a:p>
            <a:endParaRPr lang="fi-FI" dirty="0" smtClean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Opettaja esitteli etäopetusta </a:t>
            </a:r>
            <a:r>
              <a:rPr lang="fi-FI" sz="3200" dirty="0" err="1" smtClean="0"/>
              <a:t>koulutuslautakunnal-le</a:t>
            </a:r>
            <a:r>
              <a:rPr lang="fi-FI" sz="3200" dirty="0" smtClean="0"/>
              <a:t>, jossa mukana kunnanhallituksen jäseniä ja kunnanjohtaja.</a:t>
            </a:r>
          </a:p>
          <a:p>
            <a:pPr marL="457200" indent="-457200">
              <a:buFontTx/>
              <a:buChar char="-"/>
            </a:pPr>
            <a:endParaRPr lang="fi-FI" dirty="0"/>
          </a:p>
          <a:p>
            <a:r>
              <a:rPr lang="fi-FI" sz="4000" b="1" dirty="0" smtClean="0">
                <a:solidFill>
                  <a:srgbClr val="C00000"/>
                </a:solidFill>
              </a:rPr>
              <a:t>Kesäkuu 2010</a:t>
            </a:r>
          </a:p>
          <a:p>
            <a:endParaRPr lang="fi-FI" b="1" dirty="0" smtClean="0"/>
          </a:p>
          <a:p>
            <a:r>
              <a:rPr lang="fi-FI" sz="3200" dirty="0" smtClean="0"/>
              <a:t>-    Hankerahoitus varmistui.</a:t>
            </a:r>
            <a:endParaRPr lang="fi-FI" sz="3200" dirty="0"/>
          </a:p>
        </p:txBody>
      </p:sp>
      <p:pic>
        <p:nvPicPr>
          <p:cNvPr id="8196" name="Picture 4" descr="http://www.peda.net/img/portal/1989108/Kielitivoli.jpg?cs=12892287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482" y="4941168"/>
            <a:ext cx="3118894" cy="148399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99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89" y="6424"/>
            <a:ext cx="9998673" cy="7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296955" y="240804"/>
            <a:ext cx="90010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 smtClean="0">
                <a:solidFill>
                  <a:srgbClr val="C00000"/>
                </a:solidFill>
              </a:rPr>
              <a:t>Elokuu 2010</a:t>
            </a:r>
          </a:p>
          <a:p>
            <a:endParaRPr lang="fi-FI" dirty="0"/>
          </a:p>
          <a:p>
            <a:pPr marL="457200" indent="-457200">
              <a:buFontTx/>
              <a:buChar char="-"/>
            </a:pPr>
            <a:r>
              <a:rPr lang="fi-FI" sz="3200" dirty="0"/>
              <a:t>K</a:t>
            </a:r>
            <a:r>
              <a:rPr lang="fi-FI" sz="3200" dirty="0" smtClean="0"/>
              <a:t>yläkoulujen oppilaiden vanhemmilta kyseltiin halukkuutta etäopiskeluun.</a:t>
            </a:r>
          </a:p>
          <a:p>
            <a:pPr marL="457200" indent="-457200">
              <a:buFontTx/>
              <a:buChar char="-"/>
            </a:pPr>
            <a:endParaRPr lang="fi-FI" dirty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Kolmelta kyläkoululta löytyi oppilaita.</a:t>
            </a:r>
          </a:p>
          <a:p>
            <a:pPr marL="457200" indent="-457200">
              <a:buFontTx/>
              <a:buChar char="-"/>
            </a:pPr>
            <a:endParaRPr lang="fi-FI" dirty="0" smtClean="0"/>
          </a:p>
          <a:p>
            <a:pPr marL="457200" indent="-457200">
              <a:buFontTx/>
              <a:buChar char="-"/>
            </a:pPr>
            <a:r>
              <a:rPr lang="fi-FI" sz="3200" b="1" dirty="0"/>
              <a:t>H</a:t>
            </a:r>
            <a:r>
              <a:rPr lang="fi-FI" sz="3200" b="1" dirty="0" smtClean="0"/>
              <a:t>ankkeen ohjausryhmä</a:t>
            </a:r>
            <a:r>
              <a:rPr lang="fi-FI" sz="3200" dirty="0" smtClean="0"/>
              <a:t>: koulutuslautakunta</a:t>
            </a:r>
            <a:r>
              <a:rPr lang="fi-FI" sz="3200" dirty="0"/>
              <a:t>, hallintojohtaja, kunnan </a:t>
            </a:r>
            <a:r>
              <a:rPr lang="fi-FI" sz="3200" dirty="0" smtClean="0"/>
              <a:t>ATK-ihminen.</a:t>
            </a:r>
          </a:p>
          <a:p>
            <a:pPr marL="457200" indent="-457200">
              <a:buFontTx/>
              <a:buChar char="-"/>
            </a:pPr>
            <a:endParaRPr lang="fi-FI" dirty="0" smtClean="0"/>
          </a:p>
          <a:p>
            <a:pPr marL="457200" indent="-457200">
              <a:buFontTx/>
              <a:buChar char="-"/>
            </a:pPr>
            <a:r>
              <a:rPr lang="fi-FI" sz="3200" b="1" dirty="0"/>
              <a:t>H</a:t>
            </a:r>
            <a:r>
              <a:rPr lang="fi-FI" sz="3200" b="1" dirty="0" smtClean="0"/>
              <a:t>ankkeen projektitiimi:</a:t>
            </a:r>
            <a:r>
              <a:rPr lang="fi-FI" sz="3200" dirty="0" smtClean="0"/>
              <a:t> projektipäällikkö </a:t>
            </a:r>
            <a:r>
              <a:rPr lang="fi-FI" sz="3200" dirty="0"/>
              <a:t>Tarja Virtanen, koulutoimenjohtaja, kunnan ATK-ihminen, koulutuslautakunnan </a:t>
            </a:r>
            <a:r>
              <a:rPr lang="fi-FI" sz="3200" dirty="0" smtClean="0"/>
              <a:t>jäsen.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78669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89" y="6424"/>
            <a:ext cx="9998673" cy="7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546448" y="260648"/>
            <a:ext cx="809917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 smtClean="0">
                <a:solidFill>
                  <a:srgbClr val="C00000"/>
                </a:solidFill>
              </a:rPr>
              <a:t>Syyskuu 2010</a:t>
            </a:r>
          </a:p>
          <a:p>
            <a:endParaRPr lang="fi-FI" dirty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Päädyttiin</a:t>
            </a:r>
          </a:p>
          <a:p>
            <a:r>
              <a:rPr lang="fi-FI" sz="3200" dirty="0"/>
              <a:t> </a:t>
            </a:r>
            <a:r>
              <a:rPr lang="fi-FI" sz="3200" dirty="0" smtClean="0"/>
              <a:t>    </a:t>
            </a:r>
            <a:r>
              <a:rPr lang="fi-FI" sz="3200" dirty="0" err="1" smtClean="0"/>
              <a:t>WebLi-alustaan</a:t>
            </a:r>
            <a:endParaRPr lang="fi-FI" sz="3200" dirty="0" smtClean="0"/>
          </a:p>
          <a:p>
            <a:pPr marL="457200" indent="-457200">
              <a:buFontTx/>
              <a:buChar char="-"/>
            </a:pPr>
            <a:endParaRPr lang="fi-FI" sz="3200" dirty="0"/>
          </a:p>
          <a:p>
            <a:pPr marL="457200" indent="-457200">
              <a:buFontTx/>
              <a:buChar char="-"/>
            </a:pPr>
            <a:endParaRPr lang="fi-FI" sz="3200" dirty="0" smtClean="0"/>
          </a:p>
          <a:p>
            <a:pPr marL="457200" indent="-457200">
              <a:buFontTx/>
              <a:buChar char="-"/>
            </a:pPr>
            <a:endParaRPr lang="fi-FI" sz="3200" dirty="0"/>
          </a:p>
          <a:p>
            <a:pPr marL="457200" indent="-457200">
              <a:buFontTx/>
              <a:buChar char="-"/>
            </a:pPr>
            <a:endParaRPr lang="fi-FI" sz="3200" dirty="0" smtClean="0"/>
          </a:p>
          <a:p>
            <a:pPr marL="457200" indent="-457200">
              <a:buFontTx/>
              <a:buChar char="-"/>
            </a:pPr>
            <a:endParaRPr lang="fi-FI" sz="3200" dirty="0" smtClean="0"/>
          </a:p>
          <a:p>
            <a:pPr marL="457200" indent="-457200">
              <a:buFontTx/>
              <a:buChar char="-"/>
            </a:pPr>
            <a:endParaRPr lang="fi-FI" dirty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Hankittiin kuulokemikrofonit, </a:t>
            </a:r>
            <a:r>
              <a:rPr lang="fi-FI" sz="3200" dirty="0" err="1" smtClean="0"/>
              <a:t>webbikamerat</a:t>
            </a:r>
            <a:endParaRPr lang="fi-FI" sz="3200" dirty="0" smtClean="0"/>
          </a:p>
          <a:p>
            <a:pPr marL="457200" indent="-457200">
              <a:buFontTx/>
              <a:buChar char="-"/>
            </a:pPr>
            <a:endParaRPr lang="fi-FI" dirty="0"/>
          </a:p>
          <a:p>
            <a:pPr marL="457200" indent="-457200">
              <a:buFontTx/>
              <a:buChar char="-"/>
            </a:pPr>
            <a:r>
              <a:rPr lang="fi-FI" sz="3200" dirty="0" smtClean="0"/>
              <a:t>Opettaja perusti etäopetussivuston </a:t>
            </a:r>
            <a:r>
              <a:rPr lang="fi-FI" sz="3200" dirty="0" err="1" smtClean="0"/>
              <a:t>peda.nettiin</a:t>
            </a:r>
            <a:r>
              <a:rPr lang="fi-FI" sz="3200" dirty="0" smtClean="0"/>
              <a:t> </a:t>
            </a:r>
            <a:r>
              <a:rPr lang="fi-FI" dirty="0" smtClean="0">
                <a:hlinkClick r:id="rId3"/>
              </a:rPr>
              <a:t>http://peda.net/veraja/iitti/lukio/saksa/etaopetus</a:t>
            </a:r>
            <a:endParaRPr lang="fi-FI" sz="3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861" y="836712"/>
            <a:ext cx="5181940" cy="386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275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TC010219417[[fn=Yamatomaalaus-teema]]</Template>
  <TotalTime>2308</TotalTime>
  <Words>1046</Words>
  <Application>Microsoft Office PowerPoint</Application>
  <PresentationFormat>Näytössä katseltava diaesitys (4:3)</PresentationFormat>
  <Paragraphs>282</Paragraphs>
  <Slides>54</Slides>
  <Notes>6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54</vt:i4>
      </vt:variant>
    </vt:vector>
  </HeadingPairs>
  <TitlesOfParts>
    <vt:vector size="55" baseType="lpstr"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Iitin kunta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Tarja Virtanen</dc:creator>
  <cp:lastModifiedBy>Tarja Virtanen</cp:lastModifiedBy>
  <cp:revision>262</cp:revision>
  <dcterms:created xsi:type="dcterms:W3CDTF">2011-11-19T11:41:38Z</dcterms:created>
  <dcterms:modified xsi:type="dcterms:W3CDTF">2012-06-08T16:57:36Z</dcterms:modified>
</cp:coreProperties>
</file>