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754FBE-8071-4A47-8CF0-083CD20D4902}" v="597" dt="2022-11-09T12:27:10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uko Arhosalo" userId="33e88877-0488-47ce-a2bf-523d4b846473" providerId="ADAL" clId="{7E754FBE-8071-4A47-8CF0-083CD20D4902}"/>
    <pc:docChg chg="undo custSel addSld delSld modSld">
      <pc:chgData name="Touko Arhosalo" userId="33e88877-0488-47ce-a2bf-523d4b846473" providerId="ADAL" clId="{7E754FBE-8071-4A47-8CF0-083CD20D4902}" dt="2022-11-10T07:10:07.138" v="1037" actId="14100"/>
      <pc:docMkLst>
        <pc:docMk/>
      </pc:docMkLst>
      <pc:sldChg chg="del">
        <pc:chgData name="Touko Arhosalo" userId="33e88877-0488-47ce-a2bf-523d4b846473" providerId="ADAL" clId="{7E754FBE-8071-4A47-8CF0-083CD20D4902}" dt="2022-11-09T12:21:34.426" v="1000" actId="2696"/>
        <pc:sldMkLst>
          <pc:docMk/>
          <pc:sldMk cId="3082040772" sldId="256"/>
        </pc:sldMkLst>
      </pc:sldChg>
      <pc:sldChg chg="modSp mod">
        <pc:chgData name="Touko Arhosalo" userId="33e88877-0488-47ce-a2bf-523d4b846473" providerId="ADAL" clId="{7E754FBE-8071-4A47-8CF0-083CD20D4902}" dt="2022-11-10T07:09:33.025" v="1033" actId="207"/>
        <pc:sldMkLst>
          <pc:docMk/>
          <pc:sldMk cId="2501487373" sldId="257"/>
        </pc:sldMkLst>
        <pc:spChg chg="mod">
          <ac:chgData name="Touko Arhosalo" userId="33e88877-0488-47ce-a2bf-523d4b846473" providerId="ADAL" clId="{7E754FBE-8071-4A47-8CF0-083CD20D4902}" dt="2022-11-09T12:21:42.509" v="1012" actId="27636"/>
          <ac:spMkLst>
            <pc:docMk/>
            <pc:sldMk cId="2501487373" sldId="257"/>
            <ac:spMk id="2" creationId="{EB68FB97-AE8D-2EA4-5C95-F8DBE13FE5C9}"/>
          </ac:spMkLst>
        </pc:spChg>
        <pc:spChg chg="mod">
          <ac:chgData name="Touko Arhosalo" userId="33e88877-0488-47ce-a2bf-523d4b846473" providerId="ADAL" clId="{7E754FBE-8071-4A47-8CF0-083CD20D4902}" dt="2022-11-10T07:09:33.025" v="1033" actId="207"/>
          <ac:spMkLst>
            <pc:docMk/>
            <pc:sldMk cId="2501487373" sldId="257"/>
            <ac:spMk id="3" creationId="{715382F9-CEB8-48CA-B4E2-C2CDC95833D8}"/>
          </ac:spMkLst>
        </pc:spChg>
      </pc:sldChg>
      <pc:sldChg chg="modSp mod modAnim">
        <pc:chgData name="Touko Arhosalo" userId="33e88877-0488-47ce-a2bf-523d4b846473" providerId="ADAL" clId="{7E754FBE-8071-4A47-8CF0-083CD20D4902}" dt="2022-11-10T07:10:07.138" v="1037" actId="14100"/>
        <pc:sldMkLst>
          <pc:docMk/>
          <pc:sldMk cId="3690509067" sldId="258"/>
        </pc:sldMkLst>
        <pc:spChg chg="mod">
          <ac:chgData name="Touko Arhosalo" userId="33e88877-0488-47ce-a2bf-523d4b846473" providerId="ADAL" clId="{7E754FBE-8071-4A47-8CF0-083CD20D4902}" dt="2022-11-09T12:06:43.175" v="429" actId="113"/>
          <ac:spMkLst>
            <pc:docMk/>
            <pc:sldMk cId="3690509067" sldId="258"/>
            <ac:spMk id="4" creationId="{4B4568FB-9CE3-45CB-3208-9D7683B9C944}"/>
          </ac:spMkLst>
        </pc:spChg>
        <pc:picChg chg="mod">
          <ac:chgData name="Touko Arhosalo" userId="33e88877-0488-47ce-a2bf-523d4b846473" providerId="ADAL" clId="{7E754FBE-8071-4A47-8CF0-083CD20D4902}" dt="2022-11-10T07:10:07.138" v="1037" actId="14100"/>
          <ac:picMkLst>
            <pc:docMk/>
            <pc:sldMk cId="3690509067" sldId="258"/>
            <ac:picMk id="6" creationId="{3FE00BEE-8E7B-1B89-2A07-2B1164259B80}"/>
          </ac:picMkLst>
        </pc:picChg>
      </pc:sldChg>
      <pc:sldChg chg="delSp modSp add mod delAnim modAnim">
        <pc:chgData name="Touko Arhosalo" userId="33e88877-0488-47ce-a2bf-523d4b846473" providerId="ADAL" clId="{7E754FBE-8071-4A47-8CF0-083CD20D4902}" dt="2022-11-09T12:06:48.924" v="430" actId="113"/>
        <pc:sldMkLst>
          <pc:docMk/>
          <pc:sldMk cId="46872143" sldId="259"/>
        </pc:sldMkLst>
        <pc:spChg chg="mod">
          <ac:chgData name="Touko Arhosalo" userId="33e88877-0488-47ce-a2bf-523d4b846473" providerId="ADAL" clId="{7E754FBE-8071-4A47-8CF0-083CD20D4902}" dt="2022-11-09T12:06:48.924" v="430" actId="113"/>
          <ac:spMkLst>
            <pc:docMk/>
            <pc:sldMk cId="46872143" sldId="259"/>
            <ac:spMk id="4" creationId="{4B4568FB-9CE3-45CB-3208-9D7683B9C944}"/>
          </ac:spMkLst>
        </pc:spChg>
        <pc:picChg chg="del">
          <ac:chgData name="Touko Arhosalo" userId="33e88877-0488-47ce-a2bf-523d4b846473" providerId="ADAL" clId="{7E754FBE-8071-4A47-8CF0-083CD20D4902}" dt="2022-11-09T11:42:54.400" v="5" actId="478"/>
          <ac:picMkLst>
            <pc:docMk/>
            <pc:sldMk cId="46872143" sldId="259"/>
            <ac:picMk id="6" creationId="{3FE00BEE-8E7B-1B89-2A07-2B1164259B80}"/>
          </ac:picMkLst>
        </pc:picChg>
      </pc:sldChg>
      <pc:sldChg chg="addSp delSp modSp add mod modAnim">
        <pc:chgData name="Touko Arhosalo" userId="33e88877-0488-47ce-a2bf-523d4b846473" providerId="ADAL" clId="{7E754FBE-8071-4A47-8CF0-083CD20D4902}" dt="2022-11-09T12:32:02.898" v="1032"/>
        <pc:sldMkLst>
          <pc:docMk/>
          <pc:sldMk cId="3342546207" sldId="260"/>
        </pc:sldMkLst>
        <pc:spChg chg="mod">
          <ac:chgData name="Touko Arhosalo" userId="33e88877-0488-47ce-a2bf-523d4b846473" providerId="ADAL" clId="{7E754FBE-8071-4A47-8CF0-083CD20D4902}" dt="2022-11-09T12:28:30.433" v="1017" actId="1076"/>
          <ac:spMkLst>
            <pc:docMk/>
            <pc:sldMk cId="3342546207" sldId="260"/>
            <ac:spMk id="4" creationId="{4B4568FB-9CE3-45CB-3208-9D7683B9C944}"/>
          </ac:spMkLst>
        </pc:spChg>
        <pc:spChg chg="add mod">
          <ac:chgData name="Touko Arhosalo" userId="33e88877-0488-47ce-a2bf-523d4b846473" providerId="ADAL" clId="{7E754FBE-8071-4A47-8CF0-083CD20D4902}" dt="2022-11-09T12:13:12.319" v="892" actId="14100"/>
          <ac:spMkLst>
            <pc:docMk/>
            <pc:sldMk cId="3342546207" sldId="260"/>
            <ac:spMk id="5" creationId="{4F54342A-3073-745D-898E-59B63AE63D5E}"/>
          </ac:spMkLst>
        </pc:spChg>
        <pc:spChg chg="add mod">
          <ac:chgData name="Touko Arhosalo" userId="33e88877-0488-47ce-a2bf-523d4b846473" providerId="ADAL" clId="{7E754FBE-8071-4A47-8CF0-083CD20D4902}" dt="2022-11-09T12:13:07.249" v="890" actId="14100"/>
          <ac:spMkLst>
            <pc:docMk/>
            <pc:sldMk cId="3342546207" sldId="260"/>
            <ac:spMk id="6" creationId="{085E7ABE-331C-14C3-BAF6-13CDEF18EDCD}"/>
          </ac:spMkLst>
        </pc:spChg>
        <pc:spChg chg="add mod">
          <ac:chgData name="Touko Arhosalo" userId="33e88877-0488-47ce-a2bf-523d4b846473" providerId="ADAL" clId="{7E754FBE-8071-4A47-8CF0-083CD20D4902}" dt="2022-11-09T12:13:19.439" v="895" actId="14100"/>
          <ac:spMkLst>
            <pc:docMk/>
            <pc:sldMk cId="3342546207" sldId="260"/>
            <ac:spMk id="7" creationId="{01300461-39DE-EF24-E4D1-602ACCA3D0AC}"/>
          </ac:spMkLst>
        </pc:spChg>
        <pc:spChg chg="add del mod">
          <ac:chgData name="Touko Arhosalo" userId="33e88877-0488-47ce-a2bf-523d4b846473" providerId="ADAL" clId="{7E754FBE-8071-4A47-8CF0-083CD20D4902}" dt="2022-11-09T12:15:12.955" v="916" actId="478"/>
          <ac:spMkLst>
            <pc:docMk/>
            <pc:sldMk cId="3342546207" sldId="260"/>
            <ac:spMk id="8" creationId="{C673C02E-53E4-21E8-C9EA-9407AE5C2793}"/>
          </ac:spMkLst>
        </pc:spChg>
        <pc:spChg chg="add del mod">
          <ac:chgData name="Touko Arhosalo" userId="33e88877-0488-47ce-a2bf-523d4b846473" providerId="ADAL" clId="{7E754FBE-8071-4A47-8CF0-083CD20D4902}" dt="2022-11-09T12:15:32.248" v="919" actId="478"/>
          <ac:spMkLst>
            <pc:docMk/>
            <pc:sldMk cId="3342546207" sldId="260"/>
            <ac:spMk id="9" creationId="{3EBBAE99-DB21-06FD-80A6-FC70F563EAEB}"/>
          </ac:spMkLst>
        </pc:spChg>
        <pc:picChg chg="add mod ord">
          <ac:chgData name="Touko Arhosalo" userId="33e88877-0488-47ce-a2bf-523d4b846473" providerId="ADAL" clId="{7E754FBE-8071-4A47-8CF0-083CD20D4902}" dt="2022-11-09T12:28:48.070" v="1018" actId="34136"/>
          <ac:picMkLst>
            <pc:docMk/>
            <pc:sldMk cId="3342546207" sldId="260"/>
            <ac:picMk id="3" creationId="{40D5513F-DA5C-1D00-5531-7EA933B0C237}"/>
          </ac:picMkLst>
        </pc:picChg>
        <pc:cxnChg chg="add mod">
          <ac:chgData name="Touko Arhosalo" userId="33e88877-0488-47ce-a2bf-523d4b846473" providerId="ADAL" clId="{7E754FBE-8071-4A47-8CF0-083CD20D4902}" dt="2022-11-09T12:26:59.793" v="1013" actId="14100"/>
          <ac:cxnSpMkLst>
            <pc:docMk/>
            <pc:sldMk cId="3342546207" sldId="260"/>
            <ac:cxnSpMk id="11" creationId="{F00F2922-9A5F-4EE4-31BF-2DCBD61DB56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93C3A8-3CD9-B5C2-BEF3-A0C30D627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EF79B9-8740-E1F7-5D63-B7EC49777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E6A148-FF76-C7EA-FDFB-35E49FADC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CCAEF0-77EB-4C11-61B0-806FF9202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F48CA6-2CC9-5DDE-7AA0-76AE8A075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400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99E31D-E684-C993-2AFB-28B1CC84F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A1329DC-835B-1968-B0B1-29AAE8E111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9757D8-A707-8777-FA9B-6C498423B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F44ED3-4E92-B6CC-4E26-E00181E3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E53D5-EDBC-B644-04ED-48400F2AE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75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B8F85A3-454D-43DA-0C6F-278183001A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4F896B8-383D-AC7B-BC8E-F6E55AE3B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78ADC8-452E-E373-0FE3-35CC8C5E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7DD20B-D777-7DBA-B83B-1E94D6E35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89FCE9-9BF4-E7F5-0123-50828C311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56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4D2075-F99A-0A5F-2A61-C4755AE39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CAE5C3-EAED-13A8-2429-3CBCD95E0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0F4DE3-650A-AF08-877E-6C8ED7D5A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F6C6CDA-775E-C6CC-CA6D-290657F2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BC885CE-0D51-8559-C323-F08F290D5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736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57E04-9785-4235-D4B1-65896726B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541F71-DC4E-07BB-05F3-FA5EFB03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5ECDFE-5347-1EF0-80C9-672D897E8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456AEB-FB69-D336-9378-FD1F19C7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474888-4B27-A2F8-1585-A4F05BBB2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174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D3C5F8-A4E4-21C2-0B05-C25DDA12D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439391-6C2B-FB84-EDE0-FC6AC33253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D87A7AA-0EC4-6B16-BEA6-3474C69F22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F5DEAF1-0421-6721-B63F-0B30BCBC8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B1C3B39-449B-69A4-3485-53F2CA8D7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9568BC-BD1E-E260-F971-EA4E41A52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3617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0DCA90-4B14-6177-73A6-7B0B4B01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2B8D31C-B983-AFD7-3063-BCE7FA35D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C77B23-33BD-EFEC-5514-4074DC388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A18DAE4-5004-A6F0-CC0C-BBAE58BAF1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095E581-BEA6-029C-1F2B-CACC7A42B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A5B6E16-0490-B6A5-9977-091CF93C7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891226B-3CE2-74C2-9D65-0B5A3A1CF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0B365A0-FE63-8662-A6C2-8277D703A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56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F6B080-C3B3-DCDB-4924-7727D46B1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70961F5-8684-C0CE-483C-9A88F9C6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7EC1223-C210-AFC0-49F7-7C577E56A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8EE288D-4889-E489-E26F-B4061F3E9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3023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47B0206-B3EE-FE92-173E-67E20FD10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D32F70E-83E8-5FDF-64E5-CADFA6B6A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E7E48DA-BD7E-F6E1-17E5-35A4F97B8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208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964B7B-CD81-D6FD-3C23-D2120F1EE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98EC95-836A-E6FE-A63F-FB58B1179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1E1CC2C-B8EF-62AD-AFD8-7512283D8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914980-7A84-03A8-B5D7-E783DDFF2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56A6A9A-9FF4-43DA-717A-3877F76D2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AA160E-76CF-4F04-7596-2B77134BD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623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26D5C9-9DCD-FB2E-9E68-FE9976A47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43243F6-3EBE-CD60-1004-D79D0B5509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C13F678-9A1F-578F-28DE-CAB64770B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0C07F3-57A4-FC9B-213B-0EF5C0CEF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819AD4-4BBD-E763-D806-FE15C5727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F74CFC2-ABD8-39F8-9A63-440A24CAF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441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F85B9D0-E07D-C22C-0F51-6D57F3727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5A1CFEA-A9B9-BD89-90F6-38910B9F5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5C098F-97C9-576D-B798-56039A629A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AC163-1FA9-487F-A3F9-CF7EF9899E5A}" type="datetimeFigureOut">
              <a:rPr lang="fi-FI" smtClean="0"/>
              <a:t>10.11.2022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343DBE-AF57-E0B7-2C59-D2564DFB95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2F2ABE-2369-5E68-2970-AF72D21043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6AFB6-89B8-4433-BFAC-863BD4EF0E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576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ininen maalattu tehdas">
            <a:extLst>
              <a:ext uri="{FF2B5EF4-FFF2-40B4-BE49-F238E27FC236}">
                <a16:creationId xmlns:a16="http://schemas.microsoft.com/office/drawing/2014/main" id="{028A6AFF-EC2D-2846-AE93-173ACE1D88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709" r="-1" b="-1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68FB97-AE8D-2EA4-5C95-F8DBE13FE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732032"/>
            <a:ext cx="5925577" cy="296682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dirty="0" err="1">
                <a:solidFill>
                  <a:srgbClr val="FFFFFF"/>
                </a:solidFill>
              </a:rPr>
              <a:t>Luku</a:t>
            </a:r>
            <a:r>
              <a:rPr lang="en-US" sz="8000" dirty="0">
                <a:solidFill>
                  <a:srgbClr val="FFFFFF"/>
                </a:solidFill>
              </a:rPr>
              <a:t> 3.3. </a:t>
            </a:r>
            <a:r>
              <a:rPr lang="en-US" sz="8000" dirty="0" err="1">
                <a:solidFill>
                  <a:srgbClr val="FFFFFF"/>
                </a:solidFill>
              </a:rPr>
              <a:t>Esimerkki</a:t>
            </a:r>
            <a:r>
              <a:rPr lang="en-US" sz="8000" dirty="0">
                <a:solidFill>
                  <a:srgbClr val="FFFFFF"/>
                </a:solidFill>
              </a:rPr>
              <a:t>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5382F9-CEB8-48CA-B4E2-C2CDC9583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4201721"/>
            <a:ext cx="5925577" cy="1949813"/>
          </a:xfr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Sarjatuotannossa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valmistettujen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tuotteiden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ominaisuuksia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voidaan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mallintaa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usein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normaalijakaumalla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48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4B4568FB-9CE3-45CB-3208-9D7683B9C944}"/>
                  </a:ext>
                </a:extLst>
              </p:cNvPr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0" y="0"/>
                <a:ext cx="12192000" cy="6858000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/>
                  <a:t>Tehdas valmistaa hiustenkuivaajia. Hiustenkuivaaja toimii päivittäisessä käytössä vioittumatta ajan, joka noudattaa likimain normaalijakaumaa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(15,2 </m:t>
                    </m:r>
                    <m:r>
                      <m:rPr>
                        <m:sty m:val="p"/>
                      </m:rPr>
                      <a:rPr lang="fi-FI" sz="2400" b="0" i="0" smtClean="0">
                        <a:latin typeface="Cambria Math" panose="02040503050406030204" pitchFamily="18" charset="0"/>
                      </a:rPr>
                      <m:t>kk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 ;2,5 </m:t>
                    </m:r>
                    <m:r>
                      <m:rPr>
                        <m:sty m:val="p"/>
                      </m:rPr>
                      <a:rPr lang="fi-FI" sz="2400" b="0" i="0" smtClean="0">
                        <a:latin typeface="Cambria Math" panose="02040503050406030204" pitchFamily="18" charset="0"/>
                      </a:rPr>
                      <m:t>kk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i-FI" sz="2400" dirty="0"/>
              </a:p>
              <a:p>
                <a:pPr marL="457200" indent="-457200">
                  <a:buAutoNum type="alphaLcParenR"/>
                </a:pPr>
                <a:r>
                  <a:rPr lang="fi-FI" sz="2400" dirty="0"/>
                  <a:t>Ostetaan 4 hiustenkuivaajaa. Millä todennäköisyydellä ne kaikki kestävät käytössä vähintään vuoden?</a:t>
                </a:r>
              </a:p>
              <a:p>
                <a:r>
                  <a:rPr lang="fi-FI" sz="2400" b="1" dirty="0"/>
                  <a:t>Ratkaisu. </a:t>
                </a:r>
                <a:r>
                  <a:rPr lang="fi-FI" sz="2400" dirty="0"/>
                  <a:t>Satunnaismuuttuja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fi-FI" sz="2400" dirty="0"/>
                  <a:t> = ”hiustenkuivaajan käyttöikä (kk)” </a:t>
                </a:r>
                <a14:m>
                  <m:oMath xmlns:m="http://schemas.openxmlformats.org/officeDocument/2006/math">
                    <m:r>
                      <a:rPr lang="fi-FI" sz="24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fi-FI" sz="2400" b="0" i="0" smtClean="0">
                        <a:latin typeface="Cambria Math" panose="02040503050406030204" pitchFamily="18" charset="0"/>
                      </a:rPr>
                      <m:t>ja</m:t>
                    </m:r>
                    <m:r>
                      <a:rPr lang="fi-FI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(15,2 ;2,5)</m:t>
                    </m:r>
                  </m:oMath>
                </a14:m>
                <a:endParaRPr lang="fi-FI" sz="2400" dirty="0"/>
              </a:p>
              <a:p>
                <a:r>
                  <a:rPr lang="fi-FI" sz="2400" dirty="0"/>
                  <a:t>Lasketaan </a:t>
                </a:r>
                <a:r>
                  <a:rPr lang="fi-FI" sz="2400" dirty="0" err="1"/>
                  <a:t>Geogebralla</a:t>
                </a:r>
                <a:r>
                  <a:rPr lang="fi-FI" sz="2400" dirty="0"/>
                  <a:t> todennäköisyys, että yksi satunnaisesti valittu kuivaaja kestää vähintään 12 kk.</a:t>
                </a:r>
                <a:br>
                  <a:rPr lang="fi-FI" sz="2400" dirty="0"/>
                </a:br>
                <a:endParaRPr lang="fi-FI" sz="2400" dirty="0"/>
              </a:p>
              <a:p>
                <a:r>
                  <a:rPr lang="fi-FI" sz="2400" dirty="0"/>
                  <a:t>Saadaan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12≤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=0,8997…</m:t>
                    </m:r>
                  </m:oMath>
                </a14:m>
                <a:endParaRPr lang="fi-FI" sz="2400" b="0" dirty="0"/>
              </a:p>
              <a:p>
                <a:r>
                  <a:rPr lang="fi-FI" sz="2400" dirty="0"/>
                  <a:t>Voidaan olettaa, että kuivaajien käyttöiät</a:t>
                </a:r>
                <a:br>
                  <a:rPr lang="fi-FI" sz="2400" dirty="0"/>
                </a:br>
                <a:r>
                  <a:rPr lang="fi-FI" sz="2400" dirty="0"/>
                  <a:t>ovat toisistaan riippumattomia.</a:t>
                </a:r>
                <a:br>
                  <a:rPr lang="fi-FI" sz="2400" dirty="0"/>
                </a:br>
                <a:r>
                  <a:rPr lang="fi-FI" sz="2400" dirty="0"/>
                  <a:t>Kertolaskusäännön mukaan</a:t>
                </a:r>
              </a:p>
              <a:p>
                <a:r>
                  <a:rPr lang="fi-FI" sz="2400" dirty="0"/>
                  <a:t>     P(”4 kuivaajaa kestää vähintään vuoden”)</a:t>
                </a:r>
              </a:p>
              <a:p>
                <a:r>
                  <a:rPr lang="fi-FI" sz="2400" dirty="0"/>
                  <a:t> </a:t>
                </a:r>
                <a14:m>
                  <m:oMath xmlns:m="http://schemas.openxmlformats.org/officeDocument/2006/math">
                    <m:r>
                      <a:rPr lang="fi-FI" sz="2400" b="0" i="0" smtClean="0">
                        <a:latin typeface="Cambria Math" panose="02040503050406030204" pitchFamily="18" charset="0"/>
                      </a:rPr>
                      <m:t>    =</m:t>
                    </m:r>
                    <m:sSup>
                      <m:sSup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0,8997</m:t>
                        </m:r>
                      </m:e>
                      <m:sup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fi-FI" sz="2400" b="0" dirty="0"/>
              </a:p>
              <a:p>
                <a:r>
                  <a:rPr lang="fi-FI" sz="2400" b="1" dirty="0"/>
                  <a:t> </a:t>
                </a:r>
                <a14:m>
                  <m:oMath xmlns:m="http://schemas.openxmlformats.org/officeDocument/2006/math">
                    <m:r>
                      <a:rPr lang="fi-FI" sz="2400" b="1" i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≈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𝟔𝟔</m:t>
                    </m:r>
                  </m:oMath>
                </a14:m>
                <a:br>
                  <a:rPr lang="fi-FI" sz="2400" b="0" dirty="0"/>
                </a:br>
                <a:endParaRPr lang="fi-FI" sz="2400" b="0" dirty="0"/>
              </a:p>
            </p:txBody>
          </p:sp>
        </mc:Choice>
        <mc:Fallback xmlns=""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4B4568FB-9CE3-45CB-3208-9D7683B9C9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0" y="0"/>
                <a:ext cx="12192000" cy="6858000"/>
              </a:xfrm>
              <a:blipFill>
                <a:blip r:embed="rId2"/>
                <a:stretch>
                  <a:fillRect l="-800" t="-124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Kuva 5">
            <a:extLst>
              <a:ext uri="{FF2B5EF4-FFF2-40B4-BE49-F238E27FC236}">
                <a16:creationId xmlns:a16="http://schemas.microsoft.com/office/drawing/2014/main" id="{3FE00BEE-8E7B-1B89-2A07-2B1164259B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1562" y="2729370"/>
            <a:ext cx="6407528" cy="3939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50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4B4568FB-9CE3-45CB-3208-9D7683B9C944}"/>
                  </a:ext>
                </a:extLst>
              </p:cNvPr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0" y="0"/>
                <a:ext cx="12192000" cy="6858000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/>
                  <a:t>Tehdas valmistaa hiustenkuivaajia. Hiustenkuivaaja toimii päivittäisessä käytössä vioittumatta ajan, joka noudattaa likimain normaalijakaumaa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(15,2 </m:t>
                    </m:r>
                    <m:r>
                      <m:rPr>
                        <m:sty m:val="p"/>
                      </m:rPr>
                      <a:rPr lang="fi-FI" sz="2400" b="0" i="0" smtClean="0">
                        <a:latin typeface="Cambria Math" panose="02040503050406030204" pitchFamily="18" charset="0"/>
                      </a:rPr>
                      <m:t>kk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 ;2,5 </m:t>
                    </m:r>
                    <m:r>
                      <m:rPr>
                        <m:sty m:val="p"/>
                      </m:rPr>
                      <a:rPr lang="fi-FI" sz="2400" b="0" i="0" smtClean="0">
                        <a:latin typeface="Cambria Math" panose="02040503050406030204" pitchFamily="18" charset="0"/>
                      </a:rPr>
                      <m:t>kk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i-FI" sz="2400" dirty="0"/>
              </a:p>
              <a:p>
                <a:r>
                  <a:rPr lang="fi-FI" sz="2400" b="1" dirty="0"/>
                  <a:t>b) </a:t>
                </a:r>
                <a:r>
                  <a:rPr lang="fi-FI" sz="2400" dirty="0"/>
                  <a:t>Hotelli ostaa 300 hiustenkuivaajaa. Arvioi, kuinka monta yli vuoden kestävää kuivaajaa tässä erässä on.</a:t>
                </a:r>
              </a:p>
              <a:p>
                <a:r>
                  <a:rPr lang="fi-FI" sz="2400" b="1" dirty="0"/>
                  <a:t>Ratkaisu</a:t>
                </a:r>
              </a:p>
              <a:p>
                <a:r>
                  <a:rPr lang="fi-FI" sz="2400" dirty="0"/>
                  <a:t>Koska yksi satunnaisesti valittu kuivaaja kestää vähintään vuoden todennäköisyydellä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0,8997…</m:t>
                    </m:r>
                  </m:oMath>
                </a14:m>
                <a:endParaRPr lang="fi-FI" sz="2400" b="0" dirty="0"/>
              </a:p>
              <a:p>
                <a:r>
                  <a:rPr lang="fi-FI" sz="2400" dirty="0"/>
                  <a:t>on vähintään vuoden kestäviä kuivaajia suhteellisesti 89,97.. %.</a:t>
                </a:r>
              </a:p>
              <a:p>
                <a:r>
                  <a:rPr lang="fi-FI" sz="2400" dirty="0"/>
                  <a:t>Koska kuivaajia on 300, näistä</a:t>
                </a:r>
                <a14:m>
                  <m:oMath xmlns:m="http://schemas.openxmlformats.org/officeDocument/2006/math">
                    <m:r>
                      <a:rPr lang="fi-FI" sz="2400" b="0" i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0,8997⋅300≈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𝟐𝟕𝟎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400" b="1" dirty="0"/>
                  <a:t>kestää vähintään vuoden</a:t>
                </a:r>
                <a:r>
                  <a:rPr lang="fi-FI" sz="2400" dirty="0"/>
                  <a:t>.</a:t>
                </a:r>
              </a:p>
              <a:p>
                <a:endParaRPr lang="fi-FI" sz="2400" dirty="0"/>
              </a:p>
            </p:txBody>
          </p:sp>
        </mc:Choice>
        <mc:Fallback xmlns=""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4B4568FB-9CE3-45CB-3208-9D7683B9C9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0" y="0"/>
                <a:ext cx="12192000" cy="6858000"/>
              </a:xfrm>
              <a:blipFill>
                <a:blip r:embed="rId2"/>
                <a:stretch>
                  <a:fillRect l="-750" t="-124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87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40D5513F-DA5C-1D00-5531-7EA933B0C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0380" y="2911641"/>
            <a:ext cx="5727032" cy="341685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4B4568FB-9CE3-45CB-3208-9D7683B9C944}"/>
                  </a:ext>
                </a:extLst>
              </p:cNvPr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0" y="0"/>
                <a:ext cx="12192000" cy="6858000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/>
                  <a:t>Tehdas valmistaa hiustenkuivaajia. Hiustenkuivaaja toimii päivittäisessä käytössä vioittumatta ajan, joka noudattaa likimain normaalijakaumaa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(15,2 </m:t>
                    </m:r>
                    <m:r>
                      <m:rPr>
                        <m:sty m:val="p"/>
                      </m:rPr>
                      <a:rPr lang="fi-FI" sz="2400" b="0" i="0" smtClean="0">
                        <a:latin typeface="Cambria Math" panose="02040503050406030204" pitchFamily="18" charset="0"/>
                      </a:rPr>
                      <m:t>kk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 ;2,5 </m:t>
                    </m:r>
                    <m:r>
                      <m:rPr>
                        <m:sty m:val="p"/>
                      </m:rPr>
                      <a:rPr lang="fi-FI" sz="2400" b="0" i="0" smtClean="0">
                        <a:latin typeface="Cambria Math" panose="02040503050406030204" pitchFamily="18" charset="0"/>
                      </a:rPr>
                      <m:t>kk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i-FI" sz="2400" dirty="0"/>
              </a:p>
              <a:p>
                <a:r>
                  <a:rPr lang="fi-FI" sz="2400" b="1" dirty="0"/>
                  <a:t>c) </a:t>
                </a:r>
                <a:r>
                  <a:rPr lang="fi-FI" sz="2400" dirty="0"/>
                  <a:t>Minkä takuuajan tehdas voi myöntää hiustenkuivaajalle, jotta takuukorjauksia joudutaan tekemään enintään 5 % ostetuista laitteista?</a:t>
                </a:r>
              </a:p>
              <a:p>
                <a:r>
                  <a:rPr lang="fi-FI" sz="2400" b="1" dirty="0"/>
                  <a:t>Ratkaisu</a:t>
                </a:r>
              </a:p>
              <a:p>
                <a:r>
                  <a:rPr lang="fi-FI" sz="2400" dirty="0"/>
                  <a:t>Merkitään kysyttyä takuuaikaa kirjaimella </a:t>
                </a:r>
                <a14:m>
                  <m:oMath xmlns:m="http://schemas.openxmlformats.org/officeDocument/2006/math"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4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i-FI" sz="2400" b="0" i="0" smtClean="0">
                            <a:latin typeface="Cambria Math" panose="02040503050406030204" pitchFamily="18" charset="0"/>
                          </a:rPr>
                          <m:t>vuotta</m:t>
                        </m:r>
                      </m:e>
                    </m:d>
                    <m:r>
                      <a:rPr lang="fi-FI" sz="24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fi-FI" sz="2400" b="0" dirty="0"/>
              </a:p>
              <a:p>
                <a:r>
                  <a:rPr lang="fi-FI" sz="2400" dirty="0"/>
                  <a:t>Takuukorjaus joudutaan tekemään  niille kuivaimille, joiden käyttöikä on alle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i-FI" sz="2400" dirty="0"/>
                  <a:t>.</a:t>
                </a:r>
              </a:p>
              <a:p>
                <a:r>
                  <a:rPr lang="fi-FI" sz="2400" dirty="0"/>
                  <a:t>Jos näitä kuivaimia on 5 %, on siis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=0,05</m:t>
                    </m:r>
                  </m:oMath>
                </a14:m>
                <a:endParaRPr lang="fi-FI" sz="2400" dirty="0"/>
              </a:p>
              <a:p>
                <a:r>
                  <a:rPr lang="fi-FI" sz="2400" dirty="0"/>
                  <a:t>Ratkotaan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400" dirty="0"/>
                  <a:t>Geogebran todennäköisyyslaskurilla.</a:t>
                </a:r>
              </a:p>
              <a:p>
                <a:endParaRPr lang="fi-FI" sz="2400" dirty="0"/>
              </a:p>
              <a:p>
                <a:endParaRPr lang="fi-FI" sz="2400" dirty="0"/>
              </a:p>
              <a:p>
                <a:r>
                  <a:rPr lang="fi-FI" sz="2400" dirty="0"/>
                  <a:t>Saadaan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=11,087.. </m:t>
                    </m:r>
                  </m:oMath>
                </a14:m>
                <a:r>
                  <a:rPr lang="fi-FI" sz="2400" dirty="0"/>
                  <a:t>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≈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fi-FI" sz="2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400" b="1" dirty="0"/>
                  <a:t>(kuukautta)</a:t>
                </a:r>
              </a:p>
            </p:txBody>
          </p:sp>
        </mc:Choice>
        <mc:Fallback xmlns=""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4B4568FB-9CE3-45CB-3208-9D7683B9C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0" y="0"/>
                <a:ext cx="12192000" cy="6858000"/>
              </a:xfrm>
              <a:blipFill>
                <a:blip r:embed="rId3"/>
                <a:stretch>
                  <a:fillRect l="-750" t="-124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uorakulmio 4">
            <a:extLst>
              <a:ext uri="{FF2B5EF4-FFF2-40B4-BE49-F238E27FC236}">
                <a16:creationId xmlns:a16="http://schemas.microsoft.com/office/drawing/2014/main" id="{4F54342A-3073-745D-898E-59B63AE63D5E}"/>
              </a:ext>
            </a:extLst>
          </p:cNvPr>
          <p:cNvSpPr/>
          <p:nvPr/>
        </p:nvSpPr>
        <p:spPr>
          <a:xfrm>
            <a:off x="6296526" y="5069305"/>
            <a:ext cx="585537" cy="609600"/>
          </a:xfrm>
          <a:custGeom>
            <a:avLst/>
            <a:gdLst>
              <a:gd name="connsiteX0" fmla="*/ 0 w 585537"/>
              <a:gd name="connsiteY0" fmla="*/ 0 h 609600"/>
              <a:gd name="connsiteX1" fmla="*/ 585537 w 585537"/>
              <a:gd name="connsiteY1" fmla="*/ 0 h 609600"/>
              <a:gd name="connsiteX2" fmla="*/ 585537 w 585537"/>
              <a:gd name="connsiteY2" fmla="*/ 286512 h 609600"/>
              <a:gd name="connsiteX3" fmla="*/ 585537 w 585537"/>
              <a:gd name="connsiteY3" fmla="*/ 609600 h 609600"/>
              <a:gd name="connsiteX4" fmla="*/ 0 w 585537"/>
              <a:gd name="connsiteY4" fmla="*/ 609600 h 609600"/>
              <a:gd name="connsiteX5" fmla="*/ 0 w 585537"/>
              <a:gd name="connsiteY5" fmla="*/ 310896 h 609600"/>
              <a:gd name="connsiteX6" fmla="*/ 0 w 585537"/>
              <a:gd name="connsiteY6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5537" h="609600" extrusionOk="0">
                <a:moveTo>
                  <a:pt x="0" y="0"/>
                </a:moveTo>
                <a:cubicBezTo>
                  <a:pt x="137856" y="-56746"/>
                  <a:pt x="439515" y="56951"/>
                  <a:pt x="585537" y="0"/>
                </a:cubicBezTo>
                <a:cubicBezTo>
                  <a:pt x="611704" y="57496"/>
                  <a:pt x="566227" y="143980"/>
                  <a:pt x="585537" y="286512"/>
                </a:cubicBezTo>
                <a:cubicBezTo>
                  <a:pt x="604847" y="429044"/>
                  <a:pt x="576373" y="452587"/>
                  <a:pt x="585537" y="609600"/>
                </a:cubicBezTo>
                <a:cubicBezTo>
                  <a:pt x="360418" y="666244"/>
                  <a:pt x="289878" y="606248"/>
                  <a:pt x="0" y="609600"/>
                </a:cubicBezTo>
                <a:cubicBezTo>
                  <a:pt x="-14848" y="535630"/>
                  <a:pt x="23758" y="400642"/>
                  <a:pt x="0" y="310896"/>
                </a:cubicBezTo>
                <a:cubicBezTo>
                  <a:pt x="-23758" y="221150"/>
                  <a:pt x="8019" y="62561"/>
                  <a:pt x="0" y="0"/>
                </a:cubicBezTo>
                <a:close/>
              </a:path>
            </a:pathLst>
          </a:custGeom>
          <a:noFill/>
          <a:ln w="19050"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085E7ABE-331C-14C3-BAF6-13CDEF18EDCD}"/>
              </a:ext>
            </a:extLst>
          </p:cNvPr>
          <p:cNvSpPr/>
          <p:nvPr/>
        </p:nvSpPr>
        <p:spPr>
          <a:xfrm>
            <a:off x="8767012" y="5662630"/>
            <a:ext cx="729914" cy="609600"/>
          </a:xfrm>
          <a:custGeom>
            <a:avLst/>
            <a:gdLst>
              <a:gd name="connsiteX0" fmla="*/ 0 w 729914"/>
              <a:gd name="connsiteY0" fmla="*/ 0 h 609600"/>
              <a:gd name="connsiteX1" fmla="*/ 357658 w 729914"/>
              <a:gd name="connsiteY1" fmla="*/ 0 h 609600"/>
              <a:gd name="connsiteX2" fmla="*/ 729914 w 729914"/>
              <a:gd name="connsiteY2" fmla="*/ 0 h 609600"/>
              <a:gd name="connsiteX3" fmla="*/ 729914 w 729914"/>
              <a:gd name="connsiteY3" fmla="*/ 316992 h 609600"/>
              <a:gd name="connsiteX4" fmla="*/ 729914 w 729914"/>
              <a:gd name="connsiteY4" fmla="*/ 609600 h 609600"/>
              <a:gd name="connsiteX5" fmla="*/ 379555 w 729914"/>
              <a:gd name="connsiteY5" fmla="*/ 609600 h 609600"/>
              <a:gd name="connsiteX6" fmla="*/ 0 w 729914"/>
              <a:gd name="connsiteY6" fmla="*/ 609600 h 609600"/>
              <a:gd name="connsiteX7" fmla="*/ 0 w 729914"/>
              <a:gd name="connsiteY7" fmla="*/ 316992 h 609600"/>
              <a:gd name="connsiteX8" fmla="*/ 0 w 729914"/>
              <a:gd name="connsiteY8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9914" h="609600" extrusionOk="0">
                <a:moveTo>
                  <a:pt x="0" y="0"/>
                </a:moveTo>
                <a:cubicBezTo>
                  <a:pt x="154381" y="-32337"/>
                  <a:pt x="250372" y="18089"/>
                  <a:pt x="357658" y="0"/>
                </a:cubicBezTo>
                <a:cubicBezTo>
                  <a:pt x="464944" y="-18089"/>
                  <a:pt x="609903" y="11359"/>
                  <a:pt x="729914" y="0"/>
                </a:cubicBezTo>
                <a:cubicBezTo>
                  <a:pt x="753813" y="71733"/>
                  <a:pt x="716361" y="223181"/>
                  <a:pt x="729914" y="316992"/>
                </a:cubicBezTo>
                <a:cubicBezTo>
                  <a:pt x="743467" y="410803"/>
                  <a:pt x="718174" y="488132"/>
                  <a:pt x="729914" y="609600"/>
                </a:cubicBezTo>
                <a:cubicBezTo>
                  <a:pt x="638442" y="620019"/>
                  <a:pt x="487056" y="594019"/>
                  <a:pt x="379555" y="609600"/>
                </a:cubicBezTo>
                <a:cubicBezTo>
                  <a:pt x="272054" y="625181"/>
                  <a:pt x="126856" y="575024"/>
                  <a:pt x="0" y="609600"/>
                </a:cubicBezTo>
                <a:cubicBezTo>
                  <a:pt x="-32431" y="493009"/>
                  <a:pt x="24640" y="439783"/>
                  <a:pt x="0" y="316992"/>
                </a:cubicBezTo>
                <a:cubicBezTo>
                  <a:pt x="-24640" y="194201"/>
                  <a:pt x="30201" y="99095"/>
                  <a:pt x="0" y="0"/>
                </a:cubicBezTo>
                <a:close/>
              </a:path>
            </a:pathLst>
          </a:custGeom>
          <a:noFill/>
          <a:ln w="19050"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01300461-39DE-EF24-E4D1-602ACCA3D0AC}"/>
              </a:ext>
            </a:extLst>
          </p:cNvPr>
          <p:cNvSpPr/>
          <p:nvPr/>
        </p:nvSpPr>
        <p:spPr>
          <a:xfrm>
            <a:off x="9537031" y="4315267"/>
            <a:ext cx="2430381" cy="609600"/>
          </a:xfrm>
          <a:custGeom>
            <a:avLst/>
            <a:gdLst>
              <a:gd name="connsiteX0" fmla="*/ 0 w 2430381"/>
              <a:gd name="connsiteY0" fmla="*/ 0 h 609600"/>
              <a:gd name="connsiteX1" fmla="*/ 461772 w 2430381"/>
              <a:gd name="connsiteY1" fmla="*/ 0 h 609600"/>
              <a:gd name="connsiteX2" fmla="*/ 874937 w 2430381"/>
              <a:gd name="connsiteY2" fmla="*/ 0 h 609600"/>
              <a:gd name="connsiteX3" fmla="*/ 1409621 w 2430381"/>
              <a:gd name="connsiteY3" fmla="*/ 0 h 609600"/>
              <a:gd name="connsiteX4" fmla="*/ 1871393 w 2430381"/>
              <a:gd name="connsiteY4" fmla="*/ 0 h 609600"/>
              <a:gd name="connsiteX5" fmla="*/ 2430381 w 2430381"/>
              <a:gd name="connsiteY5" fmla="*/ 0 h 609600"/>
              <a:gd name="connsiteX6" fmla="*/ 2430381 w 2430381"/>
              <a:gd name="connsiteY6" fmla="*/ 316992 h 609600"/>
              <a:gd name="connsiteX7" fmla="*/ 2430381 w 2430381"/>
              <a:gd name="connsiteY7" fmla="*/ 609600 h 609600"/>
              <a:gd name="connsiteX8" fmla="*/ 1944305 w 2430381"/>
              <a:gd name="connsiteY8" fmla="*/ 609600 h 609600"/>
              <a:gd name="connsiteX9" fmla="*/ 1531140 w 2430381"/>
              <a:gd name="connsiteY9" fmla="*/ 609600 h 609600"/>
              <a:gd name="connsiteX10" fmla="*/ 1045064 w 2430381"/>
              <a:gd name="connsiteY10" fmla="*/ 609600 h 609600"/>
              <a:gd name="connsiteX11" fmla="*/ 558988 w 2430381"/>
              <a:gd name="connsiteY11" fmla="*/ 609600 h 609600"/>
              <a:gd name="connsiteX12" fmla="*/ 0 w 2430381"/>
              <a:gd name="connsiteY12" fmla="*/ 609600 h 609600"/>
              <a:gd name="connsiteX13" fmla="*/ 0 w 2430381"/>
              <a:gd name="connsiteY13" fmla="*/ 292608 h 609600"/>
              <a:gd name="connsiteX14" fmla="*/ 0 w 2430381"/>
              <a:gd name="connsiteY14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30381" h="609600" extrusionOk="0">
                <a:moveTo>
                  <a:pt x="0" y="0"/>
                </a:moveTo>
                <a:cubicBezTo>
                  <a:pt x="216404" y="-38762"/>
                  <a:pt x="239065" y="29382"/>
                  <a:pt x="461772" y="0"/>
                </a:cubicBezTo>
                <a:cubicBezTo>
                  <a:pt x="684479" y="-29382"/>
                  <a:pt x="758136" y="44232"/>
                  <a:pt x="874937" y="0"/>
                </a:cubicBezTo>
                <a:cubicBezTo>
                  <a:pt x="991738" y="-44232"/>
                  <a:pt x="1261719" y="16444"/>
                  <a:pt x="1409621" y="0"/>
                </a:cubicBezTo>
                <a:cubicBezTo>
                  <a:pt x="1557523" y="-16444"/>
                  <a:pt x="1710174" y="50586"/>
                  <a:pt x="1871393" y="0"/>
                </a:cubicBezTo>
                <a:cubicBezTo>
                  <a:pt x="2032612" y="-50586"/>
                  <a:pt x="2251241" y="10166"/>
                  <a:pt x="2430381" y="0"/>
                </a:cubicBezTo>
                <a:cubicBezTo>
                  <a:pt x="2435786" y="140826"/>
                  <a:pt x="2421072" y="216588"/>
                  <a:pt x="2430381" y="316992"/>
                </a:cubicBezTo>
                <a:cubicBezTo>
                  <a:pt x="2439690" y="417396"/>
                  <a:pt x="2408056" y="550132"/>
                  <a:pt x="2430381" y="609600"/>
                </a:cubicBezTo>
                <a:cubicBezTo>
                  <a:pt x="2189724" y="619027"/>
                  <a:pt x="2044481" y="586046"/>
                  <a:pt x="1944305" y="609600"/>
                </a:cubicBezTo>
                <a:cubicBezTo>
                  <a:pt x="1844129" y="633154"/>
                  <a:pt x="1672280" y="573513"/>
                  <a:pt x="1531140" y="609600"/>
                </a:cubicBezTo>
                <a:cubicBezTo>
                  <a:pt x="1390001" y="645687"/>
                  <a:pt x="1186462" y="586349"/>
                  <a:pt x="1045064" y="609600"/>
                </a:cubicBezTo>
                <a:cubicBezTo>
                  <a:pt x="903666" y="632851"/>
                  <a:pt x="730059" y="576464"/>
                  <a:pt x="558988" y="609600"/>
                </a:cubicBezTo>
                <a:cubicBezTo>
                  <a:pt x="387917" y="642736"/>
                  <a:pt x="143060" y="593596"/>
                  <a:pt x="0" y="609600"/>
                </a:cubicBezTo>
                <a:cubicBezTo>
                  <a:pt x="-18765" y="493836"/>
                  <a:pt x="33944" y="434717"/>
                  <a:pt x="0" y="292608"/>
                </a:cubicBezTo>
                <a:cubicBezTo>
                  <a:pt x="-33944" y="150499"/>
                  <a:pt x="21637" y="118415"/>
                  <a:pt x="0" y="0"/>
                </a:cubicBezTo>
                <a:close/>
              </a:path>
            </a:pathLst>
          </a:custGeom>
          <a:noFill/>
          <a:ln w="19050"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1" name="Suora nuoliyhdysviiva 10">
            <a:extLst>
              <a:ext uri="{FF2B5EF4-FFF2-40B4-BE49-F238E27FC236}">
                <a16:creationId xmlns:a16="http://schemas.microsoft.com/office/drawing/2014/main" id="{F00F2922-9A5F-4EE4-31BF-2DCBD61DB560}"/>
              </a:ext>
            </a:extLst>
          </p:cNvPr>
          <p:cNvCxnSpPr/>
          <p:nvPr/>
        </p:nvCxnSpPr>
        <p:spPr>
          <a:xfrm>
            <a:off x="1889323" y="3753853"/>
            <a:ext cx="5060555" cy="20854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54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289</Words>
  <Application>Microsoft Office PowerPoint</Application>
  <PresentationFormat>Laajakuva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Office-teema</vt:lpstr>
      <vt:lpstr>Luku 3.3. Esimerkki 1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Esimerkki 1</dc:title>
  <dc:creator>Touko Arhosalo</dc:creator>
  <cp:lastModifiedBy>Touko Arhosalo</cp:lastModifiedBy>
  <cp:revision>1</cp:revision>
  <dcterms:created xsi:type="dcterms:W3CDTF">2022-11-09T11:26:14Z</dcterms:created>
  <dcterms:modified xsi:type="dcterms:W3CDTF">2022-11-10T07:10:24Z</dcterms:modified>
</cp:coreProperties>
</file>