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76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69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21DDC-71C5-44D9-BCE0-B675491EA36B}" v="3" dt="2023-08-28T12:56:02.69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Ryhtä" userId="f1f575b5-693d-4fb9-96c8-6742a655b8ef" providerId="ADAL" clId="{83021DDC-71C5-44D9-BCE0-B675491EA36B}"/>
    <pc:docChg chg="undo custSel addSld modSld">
      <pc:chgData name="Timo Ryhtä" userId="f1f575b5-693d-4fb9-96c8-6742a655b8ef" providerId="ADAL" clId="{83021DDC-71C5-44D9-BCE0-B675491EA36B}" dt="2023-09-04T07:27:50.570" v="150" actId="20577"/>
      <pc:docMkLst>
        <pc:docMk/>
      </pc:docMkLst>
      <pc:sldChg chg="modSp mod">
        <pc:chgData name="Timo Ryhtä" userId="f1f575b5-693d-4fb9-96c8-6742a655b8ef" providerId="ADAL" clId="{83021DDC-71C5-44D9-BCE0-B675491EA36B}" dt="2023-08-28T07:08:22.459" v="6" actId="20577"/>
        <pc:sldMkLst>
          <pc:docMk/>
          <pc:sldMk cId="1076729729" sldId="257"/>
        </pc:sldMkLst>
        <pc:spChg chg="mod">
          <ac:chgData name="Timo Ryhtä" userId="f1f575b5-693d-4fb9-96c8-6742a655b8ef" providerId="ADAL" clId="{83021DDC-71C5-44D9-BCE0-B675491EA36B}" dt="2023-08-28T07:08:22.459" v="6" actId="20577"/>
          <ac:spMkLst>
            <pc:docMk/>
            <pc:sldMk cId="1076729729" sldId="257"/>
            <ac:spMk id="3" creationId="{00000000-0000-0000-0000-000000000000}"/>
          </ac:spMkLst>
        </pc:spChg>
      </pc:sldChg>
      <pc:sldChg chg="modSp mod">
        <pc:chgData name="Timo Ryhtä" userId="f1f575b5-693d-4fb9-96c8-6742a655b8ef" providerId="ADAL" clId="{83021DDC-71C5-44D9-BCE0-B675491EA36B}" dt="2023-09-04T07:27:50.570" v="150" actId="20577"/>
        <pc:sldMkLst>
          <pc:docMk/>
          <pc:sldMk cId="2834847400" sldId="260"/>
        </pc:sldMkLst>
        <pc:graphicFrameChg chg="modGraphic">
          <ac:chgData name="Timo Ryhtä" userId="f1f575b5-693d-4fb9-96c8-6742a655b8ef" providerId="ADAL" clId="{83021DDC-71C5-44D9-BCE0-B675491EA36B}" dt="2023-09-04T07:27:50.570" v="150" actId="20577"/>
          <ac:graphicFrameMkLst>
            <pc:docMk/>
            <pc:sldMk cId="2834847400" sldId="260"/>
            <ac:graphicFrameMk id="16386" creationId="{EF5F859E-8D42-48DB-A1D6-75112EC0BBE3}"/>
          </ac:graphicFrameMkLst>
        </pc:graphicFrameChg>
      </pc:sldChg>
      <pc:sldChg chg="addSp modSp mod modNotes">
        <pc:chgData name="Timo Ryhtä" userId="f1f575b5-693d-4fb9-96c8-6742a655b8ef" providerId="ADAL" clId="{83021DDC-71C5-44D9-BCE0-B675491EA36B}" dt="2023-08-28T12:56:13.832" v="140" actId="1076"/>
        <pc:sldMkLst>
          <pc:docMk/>
          <pc:sldMk cId="432990564" sldId="272"/>
        </pc:sldMkLst>
        <pc:spChg chg="add mod">
          <ac:chgData name="Timo Ryhtä" userId="f1f575b5-693d-4fb9-96c8-6742a655b8ef" providerId="ADAL" clId="{83021DDC-71C5-44D9-BCE0-B675491EA36B}" dt="2023-08-28T12:56:13.832" v="140" actId="1076"/>
          <ac:spMkLst>
            <pc:docMk/>
            <pc:sldMk cId="432990564" sldId="272"/>
            <ac:spMk id="2" creationId="{5CC70E04-A289-0664-6761-90D5DC20C965}"/>
          </ac:spMkLst>
        </pc:spChg>
        <pc:spChg chg="mod">
          <ac:chgData name="Timo Ryhtä" userId="f1f575b5-693d-4fb9-96c8-6742a655b8ef" providerId="ADAL" clId="{83021DDC-71C5-44D9-BCE0-B675491EA36B}" dt="2023-08-28T12:56:02.693" v="139" actId="1076"/>
          <ac:spMkLst>
            <pc:docMk/>
            <pc:sldMk cId="432990564" sldId="272"/>
            <ac:spMk id="17410" creationId="{897F303B-05AB-4391-AA5E-C6DB053FAE0C}"/>
          </ac:spMkLst>
        </pc:spChg>
      </pc:sldChg>
      <pc:sldChg chg="addSp delSp modSp new mod setBg setClrOvrMap">
        <pc:chgData name="Timo Ryhtä" userId="f1f575b5-693d-4fb9-96c8-6742a655b8ef" providerId="ADAL" clId="{83021DDC-71C5-44D9-BCE0-B675491EA36B}" dt="2023-08-28T07:13:52.165" v="17" actId="478"/>
        <pc:sldMkLst>
          <pc:docMk/>
          <pc:sldMk cId="1520634743" sldId="276"/>
        </pc:sldMkLst>
        <pc:spChg chg="del mod ord">
          <ac:chgData name="Timo Ryhtä" userId="f1f575b5-693d-4fb9-96c8-6742a655b8ef" providerId="ADAL" clId="{83021DDC-71C5-44D9-BCE0-B675491EA36B}" dt="2023-08-28T07:13:52.165" v="17" actId="478"/>
          <ac:spMkLst>
            <pc:docMk/>
            <pc:sldMk cId="1520634743" sldId="276"/>
            <ac:spMk id="2" creationId="{2012F8A1-D5F6-7276-6AD9-512B1EC858E5}"/>
          </ac:spMkLst>
        </pc:spChg>
        <pc:spChg chg="add">
          <ac:chgData name="Timo Ryhtä" userId="f1f575b5-693d-4fb9-96c8-6742a655b8ef" providerId="ADAL" clId="{83021DDC-71C5-44D9-BCE0-B675491EA36B}" dt="2023-08-28T07:13:30.244" v="14" actId="26606"/>
          <ac:spMkLst>
            <pc:docMk/>
            <pc:sldMk cId="1520634743" sldId="276"/>
            <ac:spMk id="11" creationId="{C1DD1A8A-57D5-4A81-AD04-532B043C5611}"/>
          </ac:spMkLst>
        </pc:spChg>
        <pc:spChg chg="add">
          <ac:chgData name="Timo Ryhtä" userId="f1f575b5-693d-4fb9-96c8-6742a655b8ef" providerId="ADAL" clId="{83021DDC-71C5-44D9-BCE0-B675491EA36B}" dt="2023-08-28T07:13:30.244" v="14" actId="26606"/>
          <ac:spMkLst>
            <pc:docMk/>
            <pc:sldMk cId="1520634743" sldId="276"/>
            <ac:spMk id="13" creationId="{007891EC-4501-44ED-A8C8-B11B6DB767AB}"/>
          </ac:spMkLst>
        </pc:spChg>
        <pc:picChg chg="add del">
          <ac:chgData name="Timo Ryhtä" userId="f1f575b5-693d-4fb9-96c8-6742a655b8ef" providerId="ADAL" clId="{83021DDC-71C5-44D9-BCE0-B675491EA36B}" dt="2023-08-28T07:11:56.539" v="9" actId="478"/>
          <ac:picMkLst>
            <pc:docMk/>
            <pc:sldMk cId="1520634743" sldId="276"/>
            <ac:picMk id="4" creationId="{DBD35B78-FBED-D2AC-0968-C90FA91BB1F6}"/>
          </ac:picMkLst>
        </pc:picChg>
        <pc:picChg chg="add mod">
          <ac:chgData name="Timo Ryhtä" userId="f1f575b5-693d-4fb9-96c8-6742a655b8ef" providerId="ADAL" clId="{83021DDC-71C5-44D9-BCE0-B675491EA36B}" dt="2023-08-28T07:13:30.244" v="14" actId="26606"/>
          <ac:picMkLst>
            <pc:docMk/>
            <pc:sldMk cId="1520634743" sldId="276"/>
            <ac:picMk id="6" creationId="{7EB1A45C-DFE2-8BC8-0DF9-E3E56EC072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BD14-C0BC-42E6-9A01-1746120130F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17D28-7AB6-4AA0-8761-4ACC7AB94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38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963CD811-2F9F-4E6F-9D66-EF460AB97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BCD4E3A-5DF3-46B4-B2EC-0E6C1F142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7999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3535C0DF-3279-491B-81BA-74C2D43F3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20EDFF2-B4FD-4190-83FA-41B4E21D2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924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F4FEC0E-1281-4A5A-A865-B663C81B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DDC5AAE-6F99-4A0A-82D9-C9B79B8F9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3873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044C9EF6-B4AB-4EF3-9C40-F3C748A30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A42C4E7-527C-4711-B9D8-CAAEBB7EB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2295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A62D958A-B9B6-452F-BE0D-236422B07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C96968C-DE9A-4D90-9234-C78CC97B6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474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A47415C1-81D6-49C9-A6BC-AD304B48D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2BC1C15-7A3F-4EC5-ABC3-EC6FBF338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255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32EFF70D-743F-45FB-A3A9-F08F78983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7008F5-B0CA-4580-8D2E-5E808E060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1973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98D8274B-0436-43D8-B821-98617F922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5215E95-3B0B-493D-9702-5DFF40959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76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13E742B-8DBE-48FA-BBDC-546E814D4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EAC0A45-6D12-4BF9-8005-CA34BB97C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88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96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0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85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77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3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1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57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79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03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2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0DA1-AAE2-4DE4-9D60-1AB7058560EA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45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734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fi-FI" sz="4400"/>
              <a:t>Luontoliikuntakurssi LI10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r>
              <a:rPr lang="fi-FI" sz="1500"/>
              <a:t>2023 </a:t>
            </a:r>
          </a:p>
          <a:p>
            <a:pPr algn="l"/>
            <a:r>
              <a:rPr lang="fi-FI" sz="1500"/>
              <a:t>Iitin Lukio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926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92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1">
            <a:extLst>
              <a:ext uri="{FF2B5EF4-FFF2-40B4-BE49-F238E27FC236}">
                <a16:creationId xmlns:a16="http://schemas.microsoft.com/office/drawing/2014/main" id="{A5E89F8E-FAB2-4457-B157-0B4F53B6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Esimerkkejä:</a:t>
            </a:r>
          </a:p>
        </p:txBody>
      </p:sp>
      <p:sp>
        <p:nvSpPr>
          <p:cNvPr id="215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1FB79917-9C7F-407E-A345-49EC9A18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kuivattu ruoka esim. rusinat, banaanilastut, pähkinät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paljon energiaa sisältävä esim. suklaa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hedelmät hiilihydraattia sisältävät esim. banaani, mysli- ja energiapatukat/keksit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energiageelit</a:t>
            </a:r>
          </a:p>
        </p:txBody>
      </p:sp>
      <p:pic>
        <p:nvPicPr>
          <p:cNvPr id="21509" name="Picture 21508" descr="Kulho muroja">
            <a:extLst>
              <a:ext uri="{FF2B5EF4-FFF2-40B4-BE49-F238E27FC236}">
                <a16:creationId xmlns:a16="http://schemas.microsoft.com/office/drawing/2014/main" id="{0C2EACA9-2FD7-7D50-E560-AA8BFB860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9" r="165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5947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 Box 1">
            <a:extLst>
              <a:ext uri="{FF2B5EF4-FFF2-40B4-BE49-F238E27FC236}">
                <a16:creationId xmlns:a16="http://schemas.microsoft.com/office/drawing/2014/main" id="{5CD4B7DD-ADAE-456F-B26F-1F29CCB2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329184"/>
            <a:ext cx="6251110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Lisää esimerkkejä: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11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56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579AA908-3FEB-45E6-A8D0-C80E35D0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2706624"/>
            <a:ext cx="6251110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säilykkeet (esim. hernekeitto, tonnikala käteviä mutta painavia, roskat kannettava pois)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valmispussit (pastat, keitot – varattava vesi valmistukseen)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folioperunat (aika?)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makkarat, pihvit, kala (säilyvyys?)</a:t>
            </a: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2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20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067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ext Box 1">
            <a:extLst>
              <a:ext uri="{FF2B5EF4-FFF2-40B4-BE49-F238E27FC236}">
                <a16:creationId xmlns:a16="http://schemas.microsoft.com/office/drawing/2014/main" id="{B517FD36-2B31-4737-932C-A4679A4E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79" y="723898"/>
            <a:ext cx="6002110" cy="1495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Jälkiruokaesimerkkejä: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B50C33B-B2A8-407B-811B-48B5462E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80" y="2405067"/>
            <a:ext cx="6002110" cy="3729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kiisseli – jauheesta (varaa vesi)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grillatut banaanit suklaa kuorrutuksella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paistetut vaahtokarkit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letut matkalla kerättyjen marjojen kanssa</a:t>
            </a: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vain mielikuvitus rajana 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7098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9" name="Rectangle 1946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ext Box 1">
            <a:extLst>
              <a:ext uri="{FF2B5EF4-FFF2-40B4-BE49-F238E27FC236}">
                <a16:creationId xmlns:a16="http://schemas.microsoft.com/office/drawing/2014/main" id="{6F897C4E-F1DB-46F8-8E35-6EF04A3B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329184"/>
            <a:ext cx="6251110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Huomioitavaa</a:t>
            </a:r>
          </a:p>
        </p:txBody>
      </p:sp>
      <p:pic>
        <p:nvPicPr>
          <p:cNvPr id="19470" name="Picture 19460" descr="Noutokahvit tarjottimella">
            <a:extLst>
              <a:ext uri="{FF2B5EF4-FFF2-40B4-BE49-F238E27FC236}">
                <a16:creationId xmlns:a16="http://schemas.microsoft.com/office/drawing/2014/main" id="{924718EA-8FFA-8278-5AC7-1B00F3CCC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9" r="2967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47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FAB07502-58F8-4B47-B55C-4E3DE038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2706624"/>
            <a:ext cx="6251110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pakkaaminen ateria-, päivä- tai ruoka-ainekohtaisesti (ei koko rinkan purkamista joka tauolla)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suojaa sateelta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valmiiksi kuorittu ja pilkottu 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osittain valmista esim. lettutaikina muovipulloon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endParaRPr lang="en-US" altLang="fi-FI" sz="2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5493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6F8EE581-5C70-45A7-A291-E9973C1F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4400" dirty="0">
                <a:solidFill>
                  <a:srgbClr val="660066"/>
                </a:solidFill>
              </a:rPr>
              <a:t>RUOKARYHMÄT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897F303B-05AB-4391-AA5E-C6DB053FA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89" y="1609725"/>
            <a:ext cx="7772400" cy="5149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3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/>
          </a:p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CC70E04-A289-0664-6761-90D5DC20C965}"/>
              </a:ext>
            </a:extLst>
          </p:cNvPr>
          <p:cNvSpPr txBox="1"/>
          <p:nvPr/>
        </p:nvSpPr>
        <p:spPr>
          <a:xfrm>
            <a:off x="2038349" y="2274838"/>
            <a:ext cx="6543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Vesku ja Joona (nuotio)</a:t>
            </a:r>
          </a:p>
          <a:p>
            <a:r>
              <a:rPr lang="fi-FI" sz="3600" dirty="0"/>
              <a:t>Akseli ja Otso (suunnistus)</a:t>
            </a:r>
          </a:p>
          <a:p>
            <a:r>
              <a:rPr lang="fi-FI" sz="3600" dirty="0"/>
              <a:t>Anni ja Jenni (kertomus)</a:t>
            </a:r>
          </a:p>
          <a:p>
            <a:r>
              <a:rPr lang="fi-FI" sz="3600" dirty="0"/>
              <a:t>Lyydia ja Nea (iltaohjelma)</a:t>
            </a:r>
          </a:p>
        </p:txBody>
      </p:sp>
    </p:spTree>
    <p:extLst>
      <p:ext uri="{BB962C8B-B14F-4D97-AF65-F5344CB8AC3E}">
        <p14:creationId xmlns:p14="http://schemas.microsoft.com/office/powerpoint/2010/main" val="432990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17" name="Rectangle 3380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Otsikko 1">
            <a:extLst>
              <a:ext uri="{FF2B5EF4-FFF2-40B4-BE49-F238E27FC236}">
                <a16:creationId xmlns:a16="http://schemas.microsoft.com/office/drawing/2014/main" id="{5F330E61-03F3-44E8-BBD7-72C1C1320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altLang="fi-FI" sz="5400"/>
              <a:t>TOIMINTARYHMÄT</a:t>
            </a:r>
          </a:p>
        </p:txBody>
      </p:sp>
      <p:pic>
        <p:nvPicPr>
          <p:cNvPr id="33797" name="Picture 33796" descr="Syksyn lehtiä putoamassa puista">
            <a:extLst>
              <a:ext uri="{FF2B5EF4-FFF2-40B4-BE49-F238E27FC236}">
                <a16:creationId xmlns:a16="http://schemas.microsoft.com/office/drawing/2014/main" id="{D1A36DBF-4269-A3B2-6205-E481A3D1B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2" r="2982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8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Sisällön paikkamerkki 2">
            <a:extLst>
              <a:ext uri="{FF2B5EF4-FFF2-40B4-BE49-F238E27FC236}">
                <a16:creationId xmlns:a16="http://schemas.microsoft.com/office/drawing/2014/main" id="{DA9B2A37-60C0-466C-8EE1-81F7EB35B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2200"/>
              <a:t>1. NUOTIORYHMÄ: (puut, sytyttäminen, siisteys..) </a:t>
            </a:r>
          </a:p>
          <a:p>
            <a:pPr marL="0" indent="0">
              <a:buNone/>
            </a:pPr>
            <a:endParaRPr lang="fi-FI" altLang="fi-FI" sz="2200"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altLang="fi-FI" sz="2200"/>
              <a:t>2. SUUNNISTUSRYHMÄ:</a:t>
            </a:r>
          </a:p>
          <a:p>
            <a:pPr marL="0" indent="0">
              <a:buNone/>
            </a:pPr>
            <a:endParaRPr lang="fi-FI" altLang="fi-FI" sz="2200"/>
          </a:p>
          <a:p>
            <a:pPr marL="0" indent="0">
              <a:buNone/>
            </a:pPr>
            <a:r>
              <a:rPr lang="fi-FI" altLang="fi-FI" sz="2200"/>
              <a:t>3. ILTAOHJELMARYHMÄ</a:t>
            </a:r>
          </a:p>
          <a:p>
            <a:endParaRPr lang="fi-FI" altLang="fi-FI" sz="2200"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altLang="fi-FI" sz="2200"/>
              <a:t>4. RETKIKERTOMUS + VALOKUVAUSRYHMÄ: </a:t>
            </a:r>
            <a:endParaRPr lang="fi-FI" altLang="fi-FI" sz="220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5034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Ensiapu maastossa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/>
            <a:r>
              <a:rPr lang="fi-FI" sz="2200"/>
              <a:t>HÄTÄENSIAPU: Hengityksen turvaaminen ja verenvuodon tyrehdyttäminen</a:t>
            </a:r>
          </a:p>
          <a:p>
            <a:pPr marL="457200" indent="-457200"/>
            <a:r>
              <a:rPr lang="fi-FI" sz="2200"/>
              <a:t>Nyrjähdykset/venähdykset</a:t>
            </a:r>
          </a:p>
          <a:p>
            <a:pPr marL="457200" indent="-457200"/>
            <a:r>
              <a:rPr lang="fi-FI" sz="2200"/>
              <a:t>Allergiset reaktiot (mm. ampiaiset)</a:t>
            </a:r>
          </a:p>
          <a:p>
            <a:pPr marL="457200" indent="-457200"/>
            <a:r>
              <a:rPr lang="fi-FI" sz="2200"/>
              <a:t>Käärmeen purema</a:t>
            </a:r>
          </a:p>
          <a:p>
            <a:pPr marL="457200" indent="-457200"/>
            <a:r>
              <a:rPr lang="fi-FI" sz="2200"/>
              <a:t>Sairaskohtaukset (astma, diabetes)</a:t>
            </a:r>
          </a:p>
          <a:p>
            <a:pPr marL="457200" indent="-457200"/>
            <a:r>
              <a:rPr lang="fi-FI" sz="2200"/>
              <a:t>Palovammat</a:t>
            </a:r>
          </a:p>
          <a:p>
            <a:pPr marL="457200" indent="-457200"/>
            <a:r>
              <a:rPr lang="fi-FI" sz="2200"/>
              <a:t>Auringonpistos</a:t>
            </a:r>
          </a:p>
          <a:p>
            <a:pPr marL="457200" indent="-457200"/>
            <a:r>
              <a:rPr lang="fi-FI" sz="2200"/>
              <a:t>Turvallisuussuunnitelma (puhelinnumerot)</a:t>
            </a:r>
          </a:p>
          <a:p>
            <a:pPr marL="457200" indent="-457200"/>
            <a:endParaRPr lang="fi-FI" sz="2200"/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29225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r="-2" b="1215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kstiruutu 2"/>
          <p:cNvSpPr txBox="1"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OHJELMA: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Luento</a:t>
            </a:r>
            <a:r>
              <a:rPr lang="en-US" sz="1700" dirty="0"/>
              <a:t>: 28.8.2023 </a:t>
            </a:r>
            <a:r>
              <a:rPr lang="en-US" sz="1700" dirty="0" err="1"/>
              <a:t>klo</a:t>
            </a:r>
            <a:r>
              <a:rPr lang="en-US" sz="1700" dirty="0"/>
              <a:t> 15.00-16.00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Luentojen</a:t>
            </a:r>
            <a:r>
              <a:rPr lang="en-US" sz="1700" dirty="0"/>
              <a:t> </a:t>
            </a:r>
            <a:r>
              <a:rPr lang="en-US" sz="1700" dirty="0" err="1"/>
              <a:t>aiheet</a:t>
            </a:r>
            <a:r>
              <a:rPr lang="en-US" sz="1700" dirty="0"/>
              <a:t>: </a:t>
            </a:r>
            <a:r>
              <a:rPr lang="en-US" sz="1700" dirty="0" err="1"/>
              <a:t>retkelle</a:t>
            </a:r>
            <a:r>
              <a:rPr lang="en-US" sz="1700" dirty="0"/>
              <a:t> </a:t>
            </a:r>
            <a:r>
              <a:rPr lang="en-US" sz="1700" dirty="0" err="1"/>
              <a:t>valmistautuminen</a:t>
            </a:r>
            <a:r>
              <a:rPr lang="en-US" sz="1700" dirty="0"/>
              <a:t>, </a:t>
            </a:r>
            <a:r>
              <a:rPr lang="en-US" sz="1700" dirty="0" err="1"/>
              <a:t>varusteet</a:t>
            </a:r>
            <a:r>
              <a:rPr lang="en-US" sz="1700" dirty="0"/>
              <a:t>, </a:t>
            </a:r>
            <a:r>
              <a:rPr lang="en-US" sz="1700" dirty="0" err="1"/>
              <a:t>ruokakunnat</a:t>
            </a:r>
            <a:r>
              <a:rPr lang="en-US" sz="1700" dirty="0"/>
              <a:t>, </a:t>
            </a:r>
            <a:r>
              <a:rPr lang="en-US" sz="1700" dirty="0" err="1"/>
              <a:t>telttakunnat</a:t>
            </a:r>
            <a:r>
              <a:rPr lang="en-US" sz="1700" dirty="0"/>
              <a:t>, </a:t>
            </a:r>
            <a:r>
              <a:rPr lang="en-US" sz="1700" dirty="0" err="1"/>
              <a:t>retkiruoka</a:t>
            </a:r>
            <a:r>
              <a:rPr lang="en-US" sz="1700" dirty="0"/>
              <a:t>, </a:t>
            </a:r>
            <a:r>
              <a:rPr lang="en-US" sz="1700" dirty="0" err="1"/>
              <a:t>reitti</a:t>
            </a:r>
            <a:r>
              <a:rPr lang="en-US" sz="1700" dirty="0"/>
              <a:t>, </a:t>
            </a:r>
            <a:r>
              <a:rPr lang="en-US" sz="1700" dirty="0" err="1"/>
              <a:t>maastossa</a:t>
            </a:r>
            <a:r>
              <a:rPr lang="en-US" sz="1700" dirty="0"/>
              <a:t> </a:t>
            </a:r>
            <a:r>
              <a:rPr lang="en-US" sz="1700" dirty="0" err="1"/>
              <a:t>liikkuminen</a:t>
            </a:r>
            <a:r>
              <a:rPr lang="en-US" sz="1700" dirty="0"/>
              <a:t>, </a:t>
            </a:r>
            <a:r>
              <a:rPr lang="en-US" sz="1700" dirty="0" err="1"/>
              <a:t>melonta</a:t>
            </a:r>
            <a:r>
              <a:rPr lang="en-US" sz="1700" dirty="0"/>
              <a:t> ja </a:t>
            </a:r>
            <a:r>
              <a:rPr lang="en-US" sz="1700" dirty="0" err="1"/>
              <a:t>ensiapu</a:t>
            </a:r>
            <a:r>
              <a:rPr lang="en-US" sz="1700" dirty="0"/>
              <a:t>/</a:t>
            </a:r>
            <a:r>
              <a:rPr lang="en-US" sz="1700" dirty="0" err="1"/>
              <a:t>turvallisuus</a:t>
            </a:r>
            <a:r>
              <a:rPr lang="en-US" sz="1700" dirty="0"/>
              <a:t> </a:t>
            </a:r>
            <a:r>
              <a:rPr lang="en-US" sz="1700" dirty="0" err="1"/>
              <a:t>retkellä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Retki</a:t>
            </a:r>
            <a:r>
              <a:rPr lang="en-US" sz="1700" dirty="0"/>
              <a:t> </a:t>
            </a:r>
            <a:r>
              <a:rPr lang="en-US" sz="1700" dirty="0" err="1"/>
              <a:t>Repovedelle</a:t>
            </a:r>
            <a:r>
              <a:rPr lang="en-US" sz="1700" dirty="0"/>
              <a:t> </a:t>
            </a:r>
            <a:r>
              <a:rPr lang="en-US" sz="1700" b="1" dirty="0"/>
              <a:t>pe-la 8.-9.8.2023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Itsearviointi</a:t>
            </a:r>
            <a:r>
              <a:rPr lang="en-US" sz="1700" dirty="0"/>
              <a:t> ja </a:t>
            </a:r>
            <a:r>
              <a:rPr lang="en-US" sz="1700" dirty="0" err="1"/>
              <a:t>retkipalaute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7672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Alustava reittisuunnitelma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38200" y="1408670"/>
            <a:ext cx="1051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PERJANTAI</a:t>
            </a:r>
          </a:p>
          <a:p>
            <a:r>
              <a:rPr lang="fi-FI" sz="2400" dirty="0"/>
              <a:t>Lähtö klo 16.00 Iitin lukio</a:t>
            </a:r>
          </a:p>
          <a:p>
            <a:r>
              <a:rPr lang="fi-FI" sz="2400" dirty="0"/>
              <a:t>Saapuminen Lapinsalmelle noin klo 17.00</a:t>
            </a:r>
          </a:p>
          <a:p>
            <a:r>
              <a:rPr lang="fi-FI" sz="2400" dirty="0"/>
              <a:t>Vaellus klo 17.00- 18.30 </a:t>
            </a:r>
          </a:p>
          <a:p>
            <a:r>
              <a:rPr lang="fi-FI" sz="2400" i="1" dirty="0"/>
              <a:t>Lapinsalmi – riippusilta – Katajavuori – Mustavuori</a:t>
            </a:r>
            <a:r>
              <a:rPr lang="fi-FI" sz="2400" dirty="0"/>
              <a:t>, jossa yöpyminen</a:t>
            </a:r>
          </a:p>
          <a:p>
            <a:r>
              <a:rPr lang="fi-FI" sz="2400" dirty="0"/>
              <a:t>Telttojen pystytys, päivällinen, iltaohjelma</a:t>
            </a:r>
          </a:p>
          <a:p>
            <a:r>
              <a:rPr lang="fi-FI" sz="2400" dirty="0"/>
              <a:t>Hiljaisuus klo 23.00</a:t>
            </a: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5066270" y="3756454"/>
            <a:ext cx="6005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LAUANTAI </a:t>
            </a:r>
            <a:endParaRPr lang="fi-FI" sz="2400" dirty="0"/>
          </a:p>
          <a:p>
            <a:r>
              <a:rPr lang="fi-FI" sz="2400" dirty="0"/>
              <a:t>Herätys klo 7.30</a:t>
            </a:r>
          </a:p>
          <a:p>
            <a:r>
              <a:rPr lang="fi-FI" sz="2400" dirty="0"/>
              <a:t>Aamupala</a:t>
            </a:r>
          </a:p>
          <a:p>
            <a:r>
              <a:rPr lang="fi-FI" sz="2400" dirty="0"/>
              <a:t>Melonta 9.00-11.00</a:t>
            </a:r>
          </a:p>
          <a:p>
            <a:r>
              <a:rPr lang="fi-FI" sz="2400" dirty="0"/>
              <a:t>Retkilounas</a:t>
            </a:r>
          </a:p>
          <a:p>
            <a:r>
              <a:rPr lang="fi-FI" sz="2400" dirty="0"/>
              <a:t>Leirinpurku ja pakkaus 12.00</a:t>
            </a:r>
          </a:p>
          <a:p>
            <a:r>
              <a:rPr lang="fi-FI" sz="2400" dirty="0"/>
              <a:t>Vaellus Lapinsalmelle 13.00-14.30</a:t>
            </a:r>
          </a:p>
          <a:p>
            <a:r>
              <a:rPr lang="fi-FI" sz="2400" dirty="0"/>
              <a:t>Paluu matka 15.00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4" y="4363325"/>
            <a:ext cx="1687288" cy="224971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7" y="231614"/>
            <a:ext cx="1937951" cy="25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B1A45C-DFE2-8BC8-0DF9-E3E56EC0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3" r="85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dirty="0"/>
              <a:t>Varusteet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r="-2" b="2475"/>
          <a:stretch/>
        </p:blipFill>
        <p:spPr>
          <a:xfrm flipH="1"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/>
              <a:t>Yhden vuorokauden pärjää millä vain, mutta…</a:t>
            </a:r>
          </a:p>
          <a:p>
            <a:r>
              <a:rPr lang="fi-FI" sz="2000"/>
              <a:t>vaikuttaa ulkoilun nautittavuuteen ja turvallisuuteen</a:t>
            </a:r>
          </a:p>
          <a:p>
            <a:r>
              <a:rPr lang="fi-FI" sz="2000"/>
              <a:t>käytännöllisyys ennen kaikkea</a:t>
            </a:r>
          </a:p>
          <a:p>
            <a:r>
              <a:rPr lang="fi-FI" sz="2000"/>
              <a:t>oikea koko</a:t>
            </a:r>
          </a:p>
          <a:p>
            <a:r>
              <a:rPr lang="fi-FI" sz="2000"/>
              <a:t>kestävyys</a:t>
            </a:r>
          </a:p>
          <a:p>
            <a:r>
              <a:rPr lang="fi-FI" sz="2000"/>
              <a:t>keveys ja pieneen tilaan pakkaaminen</a:t>
            </a:r>
          </a:p>
          <a:p>
            <a:r>
              <a:rPr lang="fi-FI" sz="2000"/>
              <a:t>monikäyttöisyys</a:t>
            </a:r>
          </a:p>
        </p:txBody>
      </p:sp>
    </p:spTree>
    <p:extLst>
      <p:ext uri="{BB962C8B-B14F-4D97-AF65-F5344CB8AC3E}">
        <p14:creationId xmlns:p14="http://schemas.microsoft.com/office/powerpoint/2010/main" val="87716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ext Box 1">
            <a:extLst>
              <a:ext uri="{FF2B5EF4-FFF2-40B4-BE49-F238E27FC236}">
                <a16:creationId xmlns:a16="http://schemas.microsoft.com/office/drawing/2014/main" id="{A03656DD-0F66-466B-867E-B90110BE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Vaelluksen varustelista</a:t>
            </a:r>
          </a:p>
        </p:txBody>
      </p:sp>
      <p:graphicFrame>
        <p:nvGraphicFramePr>
          <p:cNvPr id="16386" name="Group 2">
            <a:extLst>
              <a:ext uri="{FF2B5EF4-FFF2-40B4-BE49-F238E27FC236}">
                <a16:creationId xmlns:a16="http://schemas.microsoft.com/office/drawing/2014/main" id="{EF5F859E-8D42-48DB-A1D6-75112EC0B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67768"/>
              </p:ext>
            </p:extLst>
          </p:nvPr>
        </p:nvGraphicFramePr>
        <p:xfrm>
          <a:off x="4777316" y="1196941"/>
          <a:ext cx="6780701" cy="4734257"/>
        </p:xfrm>
        <a:graphic>
          <a:graphicData uri="http://schemas.openxmlformats.org/drawingml/2006/table">
            <a:tbl>
              <a:tblPr firstRow="1" bandRow="1"/>
              <a:tblGrid>
                <a:gridCol w="174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33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Vaatetus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Ruokailu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Majoittuminen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Muut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45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Alusasu (tekninen T-paita)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Väliasu (</a:t>
                      </a:r>
                      <a:r>
                        <a:rPr kumimoji="0" lang="fi-FI" altLang="fi-FI" sz="15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fleece</a:t>
                      </a: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Vaellusasu (tuulenpitävä) Käsineet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Päähine (pipo)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Vaihtopaita (yölle)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Sadeasu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Sukkia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Vaelluskengät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Leirikengät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Henkilökohtai</a:t>
                      </a:r>
                      <a:r>
                        <a:rPr kumimoji="0" lang="fi-FI" altLang="fi-FI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-set varusteet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Juomapulloja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Lautanen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Lusikkahaarukka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Muki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Retkikeitin tms.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Polttoaine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Tiskiaine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Tiskiharja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Tulitikut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Puukko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Ryhmäkohtai</a:t>
                      </a:r>
                      <a:r>
                        <a:rPr kumimoji="0" lang="fi-FI" altLang="fi-FI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-set varusteet</a:t>
                      </a: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Makuualusta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Makuupussi</a:t>
                      </a:r>
                      <a:endParaRPr kumimoji="0" lang="fi-FI" altLang="fi-FI" sz="1500" b="1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Rinkka tai iso reppu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Rinkan sadesuoja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Teltta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sng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Ensiapupakkaus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Särkylääkettä ja omat lääkkeet!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Hammasharja ja –tahna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Pyyhe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Kartat ja kompassi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Matkapuhelin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Varavirtalähde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Vessapaperia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Taskulamppu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Osalamppu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Roskapussi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47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F9123295-73FF-4EA4-9026-9434647C1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4400">
                <a:solidFill>
                  <a:srgbClr val="660066"/>
                </a:solidFill>
              </a:rPr>
              <a:t>Ruokatauot Repovedellä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8FDDE76E-56E7-4D0E-8FC7-9C343C1C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04" y="602187"/>
            <a:ext cx="5595553" cy="42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endParaRPr lang="fi-FI" altLang="fi-FI" sz="2800" b="1" dirty="0"/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endParaRPr lang="fi-FI" altLang="fi-FI" sz="2800" b="1" dirty="0"/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r>
              <a:rPr lang="fi-FI" altLang="fi-FI" sz="2800" b="1" dirty="0"/>
              <a:t>perjantaina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/>
              <a:t>kouluruoka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/>
              <a:t>välipala ennen lähtöä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/>
              <a:t>taukoeväs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/>
              <a:t>retkiruoka päivällinen + iltapala</a:t>
            </a:r>
          </a:p>
          <a:p>
            <a:pPr marL="341313" indent="-339725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Blip>
                <a:blip r:embed="rId3"/>
              </a:buBlip>
              <a:defRPr/>
            </a:pPr>
            <a:endParaRPr lang="fi-FI" altLang="fi-FI" sz="2800" dirty="0"/>
          </a:p>
          <a:p>
            <a:pPr marL="1588" indent="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defRPr/>
            </a:pPr>
            <a:endParaRPr lang="fi-FI" altLang="fi-FI" sz="2800" dirty="0"/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r>
              <a:rPr lang="fi-FI" altLang="fi-FI" sz="2800" dirty="0"/>
              <a:t>-juomista riittävästi (helposti saataville)</a:t>
            </a:r>
          </a:p>
        </p:txBody>
      </p:sp>
      <p:pic>
        <p:nvPicPr>
          <p:cNvPr id="13316" name="Kuva 1">
            <a:extLst>
              <a:ext uri="{FF2B5EF4-FFF2-40B4-BE49-F238E27FC236}">
                <a16:creationId xmlns:a16="http://schemas.microsoft.com/office/drawing/2014/main" id="{00DF47E2-011C-4F70-AD72-71993012A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81" y="1447800"/>
            <a:ext cx="4185929" cy="235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376086" y="4423719"/>
            <a:ext cx="5239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lauantai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aamupala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retkilounas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taukoeväs</a:t>
            </a:r>
          </a:p>
        </p:txBody>
      </p:sp>
    </p:spTree>
    <p:extLst>
      <p:ext uri="{BB962C8B-B14F-4D97-AF65-F5344CB8AC3E}">
        <p14:creationId xmlns:p14="http://schemas.microsoft.com/office/powerpoint/2010/main" val="707939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4" name="Rectangle 1536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 Box 1">
            <a:extLst>
              <a:ext uri="{FF2B5EF4-FFF2-40B4-BE49-F238E27FC236}">
                <a16:creationId xmlns:a16="http://schemas.microsoft.com/office/drawing/2014/main" id="{497B426A-49BB-45AD-A97F-8C616056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Retkiruuan on hyvä olla…</a:t>
            </a:r>
          </a:p>
        </p:txBody>
      </p:sp>
      <p:sp>
        <p:nvSpPr>
          <p:cNvPr id="153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ravitsevaa ja maukasta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täyttävää – suuri energiatiheys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säilyvää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kevyttä kantaa ja pieneen tilaan pakattavaa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helppoa valmistaa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kohtuullisen hintaista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osittain etukäteen valmistettua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7" r="-1" b="55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363" name="Text Box 2">
            <a:extLst>
              <a:ext uri="{FF2B5EF4-FFF2-40B4-BE49-F238E27FC236}">
                <a16:creationId xmlns:a16="http://schemas.microsoft.com/office/drawing/2014/main" id="{9ABA7DB9-2096-460A-A395-1BA6A41F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103" y="2471350"/>
            <a:ext cx="8849497" cy="3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6F89F7"/>
              </a:buClr>
              <a:buSzPct val="126000"/>
            </a:pPr>
            <a:endParaRPr lang="fi-FI" altLang="fi-FI" sz="2800" dirty="0"/>
          </a:p>
        </p:txBody>
      </p:sp>
    </p:spTree>
    <p:extLst>
      <p:ext uri="{BB962C8B-B14F-4D97-AF65-F5344CB8AC3E}">
        <p14:creationId xmlns:p14="http://schemas.microsoft.com/office/powerpoint/2010/main" val="928717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ext Box 1">
            <a:extLst>
              <a:ext uri="{FF2B5EF4-FFF2-40B4-BE49-F238E27FC236}">
                <a16:creationId xmlns:a16="http://schemas.microsoft.com/office/drawing/2014/main" id="{DB88B60D-7990-4D32-B545-058CE4EE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Energiaa kuluu…</a:t>
            </a:r>
          </a:p>
        </p:txBody>
      </p:sp>
      <p:sp>
        <p:nvSpPr>
          <p:cNvPr id="174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E2DA91EE-38F9-415C-8405-4AEC02883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noin 2000-4000kcal/vrk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50-60% hiilihydraateista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hyviä hiilihydraatin lähteitä: </a:t>
            </a:r>
          </a:p>
          <a:p>
            <a:pPr marL="0" indent="-228600">
              <a:lnSpc>
                <a:spcPct val="90000"/>
              </a:lnSpc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viljatuotteet, kuten leipä, keksit, korput, puurohiutaleet, makaronit, riisit ja perunasosehiutaleet sekä hedelmät myös kuivatut esim. rusinat ja vihannekset </a:t>
            </a:r>
          </a:p>
        </p:txBody>
      </p:sp>
      <p:pic>
        <p:nvPicPr>
          <p:cNvPr id="17413" name="Picture 17412" descr="Vihanneksia esillä markkinoilla">
            <a:extLst>
              <a:ext uri="{FF2B5EF4-FFF2-40B4-BE49-F238E27FC236}">
                <a16:creationId xmlns:a16="http://schemas.microsoft.com/office/drawing/2014/main" id="{896201C3-59F6-7072-D2B5-395F6556F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9" r="1007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8655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495</Words>
  <Application>Microsoft Office PowerPoint</Application>
  <PresentationFormat>Laajakuva</PresentationFormat>
  <Paragraphs>161</Paragraphs>
  <Slides>16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Wingdings</vt:lpstr>
      <vt:lpstr>Office-teema</vt:lpstr>
      <vt:lpstr>Luontoliikuntakurssi LI10</vt:lpstr>
      <vt:lpstr>PowerPoint-esitys</vt:lpstr>
      <vt:lpstr>Alustava reittisuunnitelma</vt:lpstr>
      <vt:lpstr>PowerPoint-esitys</vt:lpstr>
      <vt:lpstr>Varusteet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TOIMINTARYHMÄT</vt:lpstr>
      <vt:lpstr>Ensiapu maastossa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Luontoliikuntakurssi LI7</dc:title>
  <dc:creator>Siltovuori Kati</dc:creator>
  <cp:lastModifiedBy>Timo Ryhtä</cp:lastModifiedBy>
  <cp:revision>14</cp:revision>
  <dcterms:created xsi:type="dcterms:W3CDTF">2022-04-10T19:12:41Z</dcterms:created>
  <dcterms:modified xsi:type="dcterms:W3CDTF">2023-09-04T07:27:56Z</dcterms:modified>
</cp:coreProperties>
</file>