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2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12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6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09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49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01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08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90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1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01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76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30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6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75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6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02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61106B-7CC5-4D38-ADE0-2ECBB049D759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6FD9D6-5F89-449D-9C9A-EC22428257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381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YiOKFzRHm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013" y="522513"/>
            <a:ext cx="8001000" cy="1195252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Palais</a:t>
            </a:r>
            <a:r>
              <a:rPr lang="fi-FI" dirty="0" smtClean="0"/>
              <a:t> </a:t>
            </a:r>
            <a:r>
              <a:rPr lang="fi-FI" dirty="0" err="1" smtClean="0"/>
              <a:t>princier</a:t>
            </a:r>
            <a:r>
              <a:rPr lang="fi-FI" dirty="0" smtClean="0"/>
              <a:t> ja </a:t>
            </a:r>
            <a:r>
              <a:rPr lang="fi-FI" dirty="0" err="1" smtClean="0"/>
              <a:t>Grimaldin</a:t>
            </a:r>
            <a:r>
              <a:rPr lang="fi-FI" dirty="0" smtClean="0"/>
              <a:t> ruhtinassuku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61703" y="2677886"/>
            <a:ext cx="5682343" cy="365759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897" y="522513"/>
            <a:ext cx="4193389" cy="573459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29690"/>
            <a:ext cx="6709559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37" y="0"/>
            <a:ext cx="5747656" cy="6858000"/>
          </a:xfrm>
        </p:spPr>
      </p:pic>
    </p:spTree>
    <p:extLst>
      <p:ext uri="{BB962C8B-B14F-4D97-AF65-F5344CB8AC3E}">
        <p14:creationId xmlns:p14="http://schemas.microsoft.com/office/powerpoint/2010/main" val="11548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4046" y="-1114865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  <a:hlinkClick r:id="rId2"/>
              </a:rPr>
              <a:t>https://www.youtube.com/watch?v=YiOKFzRHm14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74" y="1165274"/>
            <a:ext cx="5692726" cy="569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7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294155"/>
            <a:ext cx="8534400" cy="1507067"/>
          </a:xfrm>
        </p:spPr>
        <p:txBody>
          <a:bodyPr/>
          <a:lstStyle/>
          <a:p>
            <a:r>
              <a:rPr lang="fi-FI" dirty="0" smtClean="0"/>
              <a:t>Ruhtinas </a:t>
            </a:r>
            <a:r>
              <a:rPr lang="fi-FI" dirty="0" err="1" smtClean="0"/>
              <a:t>albert</a:t>
            </a:r>
            <a:r>
              <a:rPr lang="fi-FI" dirty="0" smtClean="0"/>
              <a:t> 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6812" y="2253342"/>
            <a:ext cx="8534400" cy="3820886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Nykyinen Monacon ruhtinas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Edeltäjä isä, </a:t>
            </a:r>
            <a:r>
              <a:rPr lang="fi-FI" dirty="0" err="1" smtClean="0">
                <a:solidFill>
                  <a:schemeClr val="tx1"/>
                </a:solidFill>
              </a:rPr>
              <a:t>Rainier</a:t>
            </a:r>
            <a:r>
              <a:rPr lang="fi-FI" dirty="0" smtClean="0">
                <a:solidFill>
                  <a:schemeClr val="tx1"/>
                </a:solidFill>
              </a:rPr>
              <a:t> III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Albert Alexandre Louis Pierre </a:t>
            </a:r>
            <a:r>
              <a:rPr lang="fi-FI" dirty="0" err="1" smtClean="0">
                <a:solidFill>
                  <a:schemeClr val="tx1"/>
                </a:solidFill>
              </a:rPr>
              <a:t>Grimaldi</a:t>
            </a: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Syntynyt 14. maaliskuuta 1958 (61v.)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Ruhtinas 6. huhtikuuta 2005 alkaen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Puoliso </a:t>
            </a:r>
            <a:r>
              <a:rPr lang="fi-FI" dirty="0" err="1" smtClean="0">
                <a:solidFill>
                  <a:schemeClr val="tx1"/>
                </a:solidFill>
              </a:rPr>
              <a:t>Charlene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Wittstock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Albert on osallistunut talviolympialaisissa rattikelkkailuun</a:t>
            </a:r>
          </a:p>
          <a:p>
            <a:r>
              <a:rPr lang="fi-FI" dirty="0">
                <a:solidFill>
                  <a:schemeClr val="tx1"/>
                </a:solidFill>
              </a:rPr>
              <a:t>A</a:t>
            </a:r>
            <a:r>
              <a:rPr lang="fi-FI" dirty="0" smtClean="0">
                <a:solidFill>
                  <a:schemeClr val="tx1"/>
                </a:solidFill>
              </a:rPr>
              <a:t>lbertilla on neljä lasta: Alexandre, </a:t>
            </a:r>
            <a:r>
              <a:rPr lang="fi-FI" dirty="0" err="1" smtClean="0">
                <a:solidFill>
                  <a:schemeClr val="tx1"/>
                </a:solidFill>
              </a:rPr>
              <a:t>Jazmin</a:t>
            </a:r>
            <a:r>
              <a:rPr lang="fi-FI" dirty="0">
                <a:solidFill>
                  <a:schemeClr val="tx1"/>
                </a:solidFill>
              </a:rPr>
              <a:t>,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Gabriella</a:t>
            </a:r>
            <a:r>
              <a:rPr lang="fi-FI" dirty="0" smtClean="0">
                <a:solidFill>
                  <a:schemeClr val="tx1"/>
                </a:solidFill>
              </a:rPr>
              <a:t> ja Jacques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811" y="0"/>
            <a:ext cx="3468189" cy="5202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0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346407"/>
            <a:ext cx="8534400" cy="1507067"/>
          </a:xfrm>
        </p:spPr>
        <p:txBody>
          <a:bodyPr/>
          <a:lstStyle/>
          <a:p>
            <a:r>
              <a:rPr lang="fi-FI" dirty="0" smtClean="0"/>
              <a:t>Grace </a:t>
            </a:r>
            <a:r>
              <a:rPr lang="fi-FI" dirty="0" err="1" smtClean="0"/>
              <a:t>kelly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036" y="2176090"/>
            <a:ext cx="6120000" cy="4410635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Monacon ruhtinatar</a:t>
            </a:r>
          </a:p>
          <a:p>
            <a:r>
              <a:rPr lang="fi-FI" dirty="0" err="1" smtClean="0">
                <a:solidFill>
                  <a:schemeClr val="tx1"/>
                </a:solidFill>
              </a:rPr>
              <a:t>Rainier</a:t>
            </a:r>
            <a:r>
              <a:rPr lang="fi-FI" dirty="0" smtClean="0">
                <a:solidFill>
                  <a:schemeClr val="tx1"/>
                </a:solidFill>
              </a:rPr>
              <a:t> III vaimo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Tutustui </a:t>
            </a:r>
            <a:r>
              <a:rPr lang="fi-FI" dirty="0" err="1" smtClean="0">
                <a:solidFill>
                  <a:schemeClr val="tx1"/>
                </a:solidFill>
              </a:rPr>
              <a:t>Rainieriin</a:t>
            </a:r>
            <a:r>
              <a:rPr lang="fi-FI" dirty="0" smtClean="0">
                <a:solidFill>
                  <a:schemeClr val="tx1"/>
                </a:solidFill>
              </a:rPr>
              <a:t> Cannesin elokuvajuhlissa 1955 ja avioitui vuotta myöhemmin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Näyttelijä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Merkittäviä rooleja olivat Lisa </a:t>
            </a:r>
            <a:r>
              <a:rPr lang="fi-FI" dirty="0" err="1" smtClean="0">
                <a:solidFill>
                  <a:schemeClr val="tx1"/>
                </a:solidFill>
              </a:rPr>
              <a:t>Fremont</a:t>
            </a:r>
            <a:r>
              <a:rPr lang="fi-FI" dirty="0" smtClean="0">
                <a:solidFill>
                  <a:schemeClr val="tx1"/>
                </a:solidFill>
              </a:rPr>
              <a:t> elokuvassa Takaikkuna ja </a:t>
            </a:r>
            <a:r>
              <a:rPr lang="fi-FI" dirty="0" err="1" smtClean="0">
                <a:solidFill>
                  <a:schemeClr val="tx1"/>
                </a:solidFill>
              </a:rPr>
              <a:t>Georgie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Elgin</a:t>
            </a:r>
            <a:r>
              <a:rPr lang="fi-FI" dirty="0" smtClean="0">
                <a:solidFill>
                  <a:schemeClr val="tx1"/>
                </a:solidFill>
              </a:rPr>
              <a:t> elokuvassa Mies, jonka minulle annoit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Syntyi 12.11.1921 Yhdysvalloissa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Kuoli 14.9.1982 auto-onnettomuudessa Monacossa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Hänellä on kolme lasta nimeltään Caroline, </a:t>
            </a:r>
            <a:r>
              <a:rPr lang="fi-FI" dirty="0" err="1" smtClean="0">
                <a:solidFill>
                  <a:schemeClr val="tx1"/>
                </a:solidFill>
              </a:rPr>
              <a:t>Stéphanie</a:t>
            </a:r>
            <a:r>
              <a:rPr lang="fi-FI" dirty="0" smtClean="0">
                <a:solidFill>
                  <a:schemeClr val="tx1"/>
                </a:solidFill>
              </a:rPr>
              <a:t> ja Albert</a:t>
            </a:r>
          </a:p>
          <a:p>
            <a:endParaRPr lang="fi-FI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02" y="242047"/>
            <a:ext cx="4837557" cy="637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0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424784"/>
            <a:ext cx="8534400" cy="1507067"/>
          </a:xfrm>
        </p:spPr>
        <p:txBody>
          <a:bodyPr/>
          <a:lstStyle/>
          <a:p>
            <a:r>
              <a:rPr lang="fi-FI" dirty="0" smtClean="0"/>
              <a:t>Grace </a:t>
            </a:r>
            <a:r>
              <a:rPr lang="fi-FI" dirty="0" err="1" smtClean="0"/>
              <a:t>kellyn</a:t>
            </a:r>
            <a:r>
              <a:rPr lang="fi-FI" dirty="0" smtClean="0"/>
              <a:t> kuolema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8269" y="2599510"/>
            <a:ext cx="7210728" cy="4007152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Hän kuoli auto-onnettomuudessa saamiinsa vakaviin vammoihin 1982.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Kuolemaa on spekuloitu paljon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Virallisesti Grace Kelly sai halvauksen autoa ajaessaan ja suistui rotkoon Monacossa.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Spekulointien mukaan hän joko riiteli tyttärensä </a:t>
            </a:r>
            <a:r>
              <a:rPr lang="fi-FI" dirty="0" err="1" smtClean="0">
                <a:solidFill>
                  <a:schemeClr val="tx1"/>
                </a:solidFill>
              </a:rPr>
              <a:t>Stéphanien</a:t>
            </a:r>
            <a:r>
              <a:rPr lang="fi-FI" dirty="0" smtClean="0">
                <a:solidFill>
                  <a:schemeClr val="tx1"/>
                </a:solidFill>
              </a:rPr>
              <a:t> kanssa tai itse </a:t>
            </a:r>
            <a:r>
              <a:rPr lang="fi-FI" dirty="0" err="1" smtClean="0">
                <a:solidFill>
                  <a:schemeClr val="tx1"/>
                </a:solidFill>
              </a:rPr>
              <a:t>Stéphanie</a:t>
            </a:r>
            <a:r>
              <a:rPr lang="fi-FI" dirty="0" smtClean="0">
                <a:solidFill>
                  <a:schemeClr val="tx1"/>
                </a:solidFill>
              </a:rPr>
              <a:t> ajoi autoa aiheuttaen äitinsä kuoleman.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Maailma ja etenkin Monaco ja Ranska järkyttyivät kuolemasta.</a:t>
            </a:r>
          </a:p>
          <a:p>
            <a:endParaRPr lang="fi-FI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97" y="0"/>
            <a:ext cx="4493003" cy="299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06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372532"/>
            <a:ext cx="8534400" cy="1507067"/>
          </a:xfrm>
        </p:spPr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4194" y="152105"/>
            <a:ext cx="6553789" cy="65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529287"/>
            <a:ext cx="8534400" cy="1507067"/>
          </a:xfrm>
        </p:spPr>
        <p:txBody>
          <a:bodyPr/>
          <a:lstStyle/>
          <a:p>
            <a:r>
              <a:rPr lang="fi-FI" dirty="0" err="1" smtClean="0"/>
              <a:t>Grimaldi</a:t>
            </a:r>
            <a:r>
              <a:rPr lang="fi-FI" dirty="0" smtClean="0"/>
              <a:t> hallitsija suku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2" y="2046213"/>
            <a:ext cx="8534400" cy="421428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Alkujaan </a:t>
            </a:r>
            <a:r>
              <a:rPr lang="fi-FI" dirty="0">
                <a:solidFill>
                  <a:schemeClr val="tx1"/>
                </a:solidFill>
              </a:rPr>
              <a:t>genovalainen aatelissuku </a:t>
            </a:r>
          </a:p>
          <a:p>
            <a:r>
              <a:rPr lang="fi-FI" dirty="0">
                <a:solidFill>
                  <a:schemeClr val="tx1"/>
                </a:solidFill>
              </a:rPr>
              <a:t>1200-luvulla ensimmäistä kertaa Monacon valtiaaksi</a:t>
            </a:r>
          </a:p>
          <a:p>
            <a:r>
              <a:rPr lang="fi-FI" dirty="0">
                <a:solidFill>
                  <a:schemeClr val="tx1"/>
                </a:solidFill>
              </a:rPr>
              <a:t>Vuonna 1613 luotiin titteli Monacon ruhtinas, joka on aina ollut </a:t>
            </a:r>
            <a:r>
              <a:rPr lang="fi-FI" dirty="0" err="1">
                <a:solidFill>
                  <a:schemeClr val="tx1"/>
                </a:solidFill>
              </a:rPr>
              <a:t>Grimaldi</a:t>
            </a:r>
            <a:r>
              <a:rPr lang="fi-FI" dirty="0">
                <a:solidFill>
                  <a:schemeClr val="tx1"/>
                </a:solidFill>
              </a:rPr>
              <a:t>-suvulla.</a:t>
            </a:r>
          </a:p>
          <a:p>
            <a:r>
              <a:rPr lang="fi-FI" dirty="0">
                <a:solidFill>
                  <a:schemeClr val="tx1"/>
                </a:solidFill>
              </a:rPr>
              <a:t>Alkuperäinen suku sammui mieslinjalta vuonna 1731, minkä seurauksena nimi ja Monacon valtaistuin siirtyivät viimeisen miespuolisen </a:t>
            </a:r>
            <a:r>
              <a:rPr lang="fi-FI" dirty="0" err="1">
                <a:solidFill>
                  <a:schemeClr val="tx1"/>
                </a:solidFill>
              </a:rPr>
              <a:t>Grimaldin</a:t>
            </a:r>
            <a:r>
              <a:rPr lang="fi-FI" dirty="0">
                <a:solidFill>
                  <a:schemeClr val="tx1"/>
                </a:solidFill>
              </a:rPr>
              <a:t> vävylle Jacques </a:t>
            </a:r>
            <a:r>
              <a:rPr lang="fi-FI" dirty="0" err="1">
                <a:solidFill>
                  <a:schemeClr val="tx1"/>
                </a:solidFill>
              </a:rPr>
              <a:t>Goyon</a:t>
            </a:r>
            <a:r>
              <a:rPr lang="fi-FI" dirty="0">
                <a:solidFill>
                  <a:schemeClr val="tx1"/>
                </a:solidFill>
              </a:rPr>
              <a:t> de </a:t>
            </a:r>
            <a:r>
              <a:rPr lang="fi-FI" dirty="0" err="1">
                <a:solidFill>
                  <a:schemeClr val="tx1"/>
                </a:solidFill>
              </a:rPr>
              <a:t>Matignonille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Hänestä polveutuneen suvun viimeinen miespuolinen jäsen oli Monacon ruhtinas Ludvig II (1870–1949),[1] jonka jälkeen ruhtinaaksi tuli hänen tyttärenpoikansa </a:t>
            </a:r>
            <a:r>
              <a:rPr lang="fi-FI" dirty="0" err="1">
                <a:solidFill>
                  <a:schemeClr val="tx1"/>
                </a:solidFill>
              </a:rPr>
              <a:t>Rainier</a:t>
            </a:r>
            <a:r>
              <a:rPr lang="fi-FI" dirty="0">
                <a:solidFill>
                  <a:schemeClr val="tx1"/>
                </a:solidFill>
              </a:rPr>
              <a:t> III, isänsä puolelta ranskalaista </a:t>
            </a:r>
            <a:r>
              <a:rPr lang="fi-FI" dirty="0" err="1">
                <a:solidFill>
                  <a:schemeClr val="tx1"/>
                </a:solidFill>
              </a:rPr>
              <a:t>Polignacin</a:t>
            </a:r>
            <a:r>
              <a:rPr lang="fi-FI" dirty="0">
                <a:solidFill>
                  <a:schemeClr val="tx1"/>
                </a:solidFill>
              </a:rPr>
              <a:t> aatelissukua.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Monacon </a:t>
            </a:r>
            <a:r>
              <a:rPr lang="fi-FI" dirty="0">
                <a:solidFill>
                  <a:schemeClr val="tx1"/>
                </a:solidFill>
              </a:rPr>
              <a:t>hallitsijasuku käyttää nimeä </a:t>
            </a:r>
            <a:r>
              <a:rPr lang="fi-FI" dirty="0" err="1">
                <a:solidFill>
                  <a:schemeClr val="tx1"/>
                </a:solidFill>
              </a:rPr>
              <a:t>Grimaldi</a:t>
            </a:r>
            <a:r>
              <a:rPr lang="fi-FI" dirty="0">
                <a:solidFill>
                  <a:schemeClr val="tx1"/>
                </a:solidFill>
              </a:rPr>
              <a:t> edelleen.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160" y="388800"/>
            <a:ext cx="2949575" cy="30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254966"/>
            <a:ext cx="8534400" cy="1507067"/>
          </a:xfrm>
        </p:spPr>
        <p:txBody>
          <a:bodyPr/>
          <a:lstStyle/>
          <a:p>
            <a:r>
              <a:rPr lang="fi-FI" dirty="0" err="1" smtClean="0"/>
              <a:t>Palais</a:t>
            </a:r>
            <a:r>
              <a:rPr lang="fi-FI" dirty="0" smtClean="0"/>
              <a:t> </a:t>
            </a:r>
            <a:r>
              <a:rPr lang="fi-FI" dirty="0" err="1" smtClean="0"/>
              <a:t>princier</a:t>
            </a:r>
            <a:r>
              <a:rPr lang="fi-FI" dirty="0" smtClean="0"/>
              <a:t> de </a:t>
            </a:r>
            <a:r>
              <a:rPr lang="fi-FI" dirty="0" err="1" smtClean="0"/>
              <a:t>monaco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6018" y="2011680"/>
            <a:ext cx="6276112" cy="4000621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Suomeksi </a:t>
            </a:r>
            <a:r>
              <a:rPr lang="fi-FI" dirty="0" err="1" smtClean="0">
                <a:solidFill>
                  <a:schemeClr val="tx1"/>
                </a:solidFill>
              </a:rPr>
              <a:t>monacon</a:t>
            </a:r>
            <a:r>
              <a:rPr lang="fi-FI" dirty="0" smtClean="0">
                <a:solidFill>
                  <a:schemeClr val="tx1"/>
                </a:solidFill>
              </a:rPr>
              <a:t> prinssin palatsi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Rakennettu 1191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Osa palatsin huoneista on avoimia yleisölle</a:t>
            </a:r>
          </a:p>
          <a:p>
            <a:r>
              <a:rPr lang="fi-FI" dirty="0" err="1" smtClean="0">
                <a:solidFill>
                  <a:schemeClr val="tx1"/>
                </a:solidFill>
              </a:rPr>
              <a:t>Grimaldin</a:t>
            </a:r>
            <a:r>
              <a:rPr lang="fi-FI" dirty="0" smtClean="0">
                <a:solidFill>
                  <a:schemeClr val="tx1"/>
                </a:solidFill>
              </a:rPr>
              <a:t> suku muutti palatsiin vuonna 1297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Ruhtinassuku asuu palatsissa nykypäivänäkin</a:t>
            </a:r>
          </a:p>
          <a:p>
            <a:r>
              <a:rPr lang="fi-FI" dirty="0" err="1" smtClean="0">
                <a:solidFill>
                  <a:schemeClr val="tx1"/>
                </a:solidFill>
              </a:rPr>
              <a:t>Rainier</a:t>
            </a:r>
            <a:r>
              <a:rPr lang="fi-FI" dirty="0" smtClean="0">
                <a:solidFill>
                  <a:schemeClr val="tx1"/>
                </a:solidFill>
              </a:rPr>
              <a:t> III:n aikana palatsia alettiin uudistaa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24" y="3370216"/>
            <a:ext cx="5231675" cy="3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455"/>
            <a:ext cx="12192000" cy="7680961"/>
          </a:xfrm>
        </p:spPr>
      </p:pic>
    </p:spTree>
    <p:extLst>
      <p:ext uri="{BB962C8B-B14F-4D97-AF65-F5344CB8AC3E}">
        <p14:creationId xmlns:p14="http://schemas.microsoft.com/office/powerpoint/2010/main" val="38169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051" y="0"/>
            <a:ext cx="916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6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i">
  <a:themeElements>
    <a:clrScheme name="Violetti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TM02900771[[fn=Sektori]]</Template>
  <TotalTime>164</TotalTime>
  <Words>277</Words>
  <Application>Microsoft Office PowerPoint</Application>
  <PresentationFormat>Laajakuva</PresentationFormat>
  <Paragraphs>40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Sektori</vt:lpstr>
      <vt:lpstr>Palais princier ja Grimaldin ruhtinassuku </vt:lpstr>
      <vt:lpstr>Ruhtinas albert II</vt:lpstr>
      <vt:lpstr>Grace kelly</vt:lpstr>
      <vt:lpstr>Grace kellyn kuolema</vt:lpstr>
      <vt:lpstr>PowerPoint-esitys</vt:lpstr>
      <vt:lpstr>Grimaldi hallitsija suku</vt:lpstr>
      <vt:lpstr>Palais princier de monaco</vt:lpstr>
      <vt:lpstr>PowerPoint-esitys</vt:lpstr>
      <vt:lpstr>PowerPoint-esitys</vt:lpstr>
      <vt:lpstr>PowerPoint-esitys</vt:lpstr>
      <vt:lpstr>PowerPoint-esitys</vt:lpstr>
    </vt:vector>
  </TitlesOfParts>
  <Company>Iitin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Palais princier</dc:title>
  <dc:creator>Aaro Lindroos</dc:creator>
  <cp:lastModifiedBy>Tarja Virtanen</cp:lastModifiedBy>
  <cp:revision>32</cp:revision>
  <dcterms:created xsi:type="dcterms:W3CDTF">2019-12-12T09:48:40Z</dcterms:created>
  <dcterms:modified xsi:type="dcterms:W3CDTF">2020-01-15T18:31:12Z</dcterms:modified>
</cp:coreProperties>
</file>