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2D16A-2EC5-424C-9D70-3935CCDF9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05ECB-8BA3-4870-ABDE-BEF6B91AE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DE683-EF47-4C95-9D18-FEE1A3BF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B88A-F6B7-4C7A-A188-101AC9824BDE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9DFDB-01F7-4FDC-97B3-DD7F3378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A9E2A-6629-4D06-887F-455A8F3C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AB3-9585-4CF4-B520-82A92FE7B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22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2BC3-6573-4332-B6E9-30284714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CBA06-D53B-4CC0-BD87-DF41D6D7D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23E23-44C7-41F2-B2EC-4927B560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B88A-F6B7-4C7A-A188-101AC9824BDE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E9822-DA73-4EEE-B78E-325AF2A4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04EB-6F1C-4AC8-A5D8-0DD02131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AB3-9585-4CF4-B520-82A92FE7B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2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81B322-7E29-4170-A77A-CFE7ABACE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D78EB-8A6B-4BA4-8AEB-C5F69DF38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CF52C-BA83-443C-9F64-E6A30600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B88A-F6B7-4C7A-A188-101AC9824BDE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CB045-3CB4-47FE-8D07-6AFABFDC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504E2-005D-4FAD-B168-2012F39F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AB3-9585-4CF4-B520-82A92FE7B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54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F23F4-3C39-465B-88AE-57BD9755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ABC9A-0753-4E9B-A472-B19852601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93C9B-83C6-4A38-AF67-D8C51686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B88A-F6B7-4C7A-A188-101AC9824BDE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A3A4A-06DF-4682-B093-635E8F7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A76F2-004D-4F50-8AFE-123A9933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AB3-9585-4CF4-B520-82A92FE7B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30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39ED1-F71C-4781-A8DA-9C3ACC44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9F2FD-D4EF-40CF-B1CE-9283FCE8D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757CF-7B58-4A6F-A330-28B5F01A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B88A-F6B7-4C7A-A188-101AC9824BDE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3D778-7FC8-41E2-9FF7-8DF3E955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9FB24-229E-4FC2-8B57-73C692F6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AB3-9585-4CF4-B520-82A92FE7B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6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B635-945D-43A0-8B5B-8A4C357B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CBB62-C716-4477-8C6D-64FA9287F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5C640-9FEF-4234-8554-0AFB1394D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42A5D-F716-410A-8891-97FBE32F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B88A-F6B7-4C7A-A188-101AC9824BDE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448F8-B52C-45D5-B3F6-D0B97460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63D5D-1C59-48D8-A7BF-7198566E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AB3-9585-4CF4-B520-82A92FE7B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6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0C249-8025-4B6E-9009-9EE72123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8407D-5322-4BAC-9713-03BF8D346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298D5-94F0-4F82-9633-4A432AC58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86891E-977E-46ED-92ED-1808A07EC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AD92E2-4A33-41C9-B653-3F00FCA4F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62452C-878F-4950-87B9-29E025539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B88A-F6B7-4C7A-A188-101AC9824BDE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A28505-1AFF-4EE8-B9D1-DE0A69AE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74B1C-42A6-4605-8DAD-6B2FE4C8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AB3-9585-4CF4-B520-82A92FE7B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7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FF14C-7F87-4ED5-BA68-4FA3F171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9DCC3-3957-488C-9AB1-15362206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B88A-F6B7-4C7A-A188-101AC9824BDE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64A3C-A097-4C79-934B-EB3490AC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3D7C1-2678-49B5-819F-1FAC2476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AB3-9585-4CF4-B520-82A92FE7B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43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E7C5E-2366-4613-B4AA-56A877AD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B88A-F6B7-4C7A-A188-101AC9824BDE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9FB5B2-E86A-47AB-8BA4-7B868AED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E2BFD-A530-4345-8976-AA4CB37BC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AB3-9585-4CF4-B520-82A92FE7B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5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4A19-AFAC-42C2-8415-0E0ED594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647DB-3063-4198-B0DA-1A2DEE342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AFB7F-8CCA-49F3-B59C-B677FA1C3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32CE9-A30A-41BD-9569-FCB9D1A01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B88A-F6B7-4C7A-A188-101AC9824BDE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5DE90-09F1-4A54-B973-DD4ECD73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5A047-39F2-4193-923B-5DD505284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AB3-9585-4CF4-B520-82A92FE7B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2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4E62-8D07-4B38-BFA3-F674F134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F9CD6-C596-49B0-8CBF-16951607D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12D41-262F-4460-BD07-D530921D2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30E4D-2C32-493E-BC4E-F22A9EB4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B88A-F6B7-4C7A-A188-101AC9824BDE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045E5-4133-4BCC-93E7-17856AEA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D6D5E-EA3F-4713-9DF3-AECDFC34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AB3-9585-4CF4-B520-82A92FE7B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6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791EE-586E-449E-814C-EAED70F9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1B57F-0DDD-468D-951C-5C3EB8773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0D03B-1EE2-4FB8-AEF4-E842AEB5F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9B88A-F6B7-4C7A-A188-101AC9824BDE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21608-0A1A-431A-90E6-E69143482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BF516-8EAB-4E00-9992-1B93983C3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4FAB3-9585-4CF4-B520-82A92FE7B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66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55FFF17-D3D5-4F58-BA56-54EA901C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AC16B4-74C8-4057-9C45-2B3C4F690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1409700"/>
            <a:ext cx="4152900" cy="2809875"/>
          </a:xfrm>
        </p:spPr>
        <p:txBody>
          <a:bodyPr anchor="b">
            <a:normAutofit/>
          </a:bodyPr>
          <a:lstStyle/>
          <a:p>
            <a:pPr algn="l"/>
            <a:r>
              <a:rPr lang="fi-FI" sz="5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GHANA </a:t>
            </a:r>
            <a:endParaRPr lang="en-GB" sz="5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795C4A-E4A6-48DB-9B9F-AED85EB14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219575"/>
            <a:ext cx="3348228" cy="928494"/>
          </a:xfrm>
        </p:spPr>
        <p:txBody>
          <a:bodyPr anchor="t">
            <a:normAutofit/>
          </a:bodyPr>
          <a:lstStyle/>
          <a:p>
            <a:r>
              <a:rPr lang="fi-FI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Motto: FREEDOM &amp; JUCTICE</a:t>
            </a:r>
            <a:endParaRPr lang="en-GB" sz="2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650C7-99DE-4997-A4A5-0E5CB4A3C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827" y="2069900"/>
            <a:ext cx="4448774" cy="296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74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62B9F0-CBA4-4FFC-AE3B-0F7B122D6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i-FI" sz="4000">
                <a:solidFill>
                  <a:srgbClr val="FFFFFF"/>
                </a:solidFill>
              </a:rPr>
              <a:t>FAVORITE QUOTE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F0707-8CB8-49EF-86F6-38A5BCE6F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algn="ctr"/>
            <a:endParaRPr lang="fi-FI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i-FI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i-FI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PRIMARY PURPOSE IN LIFE IS TO HELP OTHERS</a:t>
            </a:r>
          </a:p>
          <a:p>
            <a:pPr marL="0" indent="0" algn="ctr">
              <a:buNone/>
            </a:pPr>
            <a:r>
              <a:rPr lang="fi-FI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IF YOU CAN NOT HELP THEM</a:t>
            </a:r>
          </a:p>
          <a:p>
            <a:pPr marL="0" indent="0" algn="ctr">
              <a:buNone/>
            </a:pPr>
            <a:r>
              <a:rPr lang="fi-FI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HURT THEM</a:t>
            </a:r>
            <a:endParaRPr lang="en-GB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5BD40-CFDB-464F-A022-D0A212B1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i="1" dirty="0"/>
              <a:t>APK3 </a:t>
            </a:r>
            <a:br>
              <a:rPr lang="en-US" sz="6000" b="1" i="1" dirty="0"/>
            </a:br>
            <a:r>
              <a:rPr lang="en-US" sz="6000" b="1" i="1" dirty="0"/>
              <a:t>MEDAASE</a:t>
            </a:r>
            <a:br>
              <a:rPr lang="en-US" sz="6000" b="1" i="1" dirty="0"/>
            </a:br>
            <a:r>
              <a:rPr lang="en-US" sz="6000" b="1" i="1" dirty="0"/>
              <a:t>MERCI</a:t>
            </a:r>
            <a:br>
              <a:rPr lang="en-US" sz="6000" b="1" i="1" dirty="0"/>
            </a:br>
            <a:r>
              <a:rPr lang="en-US" sz="6000" b="1" i="1" dirty="0"/>
              <a:t>KIITOS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people in a field&#10;&#10;Description generated with very high confidence">
            <a:extLst>
              <a:ext uri="{FF2B5EF4-FFF2-40B4-BE49-F238E27FC236}">
                <a16:creationId xmlns:a16="http://schemas.microsoft.com/office/drawing/2014/main" id="{4C6EB023-AE96-45B9-A997-9FA6EC1A4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518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0394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2">
            <a:extLst>
              <a:ext uri="{FF2B5EF4-FFF2-40B4-BE49-F238E27FC236}">
                <a16:creationId xmlns:a16="http://schemas.microsoft.com/office/drawing/2014/main" id="{33B1EE1F-6738-485F-A620-2602F768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7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D0477-09C2-40B4-81FB-EF5DDFF6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48" y="1257300"/>
            <a:ext cx="3505240" cy="4254869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BASIC FACTS</a:t>
            </a:r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DC544FB-7860-4381-935B-43879C94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86703" y="1257300"/>
            <a:ext cx="0" cy="5600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EA7AEBE-B6C0-4AE4-95A1-1C1E93A3944B}"/>
              </a:ext>
            </a:extLst>
          </p:cNvPr>
          <p:cNvGrpSpPr/>
          <p:nvPr/>
        </p:nvGrpSpPr>
        <p:grpSpPr>
          <a:xfrm>
            <a:off x="690563" y="601663"/>
            <a:ext cx="6248400" cy="5654675"/>
            <a:chOff x="690563" y="601663"/>
            <a:chExt cx="6248400" cy="56546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E21429-E64A-4080-893E-3328F8795CA6}"/>
                </a:ext>
              </a:extLst>
            </p:cNvPr>
            <p:cNvSpPr/>
            <p:nvPr/>
          </p:nvSpPr>
          <p:spPr>
            <a:xfrm>
              <a:off x="690563" y="601663"/>
              <a:ext cx="6248400" cy="565467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5577CFA-427F-47CC-85A0-A40BE618087C}"/>
                </a:ext>
              </a:extLst>
            </p:cNvPr>
            <p:cNvSpPr/>
            <p:nvPr/>
          </p:nvSpPr>
          <p:spPr>
            <a:xfrm>
              <a:off x="2914724" y="692000"/>
              <a:ext cx="1800076" cy="1170049"/>
            </a:xfrm>
            <a:custGeom>
              <a:avLst/>
              <a:gdLst>
                <a:gd name="connsiteX0" fmla="*/ 0 w 1800076"/>
                <a:gd name="connsiteY0" fmla="*/ 195012 h 1170049"/>
                <a:gd name="connsiteX1" fmla="*/ 195012 w 1800076"/>
                <a:gd name="connsiteY1" fmla="*/ 0 h 1170049"/>
                <a:gd name="connsiteX2" fmla="*/ 1605064 w 1800076"/>
                <a:gd name="connsiteY2" fmla="*/ 0 h 1170049"/>
                <a:gd name="connsiteX3" fmla="*/ 1800076 w 1800076"/>
                <a:gd name="connsiteY3" fmla="*/ 195012 h 1170049"/>
                <a:gd name="connsiteX4" fmla="*/ 1800076 w 1800076"/>
                <a:gd name="connsiteY4" fmla="*/ 975037 h 1170049"/>
                <a:gd name="connsiteX5" fmla="*/ 1605064 w 1800076"/>
                <a:gd name="connsiteY5" fmla="*/ 1170049 h 1170049"/>
                <a:gd name="connsiteX6" fmla="*/ 195012 w 1800076"/>
                <a:gd name="connsiteY6" fmla="*/ 1170049 h 1170049"/>
                <a:gd name="connsiteX7" fmla="*/ 0 w 1800076"/>
                <a:gd name="connsiteY7" fmla="*/ 975037 h 1170049"/>
                <a:gd name="connsiteX8" fmla="*/ 0 w 1800076"/>
                <a:gd name="connsiteY8" fmla="*/ 195012 h 117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076" h="1170049">
                  <a:moveTo>
                    <a:pt x="0" y="195012"/>
                  </a:moveTo>
                  <a:cubicBezTo>
                    <a:pt x="0" y="87310"/>
                    <a:pt x="87310" y="0"/>
                    <a:pt x="195012" y="0"/>
                  </a:cubicBezTo>
                  <a:lnTo>
                    <a:pt x="1605064" y="0"/>
                  </a:lnTo>
                  <a:cubicBezTo>
                    <a:pt x="1712766" y="0"/>
                    <a:pt x="1800076" y="87310"/>
                    <a:pt x="1800076" y="195012"/>
                  </a:cubicBezTo>
                  <a:lnTo>
                    <a:pt x="1800076" y="975037"/>
                  </a:lnTo>
                  <a:cubicBezTo>
                    <a:pt x="1800076" y="1082739"/>
                    <a:pt x="1712766" y="1170049"/>
                    <a:pt x="1605064" y="1170049"/>
                  </a:cubicBezTo>
                  <a:lnTo>
                    <a:pt x="195012" y="1170049"/>
                  </a:lnTo>
                  <a:cubicBezTo>
                    <a:pt x="87310" y="1170049"/>
                    <a:pt x="0" y="1082739"/>
                    <a:pt x="0" y="975037"/>
                  </a:cubicBezTo>
                  <a:lnTo>
                    <a:pt x="0" y="19501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077" tIns="118077" rIns="118077" bIns="118077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600" kern="1200"/>
                <a:t>Founded in 6th March, 1956</a:t>
              </a:r>
              <a:endParaRPr lang="en-US" sz="1600" kern="1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993627F-73EA-4B75-8DD5-B01353B349FF}"/>
                </a:ext>
              </a:extLst>
            </p:cNvPr>
            <p:cNvSpPr/>
            <p:nvPr/>
          </p:nvSpPr>
          <p:spPr>
            <a:xfrm>
              <a:off x="1478280" y="1277025"/>
              <a:ext cx="4672965" cy="46729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477388" y="297491"/>
                  </a:moveTo>
                  <a:arcTo wR="2336482" hR="2336482" stAng="17953738" swAng="1211059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816AB4A-363B-4FB4-A68A-19729CD7723E}"/>
                </a:ext>
              </a:extLst>
            </p:cNvPr>
            <p:cNvSpPr/>
            <p:nvPr/>
          </p:nvSpPr>
          <p:spPr>
            <a:xfrm>
              <a:off x="5136851" y="2306470"/>
              <a:ext cx="1800076" cy="1170049"/>
            </a:xfrm>
            <a:custGeom>
              <a:avLst/>
              <a:gdLst>
                <a:gd name="connsiteX0" fmla="*/ 0 w 1800076"/>
                <a:gd name="connsiteY0" fmla="*/ 195012 h 1170049"/>
                <a:gd name="connsiteX1" fmla="*/ 195012 w 1800076"/>
                <a:gd name="connsiteY1" fmla="*/ 0 h 1170049"/>
                <a:gd name="connsiteX2" fmla="*/ 1605064 w 1800076"/>
                <a:gd name="connsiteY2" fmla="*/ 0 h 1170049"/>
                <a:gd name="connsiteX3" fmla="*/ 1800076 w 1800076"/>
                <a:gd name="connsiteY3" fmla="*/ 195012 h 1170049"/>
                <a:gd name="connsiteX4" fmla="*/ 1800076 w 1800076"/>
                <a:gd name="connsiteY4" fmla="*/ 975037 h 1170049"/>
                <a:gd name="connsiteX5" fmla="*/ 1605064 w 1800076"/>
                <a:gd name="connsiteY5" fmla="*/ 1170049 h 1170049"/>
                <a:gd name="connsiteX6" fmla="*/ 195012 w 1800076"/>
                <a:gd name="connsiteY6" fmla="*/ 1170049 h 1170049"/>
                <a:gd name="connsiteX7" fmla="*/ 0 w 1800076"/>
                <a:gd name="connsiteY7" fmla="*/ 975037 h 1170049"/>
                <a:gd name="connsiteX8" fmla="*/ 0 w 1800076"/>
                <a:gd name="connsiteY8" fmla="*/ 195012 h 117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076" h="1170049">
                  <a:moveTo>
                    <a:pt x="0" y="195012"/>
                  </a:moveTo>
                  <a:cubicBezTo>
                    <a:pt x="0" y="87310"/>
                    <a:pt x="87310" y="0"/>
                    <a:pt x="195012" y="0"/>
                  </a:cubicBezTo>
                  <a:lnTo>
                    <a:pt x="1605064" y="0"/>
                  </a:lnTo>
                  <a:cubicBezTo>
                    <a:pt x="1712766" y="0"/>
                    <a:pt x="1800076" y="87310"/>
                    <a:pt x="1800076" y="195012"/>
                  </a:cubicBezTo>
                  <a:lnTo>
                    <a:pt x="1800076" y="975037"/>
                  </a:lnTo>
                  <a:cubicBezTo>
                    <a:pt x="1800076" y="1082739"/>
                    <a:pt x="1712766" y="1170049"/>
                    <a:pt x="1605064" y="1170049"/>
                  </a:cubicBezTo>
                  <a:lnTo>
                    <a:pt x="195012" y="1170049"/>
                  </a:lnTo>
                  <a:cubicBezTo>
                    <a:pt x="87310" y="1170049"/>
                    <a:pt x="0" y="1082739"/>
                    <a:pt x="0" y="975037"/>
                  </a:cubicBezTo>
                  <a:lnTo>
                    <a:pt x="0" y="19501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363841"/>
                <a:satOff val="-20982"/>
                <a:lumOff val="2157"/>
                <a:alphaOff val="0"/>
              </a:schemeClr>
            </a:fillRef>
            <a:effectRef idx="2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077" tIns="118077" rIns="118077" bIns="118077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600" kern="1200"/>
                <a:t>Formally Known as Gold Coast</a:t>
              </a:r>
              <a:endParaRPr lang="en-US" sz="1600" kern="12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832EA19-EE6E-447D-A4C8-4525F419B791}"/>
                </a:ext>
              </a:extLst>
            </p:cNvPr>
            <p:cNvSpPr/>
            <p:nvPr/>
          </p:nvSpPr>
          <p:spPr>
            <a:xfrm>
              <a:off x="1478280" y="1277025"/>
              <a:ext cx="4672965" cy="46729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7353" y="2498328"/>
                  </a:moveTo>
                  <a:arcTo wR="2336482" hR="2336482" stAng="21838320" swAng="1359355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-363841"/>
                <a:satOff val="-20982"/>
                <a:lumOff val="2157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1CB3E09-CC51-4D1D-A5B6-7F10DBDC6E86}"/>
                </a:ext>
              </a:extLst>
            </p:cNvPr>
            <p:cNvSpPr/>
            <p:nvPr/>
          </p:nvSpPr>
          <p:spPr>
            <a:xfrm>
              <a:off x="4288074" y="4918737"/>
              <a:ext cx="1800076" cy="1170049"/>
            </a:xfrm>
            <a:custGeom>
              <a:avLst/>
              <a:gdLst>
                <a:gd name="connsiteX0" fmla="*/ 0 w 1800076"/>
                <a:gd name="connsiteY0" fmla="*/ 195012 h 1170049"/>
                <a:gd name="connsiteX1" fmla="*/ 195012 w 1800076"/>
                <a:gd name="connsiteY1" fmla="*/ 0 h 1170049"/>
                <a:gd name="connsiteX2" fmla="*/ 1605064 w 1800076"/>
                <a:gd name="connsiteY2" fmla="*/ 0 h 1170049"/>
                <a:gd name="connsiteX3" fmla="*/ 1800076 w 1800076"/>
                <a:gd name="connsiteY3" fmla="*/ 195012 h 1170049"/>
                <a:gd name="connsiteX4" fmla="*/ 1800076 w 1800076"/>
                <a:gd name="connsiteY4" fmla="*/ 975037 h 1170049"/>
                <a:gd name="connsiteX5" fmla="*/ 1605064 w 1800076"/>
                <a:gd name="connsiteY5" fmla="*/ 1170049 h 1170049"/>
                <a:gd name="connsiteX6" fmla="*/ 195012 w 1800076"/>
                <a:gd name="connsiteY6" fmla="*/ 1170049 h 1170049"/>
                <a:gd name="connsiteX7" fmla="*/ 0 w 1800076"/>
                <a:gd name="connsiteY7" fmla="*/ 975037 h 1170049"/>
                <a:gd name="connsiteX8" fmla="*/ 0 w 1800076"/>
                <a:gd name="connsiteY8" fmla="*/ 195012 h 117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076" h="1170049">
                  <a:moveTo>
                    <a:pt x="0" y="195012"/>
                  </a:moveTo>
                  <a:cubicBezTo>
                    <a:pt x="0" y="87310"/>
                    <a:pt x="87310" y="0"/>
                    <a:pt x="195012" y="0"/>
                  </a:cubicBezTo>
                  <a:lnTo>
                    <a:pt x="1605064" y="0"/>
                  </a:lnTo>
                  <a:cubicBezTo>
                    <a:pt x="1712766" y="0"/>
                    <a:pt x="1800076" y="87310"/>
                    <a:pt x="1800076" y="195012"/>
                  </a:cubicBezTo>
                  <a:lnTo>
                    <a:pt x="1800076" y="975037"/>
                  </a:lnTo>
                  <a:cubicBezTo>
                    <a:pt x="1800076" y="1082739"/>
                    <a:pt x="1712766" y="1170049"/>
                    <a:pt x="1605064" y="1170049"/>
                  </a:cubicBezTo>
                  <a:lnTo>
                    <a:pt x="195012" y="1170049"/>
                  </a:lnTo>
                  <a:cubicBezTo>
                    <a:pt x="87310" y="1170049"/>
                    <a:pt x="0" y="1082739"/>
                    <a:pt x="0" y="975037"/>
                  </a:cubicBezTo>
                  <a:lnTo>
                    <a:pt x="0" y="19501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077" tIns="118077" rIns="118077" bIns="118077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600" kern="1200"/>
                <a:t>Colonised by the British and became republic 1st July, 1960</a:t>
              </a:r>
              <a:endParaRPr lang="en-US" sz="1600" kern="12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E2F9C27-7B35-44D8-A7CA-4BD1DDAFFAAB}"/>
                </a:ext>
              </a:extLst>
            </p:cNvPr>
            <p:cNvSpPr/>
            <p:nvPr/>
          </p:nvSpPr>
          <p:spPr>
            <a:xfrm>
              <a:off x="1478280" y="1277025"/>
              <a:ext cx="4672965" cy="46729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623044" y="4655325"/>
                  </a:moveTo>
                  <a:arcTo wR="2336482" hR="2336482" stAng="4977307" swAng="845386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9C6E792-1F2F-441A-8664-0E003C6FF64C}"/>
                </a:ext>
              </a:extLst>
            </p:cNvPr>
            <p:cNvSpPr/>
            <p:nvPr/>
          </p:nvSpPr>
          <p:spPr>
            <a:xfrm>
              <a:off x="1541374" y="4918737"/>
              <a:ext cx="1800076" cy="1170049"/>
            </a:xfrm>
            <a:custGeom>
              <a:avLst/>
              <a:gdLst>
                <a:gd name="connsiteX0" fmla="*/ 0 w 1800076"/>
                <a:gd name="connsiteY0" fmla="*/ 195012 h 1170049"/>
                <a:gd name="connsiteX1" fmla="*/ 195012 w 1800076"/>
                <a:gd name="connsiteY1" fmla="*/ 0 h 1170049"/>
                <a:gd name="connsiteX2" fmla="*/ 1605064 w 1800076"/>
                <a:gd name="connsiteY2" fmla="*/ 0 h 1170049"/>
                <a:gd name="connsiteX3" fmla="*/ 1800076 w 1800076"/>
                <a:gd name="connsiteY3" fmla="*/ 195012 h 1170049"/>
                <a:gd name="connsiteX4" fmla="*/ 1800076 w 1800076"/>
                <a:gd name="connsiteY4" fmla="*/ 975037 h 1170049"/>
                <a:gd name="connsiteX5" fmla="*/ 1605064 w 1800076"/>
                <a:gd name="connsiteY5" fmla="*/ 1170049 h 1170049"/>
                <a:gd name="connsiteX6" fmla="*/ 195012 w 1800076"/>
                <a:gd name="connsiteY6" fmla="*/ 1170049 h 1170049"/>
                <a:gd name="connsiteX7" fmla="*/ 0 w 1800076"/>
                <a:gd name="connsiteY7" fmla="*/ 975037 h 1170049"/>
                <a:gd name="connsiteX8" fmla="*/ 0 w 1800076"/>
                <a:gd name="connsiteY8" fmla="*/ 195012 h 117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076" h="1170049">
                  <a:moveTo>
                    <a:pt x="0" y="195012"/>
                  </a:moveTo>
                  <a:cubicBezTo>
                    <a:pt x="0" y="87310"/>
                    <a:pt x="87310" y="0"/>
                    <a:pt x="195012" y="0"/>
                  </a:cubicBezTo>
                  <a:lnTo>
                    <a:pt x="1605064" y="0"/>
                  </a:lnTo>
                  <a:cubicBezTo>
                    <a:pt x="1712766" y="0"/>
                    <a:pt x="1800076" y="87310"/>
                    <a:pt x="1800076" y="195012"/>
                  </a:cubicBezTo>
                  <a:lnTo>
                    <a:pt x="1800076" y="975037"/>
                  </a:lnTo>
                  <a:cubicBezTo>
                    <a:pt x="1800076" y="1082739"/>
                    <a:pt x="1712766" y="1170049"/>
                    <a:pt x="1605064" y="1170049"/>
                  </a:cubicBezTo>
                  <a:lnTo>
                    <a:pt x="195012" y="1170049"/>
                  </a:lnTo>
                  <a:cubicBezTo>
                    <a:pt x="87310" y="1170049"/>
                    <a:pt x="0" y="1082739"/>
                    <a:pt x="0" y="975037"/>
                  </a:cubicBezTo>
                  <a:lnTo>
                    <a:pt x="0" y="19501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91522"/>
                <a:satOff val="-62946"/>
                <a:lumOff val="6471"/>
                <a:alphaOff val="0"/>
              </a:schemeClr>
            </a:fillRef>
            <a:effectRef idx="2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077" tIns="118077" rIns="118077" bIns="118077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600" kern="1200"/>
                <a:t>Current Population of about 29.46 million</a:t>
              </a:r>
              <a:endParaRPr lang="en-US" sz="1600" kern="12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D3F3291-EFDB-4E58-B79E-917ABA91669E}"/>
                </a:ext>
              </a:extLst>
            </p:cNvPr>
            <p:cNvSpPr/>
            <p:nvPr/>
          </p:nvSpPr>
          <p:spPr>
            <a:xfrm>
              <a:off x="1478280" y="1277025"/>
              <a:ext cx="4672965" cy="46729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7816" y="3383681"/>
                  </a:moveTo>
                  <a:arcTo wR="2336482" hR="2336482" stAng="9202325" swAng="1359355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-1091522"/>
                <a:satOff val="-62946"/>
                <a:lumOff val="6471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6724EA1-A75C-4743-91EC-8136E18403A0}"/>
                </a:ext>
              </a:extLst>
            </p:cNvPr>
            <p:cNvSpPr/>
            <p:nvPr/>
          </p:nvSpPr>
          <p:spPr>
            <a:xfrm>
              <a:off x="692597" y="2306470"/>
              <a:ext cx="1800076" cy="1170049"/>
            </a:xfrm>
            <a:custGeom>
              <a:avLst/>
              <a:gdLst>
                <a:gd name="connsiteX0" fmla="*/ 0 w 1800076"/>
                <a:gd name="connsiteY0" fmla="*/ 195012 h 1170049"/>
                <a:gd name="connsiteX1" fmla="*/ 195012 w 1800076"/>
                <a:gd name="connsiteY1" fmla="*/ 0 h 1170049"/>
                <a:gd name="connsiteX2" fmla="*/ 1605064 w 1800076"/>
                <a:gd name="connsiteY2" fmla="*/ 0 h 1170049"/>
                <a:gd name="connsiteX3" fmla="*/ 1800076 w 1800076"/>
                <a:gd name="connsiteY3" fmla="*/ 195012 h 1170049"/>
                <a:gd name="connsiteX4" fmla="*/ 1800076 w 1800076"/>
                <a:gd name="connsiteY4" fmla="*/ 975037 h 1170049"/>
                <a:gd name="connsiteX5" fmla="*/ 1605064 w 1800076"/>
                <a:gd name="connsiteY5" fmla="*/ 1170049 h 1170049"/>
                <a:gd name="connsiteX6" fmla="*/ 195012 w 1800076"/>
                <a:gd name="connsiteY6" fmla="*/ 1170049 h 1170049"/>
                <a:gd name="connsiteX7" fmla="*/ 0 w 1800076"/>
                <a:gd name="connsiteY7" fmla="*/ 975037 h 1170049"/>
                <a:gd name="connsiteX8" fmla="*/ 0 w 1800076"/>
                <a:gd name="connsiteY8" fmla="*/ 195012 h 117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076" h="1170049">
                  <a:moveTo>
                    <a:pt x="0" y="195012"/>
                  </a:moveTo>
                  <a:cubicBezTo>
                    <a:pt x="0" y="87310"/>
                    <a:pt x="87310" y="0"/>
                    <a:pt x="195012" y="0"/>
                  </a:cubicBezTo>
                  <a:lnTo>
                    <a:pt x="1605064" y="0"/>
                  </a:lnTo>
                  <a:cubicBezTo>
                    <a:pt x="1712766" y="0"/>
                    <a:pt x="1800076" y="87310"/>
                    <a:pt x="1800076" y="195012"/>
                  </a:cubicBezTo>
                  <a:lnTo>
                    <a:pt x="1800076" y="975037"/>
                  </a:lnTo>
                  <a:cubicBezTo>
                    <a:pt x="1800076" y="1082739"/>
                    <a:pt x="1712766" y="1170049"/>
                    <a:pt x="1605064" y="1170049"/>
                  </a:cubicBezTo>
                  <a:lnTo>
                    <a:pt x="195012" y="1170049"/>
                  </a:lnTo>
                  <a:cubicBezTo>
                    <a:pt x="87310" y="1170049"/>
                    <a:pt x="0" y="1082739"/>
                    <a:pt x="0" y="975037"/>
                  </a:cubicBezTo>
                  <a:lnTo>
                    <a:pt x="0" y="19501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077" tIns="118077" rIns="118077" bIns="118077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600" kern="1200"/>
                <a:t>English as Official Language</a:t>
              </a:r>
              <a:endParaRPr lang="en-US" sz="1600" kern="12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B0D06F-8469-43D2-A266-7286021AD380}"/>
                </a:ext>
              </a:extLst>
            </p:cNvPr>
            <p:cNvSpPr/>
            <p:nvPr/>
          </p:nvSpPr>
          <p:spPr>
            <a:xfrm>
              <a:off x="1478280" y="1277025"/>
              <a:ext cx="4672965" cy="46729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62106" y="816371"/>
                  </a:moveTo>
                  <a:arcTo wR="2336482" hR="2336482" stAng="13235203" swAng="1211059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99701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A0C4AC-B7A9-42C2-BCA0-B06A1B9F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highlight>
                  <a:srgbClr val="C0C0C0"/>
                </a:highlight>
              </a:rPr>
              <a:t>GHANA BEYOND AID</a:t>
            </a:r>
            <a:endParaRPr lang="en-GB" dirty="0">
              <a:highlight>
                <a:srgbClr val="C0C0C0"/>
              </a:highlight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94D8BE-3791-4693-AA48-7C2F363DD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highlight>
                  <a:srgbClr val="C0C0C0"/>
                </a:highlight>
              </a:rPr>
              <a:t>POSITIVES</a:t>
            </a:r>
            <a:endParaRPr lang="en-GB" dirty="0">
              <a:highlight>
                <a:srgbClr val="C0C0C0"/>
              </a:highlight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4AD53C-AA16-4EDF-927A-0029C72BFA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>
                <a:highlight>
                  <a:srgbClr val="C0C0C0"/>
                </a:highlight>
              </a:rPr>
              <a:t>Political stable</a:t>
            </a:r>
          </a:p>
          <a:p>
            <a:r>
              <a:rPr lang="fi-FI" dirty="0">
                <a:highlight>
                  <a:srgbClr val="C0C0C0"/>
                </a:highlight>
              </a:rPr>
              <a:t>Largest man – made lake globally (Lake Volta)</a:t>
            </a:r>
          </a:p>
          <a:p>
            <a:r>
              <a:rPr lang="fi-FI" dirty="0">
                <a:highlight>
                  <a:srgbClr val="C0C0C0"/>
                </a:highlight>
              </a:rPr>
              <a:t>2nd Largest producer of Cocoa next after Ivory Coast</a:t>
            </a:r>
          </a:p>
          <a:p>
            <a:r>
              <a:rPr lang="fi-FI" dirty="0">
                <a:highlight>
                  <a:srgbClr val="C0C0C0"/>
                </a:highlight>
              </a:rPr>
              <a:t>Excessively in natural minerals (gold, timber, bauxite etc.)</a:t>
            </a:r>
          </a:p>
          <a:p>
            <a:r>
              <a:rPr lang="fi-FI" dirty="0">
                <a:highlight>
                  <a:srgbClr val="C0C0C0"/>
                </a:highlight>
              </a:rPr>
              <a:t>Value our culture</a:t>
            </a:r>
          </a:p>
          <a:p>
            <a:endParaRPr lang="fi-FI" dirty="0">
              <a:highlight>
                <a:srgbClr val="C0C0C0"/>
              </a:highlight>
            </a:endParaRPr>
          </a:p>
          <a:p>
            <a:endParaRPr lang="fi-FI" dirty="0">
              <a:highlight>
                <a:srgbClr val="C0C0C0"/>
              </a:highlight>
            </a:endParaRPr>
          </a:p>
          <a:p>
            <a:endParaRPr lang="en-GB" dirty="0">
              <a:highlight>
                <a:srgbClr val="C0C0C0"/>
              </a:highlight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35564D-D243-485F-A532-F5DD39333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>
                <a:highlight>
                  <a:srgbClr val="C0C0C0"/>
                </a:highlight>
              </a:rPr>
              <a:t>SETBACKS</a:t>
            </a:r>
            <a:endParaRPr lang="en-GB" dirty="0">
              <a:highlight>
                <a:srgbClr val="C0C0C0"/>
              </a:highlight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0D2A2B1-D835-448C-AEC1-59DBA279441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>
                <a:highlight>
                  <a:srgbClr val="C0C0C0"/>
                </a:highlight>
              </a:rPr>
              <a:t>Basically, all is not okay as a citizen point of view.</a:t>
            </a:r>
          </a:p>
          <a:p>
            <a:r>
              <a:rPr lang="fi-FI" dirty="0">
                <a:highlight>
                  <a:srgbClr val="C0C0C0"/>
                </a:highlight>
              </a:rPr>
              <a:t>Every sector seems to be deficient (from transportation, education, agriculture ect.) </a:t>
            </a:r>
          </a:p>
          <a:p>
            <a:pPr marL="0" indent="0">
              <a:buNone/>
            </a:pPr>
            <a:endParaRPr lang="en-GB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1350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6E10692-485F-40F7-A088-88AFA78A2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0" b="1137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11E6FC3-C664-45A9-A3CC-E52351C4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>
                <a:latin typeface="+mj-lt"/>
                <a:ea typeface="+mj-ea"/>
                <a:cs typeface="+mj-cs"/>
              </a:rPr>
              <a:t>WAYS FORWARD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C84A626-171F-4472-95C6-541DB88DF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Innovative thoughts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Value addition to natural resources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Effective systems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Right things to be done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Implemenation of right policies </a:t>
            </a:r>
          </a:p>
          <a:p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5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DEF4AF-D286-4940-9D31-5A620DB89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H.E. Nana Addo </a:t>
            </a: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Dankwah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Akuffo Addo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D62D96-744A-4461-9A4C-809D18D68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581569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E8EF0B"/>
                </a:solidFill>
                <a:latin typeface="+mn-lt"/>
                <a:ea typeface="+mn-ea"/>
                <a:cs typeface="+mn-cs"/>
              </a:rPr>
              <a:t>Current President of Ghana</a:t>
            </a:r>
          </a:p>
        </p:txBody>
      </p:sp>
      <p:pic>
        <p:nvPicPr>
          <p:cNvPr id="5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8FB4D442-8CC9-4463-A57E-B4C83947D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108"/>
          <a:stretch/>
        </p:blipFill>
        <p:spPr>
          <a:xfrm>
            <a:off x="2633605" y="307731"/>
            <a:ext cx="6869690" cy="399763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2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521DD34-C6F2-4402-9A01-962807DB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7486D1-3E62-4454-B465-F35F2500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5154508" cy="1293028"/>
          </a:xfrm>
        </p:spPr>
        <p:txBody>
          <a:bodyPr>
            <a:normAutofit/>
          </a:bodyPr>
          <a:lstStyle/>
          <a:p>
            <a:r>
              <a:rPr lang="fi-FI" sz="4000"/>
              <a:t>WHO IS ISAAC?</a:t>
            </a:r>
            <a:endParaRPr lang="en-GB" sz="400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DA00C40-B445-4155-A982-DDAA630E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5154507" cy="4024125"/>
          </a:xfrm>
        </p:spPr>
        <p:txBody>
          <a:bodyPr>
            <a:normAutofit/>
          </a:bodyPr>
          <a:lstStyle/>
          <a:p>
            <a:r>
              <a:rPr lang="en-US" sz="2000" dirty="0"/>
              <a:t>34 years</a:t>
            </a:r>
          </a:p>
          <a:p>
            <a:r>
              <a:rPr lang="en-US" sz="2000" dirty="0"/>
              <a:t>Nick name (</a:t>
            </a:r>
            <a:r>
              <a:rPr lang="en-US" sz="2000" dirty="0" err="1"/>
              <a:t>Orgah</a:t>
            </a:r>
            <a:r>
              <a:rPr lang="en-US" sz="2000" dirty="0"/>
              <a:t> Walley)</a:t>
            </a:r>
          </a:p>
          <a:p>
            <a:r>
              <a:rPr lang="en-US" sz="2000" dirty="0"/>
              <a:t>Study IB in </a:t>
            </a:r>
            <a:r>
              <a:rPr lang="en-US" sz="2000" dirty="0" err="1"/>
              <a:t>Xamk</a:t>
            </a:r>
            <a:r>
              <a:rPr lang="en-US" sz="2000" dirty="0"/>
              <a:t> (</a:t>
            </a:r>
            <a:r>
              <a:rPr lang="en-US" sz="2000" dirty="0" err="1"/>
              <a:t>Kouvola</a:t>
            </a:r>
            <a:r>
              <a:rPr lang="en-US" sz="2000" dirty="0"/>
              <a:t>)</a:t>
            </a:r>
          </a:p>
          <a:p>
            <a:r>
              <a:rPr lang="en-US" sz="2000" dirty="0"/>
              <a:t>Entrepreneur</a:t>
            </a:r>
          </a:p>
          <a:p>
            <a:r>
              <a:rPr lang="en-US" sz="2000" dirty="0"/>
              <a:t>Critical Thinker</a:t>
            </a:r>
          </a:p>
          <a:p>
            <a:r>
              <a:rPr lang="en-US" sz="2000" dirty="0"/>
              <a:t>Good Communicator</a:t>
            </a:r>
          </a:p>
          <a:p>
            <a:r>
              <a:rPr lang="en-US" sz="2000" dirty="0"/>
              <a:t>Fun to be with </a:t>
            </a:r>
          </a:p>
          <a:p>
            <a:r>
              <a:rPr lang="en-US" sz="2000" dirty="0"/>
              <a:t>Love sports, music, movies</a:t>
            </a:r>
          </a:p>
          <a:p>
            <a:r>
              <a:rPr lang="en-US" sz="2000" dirty="0"/>
              <a:t>Love good foods &amp; Very Religious</a:t>
            </a:r>
          </a:p>
          <a:p>
            <a:r>
              <a:rPr lang="en-US" sz="2000" dirty="0"/>
              <a:t>Understand French a bit &amp; little Finnish</a:t>
            </a:r>
          </a:p>
        </p:txBody>
      </p:sp>
      <p:pic>
        <p:nvPicPr>
          <p:cNvPr id="12" name="Picture 11" descr="A group of football players posing for a picture&#10;&#10;Description generated with high confidence">
            <a:extLst>
              <a:ext uri="{FF2B5EF4-FFF2-40B4-BE49-F238E27FC236}">
                <a16:creationId xmlns:a16="http://schemas.microsoft.com/office/drawing/2014/main" id="{DFD0CD8D-9372-4D61-8196-4BA18ABB0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3" b="2"/>
          <a:stretch/>
        </p:blipFill>
        <p:spPr>
          <a:xfrm>
            <a:off x="6417731" y="10"/>
            <a:ext cx="3270176" cy="3933487"/>
          </a:xfrm>
          <a:prstGeom prst="rect">
            <a:avLst/>
          </a:prstGeom>
        </p:spPr>
      </p:pic>
      <p:pic>
        <p:nvPicPr>
          <p:cNvPr id="14" name="Picture 13" descr="A group of people standing on a beach&#10;&#10;Description generated with very high confidence">
            <a:extLst>
              <a:ext uri="{FF2B5EF4-FFF2-40B4-BE49-F238E27FC236}">
                <a16:creationId xmlns:a16="http://schemas.microsoft.com/office/drawing/2014/main" id="{10567D3A-B895-4AE0-9E16-9961205D3C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r="15611" b="2"/>
          <a:stretch/>
        </p:blipFill>
        <p:spPr>
          <a:xfrm>
            <a:off x="9782174" y="10"/>
            <a:ext cx="2409826" cy="2538238"/>
          </a:xfrm>
          <a:prstGeom prst="rect">
            <a:avLst/>
          </a:prstGeom>
        </p:spPr>
      </p:pic>
      <p:pic>
        <p:nvPicPr>
          <p:cNvPr id="10" name="Picture 9" descr="A group of people preparing food inside of it&#10;&#10;Description generated with very high confidence">
            <a:extLst>
              <a:ext uri="{FF2B5EF4-FFF2-40B4-BE49-F238E27FC236}">
                <a16:creationId xmlns:a16="http://schemas.microsoft.com/office/drawing/2014/main" id="{05EE116A-53D4-494A-8691-5601A7702F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" r="7" b="19053"/>
          <a:stretch/>
        </p:blipFill>
        <p:spPr>
          <a:xfrm>
            <a:off x="9782176" y="2624474"/>
            <a:ext cx="2409827" cy="1309023"/>
          </a:xfrm>
          <a:prstGeom prst="rect">
            <a:avLst/>
          </a:prstGeom>
        </p:spPr>
      </p:pic>
      <p:pic>
        <p:nvPicPr>
          <p:cNvPr id="17" name="Content Placeholder 7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E98DFB08-8D36-4FFC-8320-9E94FC6438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617"/>
          <a:stretch/>
        </p:blipFill>
        <p:spPr>
          <a:xfrm>
            <a:off x="6417734" y="4019723"/>
            <a:ext cx="5774266" cy="28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84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234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E13958-B1C1-49C4-884C-BA2DC981D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837" y="914400"/>
            <a:ext cx="3657600" cy="288757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MIKSI SUOMEA?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A242BA-646D-49A4-958D-2E1555AC1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8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CURIOSITY</a:t>
            </a:r>
          </a:p>
        </p:txBody>
      </p:sp>
      <p:pic>
        <p:nvPicPr>
          <p:cNvPr id="7" name="Picture 6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6236225F-4B94-4EB8-8925-81320D78E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" y="688674"/>
            <a:ext cx="6553545" cy="548859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777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46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95B19D-ABFF-424B-8EFA-035C72549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0FB5D-7F24-4E64-860A-67AE97DD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MOMENTS IN FINLAND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AB7C37-6FDF-42A4-84B2-22877636B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erson that is standing in the snow&#10;&#10;Description generated with high confidence">
            <a:extLst>
              <a:ext uri="{FF2B5EF4-FFF2-40B4-BE49-F238E27FC236}">
                <a16:creationId xmlns:a16="http://schemas.microsoft.com/office/drawing/2014/main" id="{6D1A8FD0-2BDC-4829-A48E-300D02A76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8" r="-2" b="-2"/>
          <a:stretch/>
        </p:blipFill>
        <p:spPr>
          <a:xfrm rot="16200000">
            <a:off x="-720591" y="1337589"/>
            <a:ext cx="6236904" cy="4160452"/>
          </a:xfrm>
          <a:prstGeom prst="rect">
            <a:avLst/>
          </a:prstGeom>
        </p:spPr>
      </p:pic>
      <p:pic>
        <p:nvPicPr>
          <p:cNvPr id="4" name="Picture 3" descr="A group of people playing football on a field&#10;&#10;Description generated with very high confidence">
            <a:extLst>
              <a:ext uri="{FF2B5EF4-FFF2-40B4-BE49-F238E27FC236}">
                <a16:creationId xmlns:a16="http://schemas.microsoft.com/office/drawing/2014/main" id="{B972D566-D90F-407B-9EE9-C46888477B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r="17651" b="2"/>
          <a:stretch/>
        </p:blipFill>
        <p:spPr>
          <a:xfrm>
            <a:off x="4654296" y="299363"/>
            <a:ext cx="4308687" cy="3008188"/>
          </a:xfrm>
          <a:prstGeom prst="rect">
            <a:avLst/>
          </a:prstGeom>
        </p:spPr>
      </p:pic>
      <p:pic>
        <p:nvPicPr>
          <p:cNvPr id="6" name="Picture 5" descr="A person standing on a sidewalk&#10;&#10;Description generated with very high confidence">
            <a:extLst>
              <a:ext uri="{FF2B5EF4-FFF2-40B4-BE49-F238E27FC236}">
                <a16:creationId xmlns:a16="http://schemas.microsoft.com/office/drawing/2014/main" id="{498B60D7-A62B-4F7B-844C-D56C3B97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7" b="-6"/>
          <a:stretch/>
        </p:blipFill>
        <p:spPr>
          <a:xfrm>
            <a:off x="9123851" y="299364"/>
            <a:ext cx="2744300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6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23614F-7D21-46D0-A2B8-20143696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FUTURE GOALS &amp; ASPIRATIONS 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3K GROUP </a:t>
            </a:r>
            <a:r>
              <a:rPr lang="en-US" sz="2800" dirty="0">
                <a:solidFill>
                  <a:srgbClr val="FFFFFF"/>
                </a:solidFill>
              </a:rPr>
              <a:t>NETWORK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DC7088-3564-4020-A9BD-A2DAE0C0E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4" r="2" b="9733"/>
          <a:stretch/>
        </p:blipFill>
        <p:spPr>
          <a:xfrm>
            <a:off x="831363" y="321732"/>
            <a:ext cx="2746425" cy="4111323"/>
          </a:xfrm>
          <a:prstGeom prst="rect">
            <a:avLst/>
          </a:prstGeom>
        </p:spPr>
      </p:pic>
      <p:pic>
        <p:nvPicPr>
          <p:cNvPr id="14" name="Picture 13" descr="A large building&#10;&#10;Description automatically generated">
            <a:extLst>
              <a:ext uri="{FF2B5EF4-FFF2-40B4-BE49-F238E27FC236}">
                <a16:creationId xmlns:a16="http://schemas.microsoft.com/office/drawing/2014/main" id="{22A8B661-8C18-4237-9794-9F821F588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88" y="321734"/>
            <a:ext cx="3574312" cy="20105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C97AE3C-2013-458C-90CB-66C4DE53A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12" y="2332284"/>
            <a:ext cx="91440" cy="91440"/>
          </a:xfrm>
          <a:prstGeom prst="rect">
            <a:avLst/>
          </a:prstGeom>
          <a:solidFill>
            <a:srgbClr val="E22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4435B0-295D-45C4-B3A2-0FC8A4117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77" y="2422097"/>
            <a:ext cx="2846366" cy="2013804"/>
          </a:xfrm>
          <a:prstGeom prst="rect">
            <a:avLst/>
          </a:prstGeom>
        </p:spPr>
      </p:pic>
      <p:pic>
        <p:nvPicPr>
          <p:cNvPr id="6" name="Picture 5" descr="A person that is standing in the grass&#10;&#10;Description generated with very high confidence">
            <a:extLst>
              <a:ext uri="{FF2B5EF4-FFF2-40B4-BE49-F238E27FC236}">
                <a16:creationId xmlns:a16="http://schemas.microsoft.com/office/drawing/2014/main" id="{87814738-C287-4147-BDD3-4749F23E9A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0" b="-2"/>
          <a:stretch/>
        </p:blipFill>
        <p:spPr>
          <a:xfrm>
            <a:off x="8611963" y="321733"/>
            <a:ext cx="2746410" cy="411132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4B9C18B-14E4-43BF-B45C-9DFA8352F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6" y="4525715"/>
            <a:ext cx="2841768" cy="2010551"/>
          </a:xfrm>
          <a:prstGeom prst="rect">
            <a:avLst/>
          </a:prstGeom>
        </p:spPr>
      </p:pic>
      <p:sp>
        <p:nvSpPr>
          <p:cNvPr id="2" name="AutoShape 2" descr="https://apis.mail.yahoo.com/ws/v3/mailboxes/@.id==VjN-28LUmZR1ubfmSvtvceWt4zi-Wm3FYsnZ3kcbbq1jQbpxoLts45aAz6oPNM87cpiAca4T9fgtdlJHSy8ip2aJnw/messages/@.id==ADyY8wBJqCFdW_BGigkcCDk8uLA/content/parts/@.id==2/thumbnail?appId=YMailNorrin&amp;downloadWhenThumbnailFails=true&amp;pid=2">
            <a:extLst>
              <a:ext uri="{FF2B5EF4-FFF2-40B4-BE49-F238E27FC236}">
                <a16:creationId xmlns:a16="http://schemas.microsoft.com/office/drawing/2014/main" id="{729689FF-9896-49EC-B8C8-A6FD445543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32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224</Words>
  <Application>Microsoft Office PowerPoint</Application>
  <PresentationFormat>Laajakuva</PresentationFormat>
  <Paragraphs>49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 Theme</vt:lpstr>
      <vt:lpstr>GHANA </vt:lpstr>
      <vt:lpstr>BASIC FACTS</vt:lpstr>
      <vt:lpstr>GHANA BEYOND AID</vt:lpstr>
      <vt:lpstr>WAYS FORWARD</vt:lpstr>
      <vt:lpstr>H.E. Nana Addo Dankwah Akuffo Addo</vt:lpstr>
      <vt:lpstr>WHO IS ISAAC?</vt:lpstr>
      <vt:lpstr>MIKSI SUOMEA?</vt:lpstr>
      <vt:lpstr>MOMENTS IN FINLAND</vt:lpstr>
      <vt:lpstr>FUTURE GOALS &amp; ASPIRATIONS  3K GROUP NETWORK</vt:lpstr>
      <vt:lpstr>FAVORITE QUOTE</vt:lpstr>
      <vt:lpstr>APK3  MEDAASE MERCI KIITOS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GHANA</dc:title>
  <dc:creator>Isaac Aziadzo</dc:creator>
  <cp:lastModifiedBy>Isaac Aziadzo</cp:lastModifiedBy>
  <cp:revision>6</cp:revision>
  <dcterms:created xsi:type="dcterms:W3CDTF">2018-11-17T16:54:49Z</dcterms:created>
  <dcterms:modified xsi:type="dcterms:W3CDTF">2018-11-30T09:57:14Z</dcterms:modified>
</cp:coreProperties>
</file>