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7"/>
  </p:notesMasterIdLst>
  <p:sldIdLst>
    <p:sldId id="288" r:id="rId2"/>
    <p:sldId id="256" r:id="rId3"/>
    <p:sldId id="279" r:id="rId4"/>
    <p:sldId id="280" r:id="rId5"/>
    <p:sldId id="294" r:id="rId6"/>
    <p:sldId id="258" r:id="rId7"/>
    <p:sldId id="261" r:id="rId8"/>
    <p:sldId id="278" r:id="rId9"/>
    <p:sldId id="269" r:id="rId10"/>
    <p:sldId id="268" r:id="rId11"/>
    <p:sldId id="295" r:id="rId12"/>
    <p:sldId id="265" r:id="rId13"/>
    <p:sldId id="259" r:id="rId14"/>
    <p:sldId id="290" r:id="rId15"/>
    <p:sldId id="277" r:id="rId16"/>
    <p:sldId id="266" r:id="rId17"/>
    <p:sldId id="287" r:id="rId18"/>
    <p:sldId id="296" r:id="rId19"/>
    <p:sldId id="297" r:id="rId20"/>
    <p:sldId id="291" r:id="rId21"/>
    <p:sldId id="274" r:id="rId22"/>
    <p:sldId id="267" r:id="rId23"/>
    <p:sldId id="292" r:id="rId24"/>
    <p:sldId id="264" r:id="rId25"/>
    <p:sldId id="289" r:id="rId26"/>
    <p:sldId id="262" r:id="rId27"/>
    <p:sldId id="283" r:id="rId28"/>
    <p:sldId id="275" r:id="rId29"/>
    <p:sldId id="282" r:id="rId30"/>
    <p:sldId id="284" r:id="rId31"/>
    <p:sldId id="285" r:id="rId32"/>
    <p:sldId id="270" r:id="rId33"/>
    <p:sldId id="271" r:id="rId34"/>
    <p:sldId id="273" r:id="rId35"/>
    <p:sldId id="281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B" initials="AB" lastIdx="0" clrIdx="0">
    <p:extLst>
      <p:ext uri="{19B8F6BF-5375-455C-9EA6-DF929625EA0E}">
        <p15:presenceInfo xmlns:p15="http://schemas.microsoft.com/office/powerpoint/2012/main" userId="Anna 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OUR</a:t>
            </a:r>
            <a:r>
              <a:rPr lang="pl-PL" baseline="0" dirty="0"/>
              <a:t> STUDENTS DIVIDED BASING ON THE LEVEL OF LANGUAGE ACHIEVEMENTS OF LEARNERS</a:t>
            </a:r>
            <a:endParaRPr lang="pl-PL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Podział uczniów ze względu na stopień zaawansowania języka</c:v>
                </c:pt>
              </c:strCache>
            </c:strRef>
          </c:tx>
          <c:explosion val="25"/>
          <c:cat>
            <c:strRef>
              <c:f>Arkusz1!$A$2:$A$5</c:f>
              <c:strCache>
                <c:ptCount val="2"/>
                <c:pt idx="0">
                  <c:v>ADVANCED</c:v>
                </c:pt>
                <c:pt idx="1">
                  <c:v>CONTINUATION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5.2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2-4DD6-88AB-A52FAAB95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5BD-4A35-B48B-659484FB1D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5BD-4A35-B48B-659484FB1D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5BD-4A35-B48B-659484FB1D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5BD-4A35-B48B-659484FB1D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5BD-4A35-B48B-659484FB1DB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113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BD-4A35-B48B-659484FB1DB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149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BD-4A35-B48B-659484FB1DB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157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BD-4A35-B48B-659484FB1DB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111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BD-4A35-B48B-659484FB1DB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BD-4A35-B48B-659484FB1DB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Arkusz1!$A$2:$A$6</c:f>
              <c:strCache>
                <c:ptCount val="5"/>
                <c:pt idx="0">
                  <c:v>GERMAN-CONTINUATION</c:v>
                </c:pt>
                <c:pt idx="1">
                  <c:v>GERMAN-BASIC</c:v>
                </c:pt>
                <c:pt idx="2">
                  <c:v>SPANISH-BASIC</c:v>
                </c:pt>
                <c:pt idx="3">
                  <c:v>FRENCH-BASIC</c:v>
                </c:pt>
                <c:pt idx="4">
                  <c:v>RUSSIAN-BASIC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1.4</c:v>
                </c:pt>
                <c:pt idx="1">
                  <c:v>2.2000000000000002</c:v>
                </c:pt>
                <c:pt idx="2">
                  <c:v>1.8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BD-4A35-B48B-659484FB1DB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F0CB1-592D-4B5B-83C1-618E723F46D7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BAA56-7F4B-4834-9F01-FF60D94960D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442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BAA56-7F4B-4834-9F01-FF60D94960D2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164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210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72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105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7549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8752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829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29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7609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38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301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847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43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393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505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18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405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88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027F8B-F19F-42FA-97FA-904D35ADF788}" type="datetimeFigureOut">
              <a:rPr lang="pl-PL" smtClean="0"/>
              <a:pPr/>
              <a:t>12.12.2017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CEB3DD6-11BA-4F69-A274-69969C30FA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6295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2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4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62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04856" cy="1872208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Fit for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lifelong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Learning – Using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Innovative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And Digital Utilities And </a:t>
            </a:r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pl-PL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7584" y="3717032"/>
            <a:ext cx="7402016" cy="20741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FLUIDUM 2017-2020</a:t>
            </a:r>
          </a:p>
        </p:txBody>
      </p:sp>
      <p:pic>
        <p:nvPicPr>
          <p:cNvPr id="7" name="Obraz 6" descr="C:\Users\Elżbieta\AppData\Local\Microsoft\Windows\INetCache\Content.Word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219" y="7937"/>
            <a:ext cx="767795" cy="7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200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WITH A TEXT ON FOREIGN LANGUAGE LESSONS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5959" y="2204864"/>
            <a:ext cx="8139843" cy="537321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FORMULATING MAIN IDEAS/MAIN PROBLEM OF THE TEXT  – WORKING WITH FINAL EXAM TASKS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DIFFERING BETWEEN INFORMATION AND OPINION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TRUE/ FALSE EXERCISES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SOLVING CROSSWORDS ON THE BASIS OF THE 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GAP- FILLING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INFORMATION IN CHRONOLOGICAL/ LOGICAL ORDER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QUESTIONS/ THESIS FOR PARAGRAPHS OF A 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ASSOCIATIONS 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DIDACTIC STORIES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9600" cy="609600"/>
          </a:xfrm>
          <a:prstGeom prst="rect">
            <a:avLst/>
          </a:prstGeom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Elżbieta\AppData\Local\Microsoft\Windows\INetCache\Content.Word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31640" y="1055585"/>
            <a:ext cx="6757597" cy="742183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TASK BASED LANGUAGE LEARNING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715" y="4581128"/>
            <a:ext cx="2466975" cy="184785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950" y="2125281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0757" y="4237161"/>
            <a:ext cx="16970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714" y="2100683"/>
            <a:ext cx="2165851" cy="17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843586"/>
            <a:ext cx="2562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64475" y="0"/>
            <a:ext cx="1279525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2137" y="2160657"/>
            <a:ext cx="15621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1340768"/>
            <a:ext cx="6336704" cy="1420440"/>
          </a:xfrm>
        </p:spPr>
        <p:txBody>
          <a:bodyPr>
            <a:noAutofit/>
          </a:bodyPr>
          <a:lstStyle/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Introducing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technologies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to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lessons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96" y="0"/>
            <a:ext cx="609601" cy="609601"/>
          </a:xfrm>
          <a:prstGeom prst="rect">
            <a:avLst/>
          </a:prstGeom>
        </p:spPr>
      </p:pic>
      <p:pic>
        <p:nvPicPr>
          <p:cNvPr id="11266" name="Picture 2" descr="Znalezione obrazy dla zapytania INNOVATIVE TEACHING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4776530" cy="3582397"/>
          </a:xfrm>
          <a:prstGeom prst="rect">
            <a:avLst/>
          </a:prstGeom>
          <a:noFill/>
          <a:effectLst>
            <a:innerShdw blurRad="114300">
              <a:schemeClr val="accent4">
                <a:lumMod val="75000"/>
              </a:scheme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065481" y="853015"/>
            <a:ext cx="7601317" cy="8843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 PREPERATION FOR NEW INNOVATIVE TECHNOLOGIES</a:t>
            </a:r>
          </a:p>
        </p:txBody>
      </p:sp>
      <p:sp>
        <p:nvSpPr>
          <p:cNvPr id="3074" name="AutoShape 2" descr="http://www.lo4.poznan.pl/strona/files/pl/20170922-080519.jpg"/>
          <p:cNvSpPr>
            <a:spLocks noChangeAspect="1" noChangeArrowheads="1"/>
          </p:cNvSpPr>
          <p:nvPr/>
        </p:nvSpPr>
        <p:spPr bwMode="auto">
          <a:xfrm>
            <a:off x="155575" y="-144463"/>
            <a:ext cx="754062" cy="754064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6" name="AutoShape 4" descr="Powiększ zdjęci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78" name="AutoShape 6" descr="Powiększ zdjęci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80" name="AutoShape 8" descr="Powiększ zdjęci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082" name="AutoShape 10" descr="Powiększ zdjęcie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76"/>
            <a:ext cx="612577" cy="612577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726" y="4797152"/>
            <a:ext cx="5418871" cy="190695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42463" y="2564904"/>
            <a:ext cx="3456383" cy="25922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75" y="1817535"/>
            <a:ext cx="3759063" cy="2819298"/>
          </a:xfrm>
          <a:prstGeom prst="rect">
            <a:avLst/>
          </a:prstGeom>
          <a:effectLst>
            <a:outerShdw blurRad="76200" dist="76200" dir="6000000" sx="101000" sy="101000" algn="ctr" rotWithShape="0">
              <a:schemeClr val="accent4">
                <a:lumMod val="75000"/>
                <a:alpha val="88000"/>
              </a:schemeClr>
            </a:outerShdw>
            <a:softEdge rad="114300"/>
          </a:effectLst>
        </p:spPr>
      </p:pic>
      <p:pic>
        <p:nvPicPr>
          <p:cNvPr id="12" name="Obraz 11" descr="C:\Users\Elżbieta\AppData\Local\Microsoft\Windows\INetCache\Content.Word\EU flag-Erasmus+_vect_PO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16" y="1412776"/>
            <a:ext cx="6840760" cy="5130570"/>
          </a:xfrm>
          <a:prstGeom prst="rect">
            <a:avLst/>
          </a:prstGeom>
        </p:spPr>
      </p:pic>
      <p:pic>
        <p:nvPicPr>
          <p:cNvPr id="3" name="Obraz 2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81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81586" y="2060848"/>
            <a:ext cx="5688633" cy="34784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OPEN - SOURCE LEARNING PLATFORM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2852936"/>
            <a:ext cx="6491456" cy="364966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  <a:sp3d prstMaterial="flat">
            <a:bevelT prst="relaxedInset"/>
            <a:bevelB prst="angle"/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2976"/>
            <a:ext cx="612577" cy="612577"/>
          </a:xfrm>
          <a:prstGeom prst="rect">
            <a:avLst/>
          </a:prstGeom>
        </p:spPr>
      </p:pic>
      <p:sp>
        <p:nvSpPr>
          <p:cNvPr id="9" name="AutoShape 2" descr="Znalezione obrazy dla zapytania MOO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" name="AutoShape 4" descr="Znalezione obrazy dla zapytania MOODL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085" y="1742166"/>
            <a:ext cx="2333027" cy="592432"/>
          </a:xfrm>
          <a:prstGeom prst="rect">
            <a:avLst/>
          </a:prstGeom>
        </p:spPr>
      </p:pic>
      <p:pic>
        <p:nvPicPr>
          <p:cNvPr id="11" name="Obraz 10" descr="C:\Users\Elżbieta\AppData\Local\Microsoft\Windows\INetCache\Content.Word\EU flag-Erasmus+_vect_PO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696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SKYPE LESSONS WITH NATIVE SPEAKERS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628683"/>
            <a:ext cx="7213412" cy="2736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/>
              <a:t>ONLINE LESSONS WITH OUR PROJECT PARTNER LANGUAGE SCHOOL IN DERRY – LESSONS BASED ON SPEAKING, ENGLISH AND IRISH PHONETICS, CULTURE AND HISTORY OF THE EMERALD ISLE</a:t>
            </a:r>
          </a:p>
        </p:txBody>
      </p:sp>
      <p:pic>
        <p:nvPicPr>
          <p:cNvPr id="4" name="Obraz 3" descr="sky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861048"/>
            <a:ext cx="2592288" cy="25922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33108"/>
            <a:ext cx="566510" cy="566510"/>
          </a:xfrm>
          <a:prstGeom prst="rect">
            <a:avLst/>
          </a:prstGeom>
        </p:spPr>
      </p:pic>
      <p:pic>
        <p:nvPicPr>
          <p:cNvPr id="6" name="Obraz 5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179512" y="620688"/>
            <a:ext cx="8496944" cy="29382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 TASKS – ONLINE WORKSHEETS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COURSEBOOKS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PODCASTS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QUIZLET, KAHOOT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 CODES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432373"/>
            <a:ext cx="2218336" cy="150879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987525"/>
            <a:ext cx="2857509" cy="16073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2324" y="2924944"/>
            <a:ext cx="3028950" cy="1514475"/>
          </a:xfrm>
          <a:prstGeom prst="rect">
            <a:avLst/>
          </a:prstGeom>
        </p:spPr>
      </p:pic>
      <p:pic>
        <p:nvPicPr>
          <p:cNvPr id="8" name="Obraz 7" descr="C:\Users\Elżbieta\AppData\Local\Microsoft\Windows\INetCache\Content.Word\EU flag-Erasmus+_vect_P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:\KONSULTANT ODN\PP 14.02.2017\Grant PP Konin\KseniaEGoEwa\wizytow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88640"/>
            <a:ext cx="2053249" cy="2053249"/>
          </a:xfrm>
          <a:prstGeom prst="rect">
            <a:avLst/>
          </a:prstGeom>
          <a:noFill/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17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Elżbieta\AppData\Local\Microsoft\Windows\INetCache\Content.Word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781"/>
            <a:ext cx="2007432" cy="150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Znalezione obrazy dla zapytania europejskie portfol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2086" y="1916832"/>
            <a:ext cx="5889219" cy="4608512"/>
          </a:xfrm>
          <a:prstGeom prst="rect">
            <a:avLst/>
          </a:prstGeom>
          <a:noFill/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09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4441" y="797009"/>
            <a:ext cx="7920880" cy="187220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 and Language Integrated Learning (CLIL)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Noticing of the language by the learners</a:t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Focus on lexis rather than grammar</a:t>
            </a:r>
            <a:br>
              <a:rPr lang="en-US" sz="2400" dirty="0"/>
            </a:b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Obraz 2" descr="C:\Users\Elżbieta\AppData\Local\Microsoft\Windows\INetCache\Content.Word\EU flag-Erasmus+_vect_PO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Znalezione obrazy dla zapytania clil meth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696" y="4425123"/>
            <a:ext cx="4238625" cy="2428875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38372"/>
              </p:ext>
            </p:extLst>
          </p:nvPr>
        </p:nvGraphicFramePr>
        <p:xfrm>
          <a:off x="323528" y="2655106"/>
          <a:ext cx="6563072" cy="1737360"/>
        </p:xfrm>
        <a:graphic>
          <a:graphicData uri="http://schemas.openxmlformats.org/drawingml/2006/table">
            <a:tbl>
              <a:tblPr/>
              <a:tblGrid>
                <a:gridCol w="656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0274">
                <a:tc>
                  <a:txBody>
                    <a:bodyPr/>
                    <a:lstStyle/>
                    <a:p>
                      <a:r>
                        <a:rPr lang="en-US" dirty="0"/>
                        <a:t>The miniskirt is a skirt whose hemline is high above the knees (generally 200-300 mm above knee-level). Its existence is generally credited to the fashion designer Mary Quant, who was inspired by the Mini Cooper automobile, although André </a:t>
                      </a:r>
                      <a:r>
                        <a:rPr lang="en-US" dirty="0" err="1"/>
                        <a:t>Courrèges</a:t>
                      </a:r>
                      <a:r>
                        <a:rPr lang="en-US" dirty="0"/>
                        <a:t> is also often cited as its inventor, and there is disagreement as to who invented it first.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" y="3277565"/>
            <a:ext cx="806012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british_council"/>
              </a:rPr>
              <a:t> </a:t>
            </a: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29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342807"/>
            <a:ext cx="7997826" cy="172615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TEACHING FOREIGN AND NATIVE LANGUAGES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WITH THE USE OF NEW INNOVATIVE TECHNOLOGIES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63888" y="4765910"/>
            <a:ext cx="5400600" cy="1975458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IV Liceum Ogólnokształcące            im. Komisji Edukacji Narodowej        w Poznaniu</a:t>
            </a:r>
          </a:p>
          <a:p>
            <a:endParaRPr lang="pl-PL" sz="2800" dirty="0">
              <a:latin typeface="Algerian" panose="04020705040A02060702" pitchFamily="82" charset="0"/>
            </a:endParaRPr>
          </a:p>
          <a:p>
            <a:endParaRPr lang="pl-PL" sz="2800" dirty="0">
              <a:latin typeface="Algerian" panose="04020705040A02060702" pitchFamily="82" charset="0"/>
            </a:endParaRP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high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</a:t>
            </a:r>
            <a:r>
              <a:rPr lang="pl-PL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poznan</a:t>
            </a: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AutoShape 2" descr="Znalezione obrazy dla zapytania logo IV 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219" y="7937"/>
            <a:ext cx="767795" cy="767795"/>
          </a:xfrm>
          <a:prstGeom prst="rect">
            <a:avLst/>
          </a:prstGeom>
        </p:spPr>
      </p:pic>
      <p:pic>
        <p:nvPicPr>
          <p:cNvPr id="3074" name="Picture 2" descr="Podobny obr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2922834" cy="1951699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Obraz 7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599" y="1268760"/>
            <a:ext cx="7258001" cy="79710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TRADITIONAL METHODS OF TEACHING POLISH LANGUAGE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924944"/>
            <a:ext cx="3761977" cy="3423399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4" name="Obraz 3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9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04351" y="2996952"/>
            <a:ext cx="7092280" cy="35283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 AND LECTURES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DRAMA BASED TASKS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PROBLEM-BASED METHODS OF TEACHING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PSYCHOLOGICAL DIDACTIC 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DISCUSSIONS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DECISION-MAKING DIDACTIC 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– PLAYING GAMES</a:t>
            </a:r>
          </a:p>
          <a:p>
            <a:pPr>
              <a:buFont typeface="Wingdings" panose="05000000000000000000" pitchFamily="2" charset="2"/>
              <a:buChar char="q"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858" y="0"/>
            <a:ext cx="614418" cy="614418"/>
          </a:xfrm>
          <a:prstGeom prst="rect">
            <a:avLst/>
          </a:prstGeom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Znalezione obrazy dla zapytania PANEL DISCUSSI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69" y="1268760"/>
            <a:ext cx="1909579" cy="190957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dobny obra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019" y="4293096"/>
            <a:ext cx="3031761" cy="1735684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WITH A TEXT ON POLISH LESSONS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6275040" cy="460851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000" b="1" dirty="0"/>
              <a:t>WORKING WITH A TEXT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/>
              <a:t>FORMULATING THE MAIN IDEA OF THE 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/>
              <a:t>FINDING SYNONIMIC WORDS AND EXPRESSIONS FOR PARAHRAPHS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/>
              <a:t>PARAPHRASING THE MAIN IDEA OF THE TEXT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/>
              <a:t>DIFFERING BETWEEN INFORMATIONA AND OPINION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/>
              <a:t>TRUE AND FALSE TASKS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000" b="1" dirty="0"/>
              <a:t>SOLVING CROSSWORDS ON THE BASIS OF THE TEXT</a:t>
            </a:r>
          </a:p>
          <a:p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056"/>
            <a:ext cx="610657" cy="610657"/>
          </a:xfrm>
          <a:prstGeom prst="rect">
            <a:avLst/>
          </a:prstGeom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9616" y="3573016"/>
            <a:ext cx="2804384" cy="1512168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5121064"/>
            <a:ext cx="2771800" cy="1607860"/>
          </a:xfrm>
          <a:prstGeom prst="rect">
            <a:avLst/>
          </a:prstGeom>
          <a:effectLst>
            <a:softEdge rad="889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0006" y="2713940"/>
            <a:ext cx="4169179" cy="3122860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330008" cy="7251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Teaching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 native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language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with modern INNOVATIVE </a:t>
            </a:r>
            <a:r>
              <a:rPr lang="pl-PL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Obraz 3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-1056"/>
            <a:ext cx="610657" cy="6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68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01688" y="404664"/>
            <a:ext cx="8342312" cy="48688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NEWSPAPER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BLOG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https://youtu.be/cqFSvzhm17w</a:t>
            </a:r>
          </a:p>
          <a:p>
            <a:endParaRPr lang="pl-PL" dirty="0"/>
          </a:p>
        </p:txBody>
      </p:sp>
      <p:pic>
        <p:nvPicPr>
          <p:cNvPr id="4" name="Obraz 3" descr="gazetk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61500" y="237808"/>
            <a:ext cx="2664296" cy="2664296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-1056"/>
            <a:ext cx="477728" cy="4777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717032"/>
            <a:ext cx="5068203" cy="2849472"/>
          </a:xfrm>
          <a:prstGeom prst="rect">
            <a:avLst/>
          </a:prstGeom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</p:pic>
      <p:pic>
        <p:nvPicPr>
          <p:cNvPr id="6" name="Obraz 5" descr="C:\Users\Elżbieta\AppData\Local\Microsoft\Windows\INetCache\Content.Word\EU flag-Erasmus+_vect_P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0" y="1700808"/>
            <a:ext cx="8136904" cy="309708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POWERPOINT PRESENTATIONS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AS THE MAIN SOURCE OF INFORMATION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www.cke.edu.pl</a:t>
            </a: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język-polski.pl</a:t>
            </a: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edulandia.pl</a:t>
            </a: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etc.</a:t>
            </a:r>
          </a:p>
          <a:p>
            <a:endParaRPr lang="pl-PL" sz="105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5575" y="2608110"/>
            <a:ext cx="6578913" cy="3618402"/>
          </a:xfrm>
          <a:prstGeom prst="rect">
            <a:avLst/>
          </a:prstGeom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-1056"/>
            <a:ext cx="610657" cy="6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62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7064" y="764704"/>
            <a:ext cx="7372672" cy="1732798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FINAL EXAMS-FOREIGN LANGUAGES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PRZYKŁADOWE ZADANIA</a:t>
            </a:r>
            <a:br>
              <a:rPr lang="pl-PL" dirty="0"/>
            </a:br>
            <a:r>
              <a:rPr lang="pl-PL" dirty="0"/>
              <a:t>SCHEMAT ARKUSZA</a:t>
            </a:r>
          </a:p>
          <a:p>
            <a:br>
              <a:rPr lang="pl-PL" dirty="0"/>
            </a:br>
            <a:endParaRPr lang="pl-PL" dirty="0"/>
          </a:p>
        </p:txBody>
      </p:sp>
      <p:pic>
        <p:nvPicPr>
          <p:cNvPr id="4" name="Obraz 3" descr="wybor-jezyka-obcego-na-maturze-2017-obrazek_duzy_4091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89" y="1844824"/>
            <a:ext cx="9121011" cy="501317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67" y="-1056"/>
            <a:ext cx="477728" cy="477728"/>
          </a:xfrm>
          <a:prstGeom prst="rect">
            <a:avLst/>
          </a:prstGeom>
        </p:spPr>
      </p:pic>
      <p:pic>
        <p:nvPicPr>
          <p:cNvPr id="6" name="Obraz 5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WRITTEN FINAL EXAMS</a:t>
            </a:r>
          </a:p>
        </p:txBody>
      </p:sp>
      <p:pic>
        <p:nvPicPr>
          <p:cNvPr id="7170" name="Picture 2" descr="Znalezione obrazy dla zapytania MATUR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844824"/>
            <a:ext cx="7272807" cy="48455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3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-1056"/>
            <a:ext cx="610657" cy="6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34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FOREIGN LANGUAGES – BASIC LEVEL</a:t>
            </a:r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4294967295"/>
          </p:nvPr>
        </p:nvSpPr>
        <p:spPr>
          <a:xfrm>
            <a:off x="4355976" y="2060848"/>
            <a:ext cx="4788025" cy="439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150 MINUTES – 50 POINTS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3 LISTENINGS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3 READINGS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3 TASKS ON COMMUNICATION SKILLS (GRAMMAR AND VOCABULARY)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WRITING: BLOG, E-MAIL, NOTE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 80-130 WORDS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8" y="3965"/>
            <a:ext cx="552603" cy="552603"/>
          </a:xfrm>
          <a:prstGeom prst="rect">
            <a:avLst/>
          </a:prstGeom>
        </p:spPr>
      </p:pic>
      <p:pic>
        <p:nvPicPr>
          <p:cNvPr id="5122" name="Picture 2" descr="Znalezione obrazy dla zapytania FINAL EXA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05" y="102275"/>
            <a:ext cx="2396595" cy="158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nalezione obrazy dla zapytania matura język angielski 2017 arkus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2" y="1916832"/>
            <a:ext cx="32568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C:\Users\Elżbieta\AppData\Local\Microsoft\Windows\INetCache\Content.Word\EU flag-Erasmus+_vect_P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FOREIGN LANGUAGES- EXTENDED LEVEL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5330825" y="2141538"/>
            <a:ext cx="3813175" cy="36496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150 MINUTES – 50 POINTS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3 LISTENINGS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3 READINGS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3 TASKS ON COMMUNICATION SKILLS (GRAMMAR AND VOCABULARY)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WRITING:  ARTICLE, ESSAY, FORMAL LETTER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b="1" dirty="0"/>
              <a:t>200-250 WORDS</a:t>
            </a:r>
          </a:p>
          <a:p>
            <a:endParaRPr lang="pl-PL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98" y="3965"/>
            <a:ext cx="552603" cy="55260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076" y="1902768"/>
            <a:ext cx="3625657" cy="4550568"/>
          </a:xfrm>
          <a:prstGeom prst="rect">
            <a:avLst/>
          </a:prstGeom>
        </p:spPr>
      </p:pic>
      <p:pic>
        <p:nvPicPr>
          <p:cNvPr id="7" name="Obraz 6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79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417986" y="260648"/>
            <a:ext cx="4020342" cy="1440160"/>
          </a:xfrm>
        </p:spPr>
        <p:txBody>
          <a:bodyPr/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OUR</a:t>
            </a: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SCHOOL- MAIN INFORMATION</a:t>
            </a:r>
          </a:p>
        </p:txBody>
      </p:sp>
      <p:pic>
        <p:nvPicPr>
          <p:cNvPr id="4" name="Symbol zastępczy obrazu 3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5601"/>
          <a:stretch>
            <a:fillRect/>
          </a:stretch>
        </p:blipFill>
        <p:spPr>
          <a:xfrm>
            <a:off x="4713759" y="1484784"/>
            <a:ext cx="4067175" cy="4433887"/>
          </a:xfrm>
        </p:spPr>
      </p:pic>
      <p:sp>
        <p:nvSpPr>
          <p:cNvPr id="15" name="Symbol zastępczy tekstu 14"/>
          <p:cNvSpPr>
            <a:spLocks noGrp="1"/>
          </p:cNvSpPr>
          <p:nvPr>
            <p:ph type="body" sz="half" idx="2"/>
          </p:nvPr>
        </p:nvSpPr>
        <p:spPr>
          <a:xfrm>
            <a:off x="417986" y="2132856"/>
            <a:ext cx="4238506" cy="439248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/>
              <a:t>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STUDENT’S AGE 16-19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EDUCATION PERIOD: 3 YEARS</a:t>
            </a:r>
          </a:p>
          <a:p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(NEW REFORM: 4 YEARS)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PREPARES FOR FINAL EXAMS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EXAM IS THE EXTERNAL EXAM WHICH ALLOWS FOR UNIVERSITY EDUCATION (NO EXTRA EXAMS</a:t>
            </a: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pl-PL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b="1" dirty="0"/>
          </a:p>
        </p:txBody>
      </p:sp>
      <p:pic>
        <p:nvPicPr>
          <p:cNvPr id="6" name="Obraz 5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806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7808" y="933808"/>
            <a:ext cx="7488833" cy="796615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POLISH LANGUAGE- BASIC LEVEL</a:t>
            </a:r>
          </a:p>
        </p:txBody>
      </p:sp>
      <p:pic>
        <p:nvPicPr>
          <p:cNvPr id="8194" name="Picture 2" descr="Znalezione obrazy dla zapytania MATURA KSIĄZ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453713" cy="22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4007" y="2065868"/>
            <a:ext cx="3830089" cy="47228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 MIN – 70 POINTS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COMPREHENSION- TASKS ON CLOSED AND OPEN QUESTIONS (GRAMMAR AND LEXICAL ITEMS)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SUMMARY – 60-70 WORDS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ESSAY-200-250 WORDS OR INTERPRETATION OF POETRY ON 200-250 WORDS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9287" y="3140968"/>
            <a:ext cx="2531801" cy="3456384"/>
          </a:xfrm>
          <a:prstGeom prst="rect">
            <a:avLst/>
          </a:prstGeom>
        </p:spPr>
      </p:pic>
      <p:pic>
        <p:nvPicPr>
          <p:cNvPr id="6" name="Obraz 5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1056"/>
            <a:ext cx="610657" cy="6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06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latin typeface="+mn-lt"/>
              </a:rPr>
              <a:t>POLISH LANGUAGE- EXTENDED LEVEL</a:t>
            </a:r>
          </a:p>
        </p:txBody>
      </p:sp>
      <p:pic>
        <p:nvPicPr>
          <p:cNvPr id="5" name="Picture 2" descr="Znalezione obrazy dla zapytania MATURA KSIĄZK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MIN – 40 POINTS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ESSAY-MIN 300 WORDS </a:t>
            </a:r>
          </a:p>
          <a:p>
            <a:pPr marL="0" indent="0">
              <a:buNone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 OF A LITERARY TEXT OR INTERPRETATION OF 2 POEMS </a:t>
            </a:r>
          </a:p>
          <a:p>
            <a:endParaRPr lang="pl-P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6631" y="3422376"/>
            <a:ext cx="2550661" cy="3246984"/>
          </a:xfrm>
          <a:prstGeom prst="rect">
            <a:avLst/>
          </a:prstGeom>
        </p:spPr>
      </p:pic>
      <p:pic>
        <p:nvPicPr>
          <p:cNvPr id="7" name="Obraz 6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1056"/>
            <a:ext cx="610657" cy="6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638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latin typeface="+mn-lt"/>
              </a:rPr>
              <a:t>FINAL EXAMS 2017 (A-LEVELS)</a:t>
            </a:r>
            <a:br>
              <a:rPr lang="pl-PL" b="1" dirty="0">
                <a:latin typeface="+mn-lt"/>
              </a:rPr>
            </a:br>
            <a:r>
              <a:rPr lang="pl-PL" sz="2000" b="1" dirty="0">
                <a:latin typeface="+mn-lt"/>
              </a:rPr>
              <a:t>POLISH, MATHEMATICS, ENGLISH, GERMAN</a:t>
            </a:r>
            <a:endParaRPr lang="pl-PL" b="1" dirty="0">
              <a:latin typeface="+mn-lt"/>
            </a:endParaRPr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22600083"/>
              </p:ext>
            </p:extLst>
          </p:nvPr>
        </p:nvGraphicFramePr>
        <p:xfrm>
          <a:off x="0" y="2636912"/>
          <a:ext cx="5750955" cy="366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Wykres" r:id="rId4" imgW="9089924" imgH="5797798" progId="Excel.Sheet.8">
                  <p:embed/>
                </p:oleObj>
              </mc:Choice>
              <mc:Fallback>
                <p:oleObj name="Wykres" r:id="rId4" imgW="9089924" imgH="5797798" progId="Excel.Sheet.8">
                  <p:embed/>
                  <p:pic>
                    <p:nvPicPr>
                      <p:cNvPr id="0" name="Picture 1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36912"/>
                        <a:ext cx="5750955" cy="3667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ymbol zastępczy zawartości 6"/>
          <p:cNvSpPr>
            <a:spLocks noGrp="1"/>
          </p:cNvSpPr>
          <p:nvPr>
            <p:ph sz="half" idx="2"/>
          </p:nvPr>
        </p:nvSpPr>
        <p:spPr>
          <a:xfrm>
            <a:off x="6012160" y="2564904"/>
            <a:ext cx="3131839" cy="3384376"/>
          </a:xfrm>
        </p:spPr>
        <p:txBody>
          <a:bodyPr/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pl-PL" dirty="0"/>
              <a:t>IV HIGH SCHOOL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pl-PL" dirty="0"/>
              <a:t>AVERAGE RESULTS IN WIELKOPOLSKA REGION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l-PL" dirty="0"/>
              <a:t>STANINES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" y="-1586"/>
            <a:ext cx="611187" cy="611187"/>
          </a:xfrm>
          <a:prstGeom prst="rect">
            <a:avLst/>
          </a:prstGeom>
        </p:spPr>
      </p:pic>
      <p:pic>
        <p:nvPicPr>
          <p:cNvPr id="6" name="Obraz 5" descr="C:\Users\Elżbieta\AppData\Local\Microsoft\Windows\INetCache\Content.Word\EU flag-Erasmus+_vect_POS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744" y="1196752"/>
            <a:ext cx="7772400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EXAMS</a:t>
            </a:r>
            <a:b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ACCORDINGLY: POLISH, MATHEMATICS, ENGLISH, GERMAN, BIOLOGY, CHEMISTRY, PHYSICS, GEOGRAPHY, HISTORY, INFORMATION TECHNOLOGY, SOCIAL AFFAIRS</a:t>
            </a:r>
          </a:p>
        </p:txBody>
      </p:sp>
      <p:graphicFrame>
        <p:nvGraphicFramePr>
          <p:cNvPr id="2050" name="Object 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5311508"/>
              </p:ext>
            </p:extLst>
          </p:nvPr>
        </p:nvGraphicFramePr>
        <p:xfrm>
          <a:off x="241031" y="3157075"/>
          <a:ext cx="5545138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Wykres" r:id="rId3" imgW="9083827" imgH="5492972" progId="Excel.Sheet.8">
                  <p:embed/>
                </p:oleObj>
              </mc:Choice>
              <mc:Fallback>
                <p:oleObj name="Wykres" r:id="rId3" imgW="9083827" imgH="5492972" progId="Excel.Sheet.8">
                  <p:embed/>
                  <p:pic>
                    <p:nvPicPr>
                      <p:cNvPr id="0" name="Picture 1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031" y="3157075"/>
                        <a:ext cx="5545138" cy="335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>
          <a:xfrm>
            <a:off x="6156176" y="3157075"/>
            <a:ext cx="2793505" cy="2727092"/>
          </a:xfrm>
        </p:spPr>
        <p:txBody>
          <a:bodyPr/>
          <a:lstStyle/>
          <a:p>
            <a:pPr>
              <a:buClr>
                <a:schemeClr val="bg2">
                  <a:lumMod val="40000"/>
                  <a:lumOff val="60000"/>
                </a:schemeClr>
              </a:buClr>
              <a:buFont typeface="Wingdings" panose="05000000000000000000" pitchFamily="2" charset="2"/>
              <a:buChar char="v"/>
            </a:pPr>
            <a:r>
              <a:rPr lang="pl-PL" dirty="0"/>
              <a:t>IV HIGH SCHOOL</a:t>
            </a:r>
          </a:p>
          <a:p>
            <a:pPr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pl-PL" dirty="0"/>
              <a:t>AVERAGE RESULTS IN WIELKOPOLSKA REGION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pl-PL" dirty="0"/>
              <a:t>STANINES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1586"/>
            <a:ext cx="535518" cy="535518"/>
          </a:xfrm>
          <a:prstGeom prst="rect">
            <a:avLst/>
          </a:prstGeom>
        </p:spPr>
      </p:pic>
      <p:pic>
        <p:nvPicPr>
          <p:cNvPr id="6" name="Obraz 5" descr="C:\Users\Elżbieta\AppData\Local\Microsoft\Windows\INetCache\Content.Word\EU flag-Erasmus+_vect_POS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372672" cy="146304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Stanine (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STAndard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NINE) </a:t>
            </a: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 of scaling test scores on a nine-point standard scale with a mean of five and a standard deviation of two</a:t>
            </a: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525" y="1"/>
            <a:ext cx="620687" cy="620687"/>
          </a:xfrm>
          <a:prstGeom prst="rect">
            <a:avLst/>
          </a:prstGeom>
        </p:spPr>
      </p:pic>
      <p:pic>
        <p:nvPicPr>
          <p:cNvPr id="4098" name="Picture 2" descr="Znalezione obrazy dla zapytania STANIN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198243" cy="294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240" y="122504"/>
            <a:ext cx="7716176" cy="1215440"/>
          </a:xfrm>
        </p:spPr>
        <p:txBody>
          <a:bodyPr>
            <a:normAutofit/>
          </a:bodyPr>
          <a:lstStyle/>
          <a:p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b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PRESENTATION BY</a:t>
            </a:r>
            <a:r>
              <a:rPr lang="pl-PL" sz="2000" dirty="0">
                <a:latin typeface="+mn-lt"/>
              </a:rPr>
              <a:t>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827583" y="1578770"/>
            <a:ext cx="7200801" cy="206625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BRODZISZEWSKA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PIĄTKOWSKA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ELŻBIETA GORĄCZNIAK</a:t>
            </a:r>
          </a:p>
          <a:p>
            <a:pPr marL="0" indent="0">
              <a:buNone/>
            </a:pPr>
            <a:endParaRPr lang="pl-PL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BASIS OF SOURCE MATERIALS PREPARED </a:t>
            </a:r>
            <a:r>
              <a:rPr lang="pl-PL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POLISH AND FOREIGN LANGUAGE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 IN IV HIGH SCHOOL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609600" cy="609600"/>
          </a:xfrm>
          <a:prstGeom prst="rect">
            <a:avLst/>
          </a:prstGeom>
        </p:spPr>
      </p:pic>
      <p:pic>
        <p:nvPicPr>
          <p:cNvPr id="6" name="Obraz 5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10" y="3480806"/>
            <a:ext cx="5600622" cy="31503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463602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5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399427" y="692696"/>
            <a:ext cx="3452493" cy="64807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ENGLISH LANGUAGE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889075" y="1020876"/>
            <a:ext cx="3211318" cy="3733363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179511" y="1703936"/>
            <a:ext cx="4474787" cy="4389360"/>
          </a:xfrm>
        </p:spPr>
        <p:txBody>
          <a:bodyPr>
            <a:normAutofit/>
          </a:bodyPr>
          <a:lstStyle/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pl-PL" sz="2000" b="1" dirty="0"/>
              <a:t>THE FIRST LANGUAGE TAUGHT AS CONTINUATION (610 STUDENTS), THE OTHER ONE  FROM THE BASICS (497 STUDENTS) OR AS CONTINUATION 113 STUDENTS)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pl-PL" sz="2000" b="1" dirty="0"/>
              <a:t>A STUDENT CHOOSES THE LEVEL AND THE LANGUAGE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pl-PL" sz="2000" b="1" dirty="0"/>
              <a:t>FOREIGN LANGUAGE – OBLIGATORY SUBJECT AT FINAL EXAMS</a:t>
            </a:r>
          </a:p>
          <a:p>
            <a:pPr marL="342900" indent="-342900">
              <a:buClrTx/>
              <a:buFont typeface="Wingdings" panose="05000000000000000000" pitchFamily="2" charset="2"/>
              <a:buChar char="Ø"/>
            </a:pPr>
            <a:r>
              <a:rPr lang="pl-PL" sz="2000" b="1" dirty="0"/>
              <a:t>INTERCLASS EDUCATION</a:t>
            </a:r>
          </a:p>
          <a:p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798144"/>
            <a:ext cx="4627265" cy="4993057"/>
          </a:xfrm>
          <a:prstGeom prst="rect">
            <a:avLst/>
          </a:prstGeom>
        </p:spPr>
      </p:pic>
      <p:pic>
        <p:nvPicPr>
          <p:cNvPr id="9" name="Symbol zastępczy obraz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5601"/>
          <a:stretch>
            <a:fillRect/>
          </a:stretch>
        </p:blipFill>
        <p:spPr>
          <a:xfrm>
            <a:off x="4860032" y="1412776"/>
            <a:ext cx="3424589" cy="3733363"/>
          </a:xfrm>
          <a:prstGeom prst="rect">
            <a:avLst/>
          </a:prstGeom>
        </p:spPr>
      </p:pic>
      <p:pic>
        <p:nvPicPr>
          <p:cNvPr id="10" name="Obraz 9" descr="C:\Users\Elżbieta\AppData\Local\Microsoft\Windows\INetCache\Content.Word\EU flag-Erasmus+_vect_PO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198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1400410"/>
              </p:ext>
            </p:extLst>
          </p:nvPr>
        </p:nvGraphicFramePr>
        <p:xfrm>
          <a:off x="457200" y="1268759"/>
          <a:ext cx="8075240" cy="5040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49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070" y="810877"/>
            <a:ext cx="7499176" cy="109120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b="1" dirty="0">
                <a:latin typeface="+mn-lt"/>
              </a:rPr>
              <a:t>OTHER FOREIGN LANGUAGES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GERMAN, FRENCH, SPANISH, RUSSIAN </a:t>
            </a:r>
            <a:br>
              <a:rPr lang="pl-PL" sz="2400" b="1" dirty="0">
                <a:latin typeface="+mn-lt"/>
              </a:rPr>
            </a:br>
            <a:r>
              <a:rPr lang="pl-PL" sz="2400" b="1" dirty="0">
                <a:latin typeface="+mn-lt"/>
              </a:rPr>
              <a:t>(THE NUMBER OF STUDENTS IN CLASSES 1-3)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519522"/>
              </p:ext>
            </p:extLst>
          </p:nvPr>
        </p:nvGraphicFramePr>
        <p:xfrm>
          <a:off x="508547" y="2276872"/>
          <a:ext cx="815438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9878" y="1984"/>
            <a:ext cx="531948" cy="531948"/>
          </a:xfrm>
          <a:prstGeom prst="rect">
            <a:avLst/>
          </a:prstGeom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				</a:t>
            </a:r>
          </a:p>
        </p:txBody>
      </p:sp>
      <p:pic>
        <p:nvPicPr>
          <p:cNvPr id="7" name="Symbol zastępczy zawartości 6" descr="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20688" cy="620688"/>
          </a:xfrm>
        </p:spPr>
      </p:pic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584776" y="2299399"/>
            <a:ext cx="7931224" cy="3816424"/>
          </a:xfrm>
        </p:spPr>
        <p:txBody>
          <a:bodyPr>
            <a:noAutofit/>
          </a:bodyPr>
          <a:lstStyle/>
          <a:p>
            <a:pPr algn="ctr"/>
            <a:r>
              <a:rPr lang="pl-PL" sz="2400" dirty="0"/>
              <a:t> </a:t>
            </a: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LESSONS  PER WEEK</a:t>
            </a:r>
          </a:p>
          <a:p>
            <a:endParaRPr lang="pl-P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LANGUAGE – 3-6 HOURS DEPENDING ON THE CLASS PROFILE (I.E. BILOGY-CHEMISTRY, LAW AND PSYCHOLOGY, ECONOMY, INFORMATION TECHNOLOGY ETC.)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pl-PL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LANGUAGES (GERMAN, SPANISH, FRENCH, RUSSIAN) 2 HOURS</a:t>
            </a:r>
          </a:p>
          <a:p>
            <a:pPr>
              <a:buFont typeface="Arial" pitchFamily="34" charset="0"/>
              <a:buChar char="•"/>
            </a:pPr>
            <a:endParaRPr lang="pl-PL" sz="2000" dirty="0"/>
          </a:p>
          <a:p>
            <a:pPr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1026" name="AutoShape 2" descr="Znalezione obrazy dla zapytania logo IV Lo"/>
          <p:cNvSpPr>
            <a:spLocks noChangeAspect="1" noChangeArrowheads="1"/>
          </p:cNvSpPr>
          <p:nvPr/>
        </p:nvSpPr>
        <p:spPr bwMode="auto">
          <a:xfrm>
            <a:off x="179512" y="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2" descr="Znalezione obrazy dla zapytania logo IV Lo"/>
          <p:cNvSpPr>
            <a:spLocks noChangeAspect="1" noChangeArrowheads="1"/>
          </p:cNvSpPr>
          <p:nvPr/>
        </p:nvSpPr>
        <p:spPr bwMode="auto">
          <a:xfrm>
            <a:off x="251520" y="-1524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Znalezione obrazy dla zapytania logo IV 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43934"/>
            <a:ext cx="2137420" cy="1595940"/>
          </a:xfrm>
          <a:prstGeom prst="rect">
            <a:avLst/>
          </a:prstGeom>
        </p:spPr>
      </p:pic>
      <p:pic>
        <p:nvPicPr>
          <p:cNvPr id="9" name="Obraz 8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547664" y="620688"/>
            <a:ext cx="5976665" cy="2088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METHODS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996378" y="7052568"/>
            <a:ext cx="2862910" cy="184573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218" name="Picture 2" descr="Znalezione obrazy dla zapytania BRAIN LEARN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833" y="2492896"/>
            <a:ext cx="4657233" cy="3744416"/>
          </a:xfrm>
          <a:prstGeom prst="rect">
            <a:avLst/>
          </a:prstGeom>
          <a:noFill/>
          <a:effectLst>
            <a:glow rad="177800">
              <a:schemeClr val="bg1">
                <a:lumMod val="75000"/>
                <a:lumOff val="25000"/>
                <a:alpha val="95000"/>
              </a:schemeClr>
            </a:glow>
            <a:reflection blurRad="139700" stA="41000" endPos="66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elaxedInse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-1586"/>
            <a:ext cx="694282" cy="6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286678" y="889581"/>
            <a:ext cx="7340352" cy="963297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TEACHING A FOREIGN LANGUAGE</a:t>
            </a:r>
            <a:b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TRADITIONAL METHODS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350574" y="2132856"/>
            <a:ext cx="8276456" cy="52851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COURSEBOOK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WORKBOOK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LANGUAGE 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INDIVIDUAL/ GROUP 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 ROLE PLAYING DRAMA GAMES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PROJECT WORK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SONGS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2400" dirty="0"/>
              <a:t>LISTENING COMPREHENSION: RECORDINGS FROM THE COURSEBOOK, AUTHENTIC MATERIALS (TV, RADIO, NEWSPAPERS)</a:t>
            </a:r>
          </a:p>
          <a:p>
            <a:br>
              <a:rPr lang="pl-PL" sz="2400" dirty="0"/>
            </a:b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842"/>
            <a:ext cx="604760" cy="604760"/>
          </a:xfrm>
          <a:prstGeom prst="rect">
            <a:avLst/>
          </a:prstGeom>
        </p:spPr>
      </p:pic>
      <p:pic>
        <p:nvPicPr>
          <p:cNvPr id="5" name="Obraz 4" descr="C:\Users\Elżbieta\AppData\Local\Microsoft\Windows\INetCache\Content.Word\EU flag-Erasmus+_vect_PO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490" y="0"/>
            <a:ext cx="245841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lepienie niebieskie">
  <a:themeElements>
    <a:clrScheme name="Sklepienie niebieskie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Sklepienie niebieski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lepienie niebieski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Niebo</Template>
  <TotalTime>834</TotalTime>
  <Words>715</Words>
  <Application>Microsoft Office PowerPoint</Application>
  <PresentationFormat>Näytössä katseltava diaesitys (4:3)</PresentationFormat>
  <Paragraphs>141</Paragraphs>
  <Slides>35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35</vt:i4>
      </vt:variant>
    </vt:vector>
  </HeadingPairs>
  <TitlesOfParts>
    <vt:vector size="43" baseType="lpstr">
      <vt:lpstr>Algerian</vt:lpstr>
      <vt:lpstr>Arial</vt:lpstr>
      <vt:lpstr>british_council</vt:lpstr>
      <vt:lpstr>Calibri</vt:lpstr>
      <vt:lpstr>Calibri Light</vt:lpstr>
      <vt:lpstr>Wingdings</vt:lpstr>
      <vt:lpstr>Sklepienie niebieskie</vt:lpstr>
      <vt:lpstr>Wykres</vt:lpstr>
      <vt:lpstr>Fit for lifelong Learning – Using Innovative And Digital Utilities And Methods</vt:lpstr>
      <vt:lpstr>TEACHING FOREIGN AND NATIVE LANGUAGES WITH THE USE OF NEW INNOVATIVE TECHNOLOGIES</vt:lpstr>
      <vt:lpstr>OUR SCHOOL- MAIN INFORMATION</vt:lpstr>
      <vt:lpstr>ENGLISH LANGUAGE</vt:lpstr>
      <vt:lpstr>PowerPoint-esitys</vt:lpstr>
      <vt:lpstr>OTHER FOREIGN LANGUAGES GERMAN, FRENCH, SPANISH, RUSSIAN  (THE NUMBER OF STUDENTS IN CLASSES 1-3)</vt:lpstr>
      <vt:lpstr>    </vt:lpstr>
      <vt:lpstr>PowerPoint-esitys</vt:lpstr>
      <vt:lpstr>TEACHING A FOREIGN LANGUAGE TRADITIONAL METHODS</vt:lpstr>
      <vt:lpstr>WORKING WITH A TEXT ON FOREIGN LANGUAGE LESSONS</vt:lpstr>
      <vt:lpstr>TASK BASED LANGUAGE LEARNING</vt:lpstr>
      <vt:lpstr>Introducing new technologies to language lessons</vt:lpstr>
      <vt:lpstr>OUR PREPERATION FOR NEW INNOVATIVE TECHNOLOGIES</vt:lpstr>
      <vt:lpstr>PowerPoint-esitys</vt:lpstr>
      <vt:lpstr>OPEN - SOURCE LEARNING PLATFORM</vt:lpstr>
      <vt:lpstr>SKYPE LESSONS WITH NATIVE SPEAKERS</vt:lpstr>
      <vt:lpstr>PowerPoint-esitys</vt:lpstr>
      <vt:lpstr>PowerPoint-esitys</vt:lpstr>
      <vt:lpstr>Content and Language Integrated Learning (CLIL) Noticing of the language by the learners Focus on lexis rather than grammar </vt:lpstr>
      <vt:lpstr>TRADITIONAL METHODS OF TEACHING POLISH LANGUAGE</vt:lpstr>
      <vt:lpstr>PowerPoint-esitys</vt:lpstr>
      <vt:lpstr>WORKING WITH A TEXT ON POLISH LESSONS</vt:lpstr>
      <vt:lpstr>Teaching A native language with modern INNOVATIVE methods</vt:lpstr>
      <vt:lpstr>PowerPoint-esitys</vt:lpstr>
      <vt:lpstr>PowerPoint-esitys</vt:lpstr>
      <vt:lpstr>FINAL EXAMS-FOREIGN LANGUAGES </vt:lpstr>
      <vt:lpstr>WRITTEN FINAL EXAMS</vt:lpstr>
      <vt:lpstr>FOREIGN LANGUAGES – BASIC LEVEL</vt:lpstr>
      <vt:lpstr>FOREIGN LANGUAGES- EXTENDED LEVEL</vt:lpstr>
      <vt:lpstr>POLISH LANGUAGE- BASIC LEVEL</vt:lpstr>
      <vt:lpstr>POLISH LANGUAGE- EXTENDED LEVEL</vt:lpstr>
      <vt:lpstr>FINAL EXAMS 2017 (A-LEVELS) POLISH, MATHEMATICS, ENGLISH, GERMAN</vt:lpstr>
      <vt:lpstr>FINAL EXAMS ACCORDINGLY: POLISH, MATHEMATICS, ENGLISH, GERMAN, BIOLOGY, CHEMISTRY, PHYSICS, GEOGRAPHY, HISTORY, INFORMATION TECHNOLOGY, SOCIAL AFFAIRS</vt:lpstr>
      <vt:lpstr>Stanine (STAndard NINE)   method of scaling test scores on a nine-point standard scale with a mean of five and a standard deviation of two </vt:lpstr>
      <vt:lpstr>  PRESENTATION BY:</vt:lpstr>
    </vt:vector>
  </TitlesOfParts>
  <Company>im. Komisji Edukacji Narodowej w Poznaniu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Wykorzystywanie nowych technologii w nauczaniu języków obcych i języka ojczystego</dc:title>
  <dc:creator>IV Liceum Ogólnokształcące</dc:creator>
  <cp:lastModifiedBy>Maija-Liisa Salonurmi</cp:lastModifiedBy>
  <cp:revision>148</cp:revision>
  <dcterms:created xsi:type="dcterms:W3CDTF">2017-11-15T12:45:13Z</dcterms:created>
  <dcterms:modified xsi:type="dcterms:W3CDTF">2017-12-12T05:11:49Z</dcterms:modified>
</cp:coreProperties>
</file>