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1" r:id="rId3"/>
    <p:sldId id="259" r:id="rId4"/>
    <p:sldId id="257" r:id="rId5"/>
    <p:sldId id="262" r:id="rId6"/>
    <p:sldId id="258" r:id="rId7"/>
    <p:sldId id="260" r:id="rId8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0BA142-B478-4D0D-A7F4-9A2F466F1B8F}" type="doc">
      <dgm:prSet loTypeId="urn:microsoft.com/office/officeart/2005/8/layout/vList5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fi-FI"/>
        </a:p>
      </dgm:t>
    </dgm:pt>
    <dgm:pt modelId="{BA2C4C2B-F135-41EE-8B07-5A3F07414E87}">
      <dgm:prSet phldrT="[Teksti]"/>
      <dgm:spPr>
        <a:solidFill>
          <a:srgbClr val="92D050"/>
        </a:solidFill>
      </dgm:spPr>
      <dgm:t>
        <a:bodyPr/>
        <a:lstStyle/>
        <a:p>
          <a:r>
            <a:rPr lang="fi-FI" dirty="0" smtClean="0"/>
            <a:t>Lähde</a:t>
          </a:r>
          <a:endParaRPr lang="fi-FI" dirty="0"/>
        </a:p>
      </dgm:t>
    </dgm:pt>
    <dgm:pt modelId="{CE2A938E-FE52-4813-8451-2A444D44D4A0}" type="parTrans" cxnId="{38559810-9CB3-4163-9877-BAE0FA3D00E7}">
      <dgm:prSet/>
      <dgm:spPr/>
      <dgm:t>
        <a:bodyPr/>
        <a:lstStyle/>
        <a:p>
          <a:endParaRPr lang="fi-FI"/>
        </a:p>
      </dgm:t>
    </dgm:pt>
    <dgm:pt modelId="{FA6E7D4D-2C97-4B9B-A4F4-E26EA7C45EDA}" type="sibTrans" cxnId="{38559810-9CB3-4163-9877-BAE0FA3D00E7}">
      <dgm:prSet/>
      <dgm:spPr/>
      <dgm:t>
        <a:bodyPr/>
        <a:lstStyle/>
        <a:p>
          <a:endParaRPr lang="fi-FI"/>
        </a:p>
      </dgm:t>
    </dgm:pt>
    <dgm:pt modelId="{E8DF2A26-0D26-45A5-BFAC-6E7B5AA03CEC}">
      <dgm:prSet phldrT="[Teksti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92D050">
              <a:alpha val="90000"/>
            </a:srgbClr>
          </a:solidFill>
        </a:ln>
      </dgm:spPr>
      <dgm:t>
        <a:bodyPr/>
        <a:lstStyle/>
        <a:p>
          <a:r>
            <a:rPr lang="fi-FI" dirty="0" err="1" smtClean="0"/>
            <a:t>Some</a:t>
          </a:r>
          <a:r>
            <a:rPr lang="fi-FI" dirty="0" smtClean="0"/>
            <a:t>: keskustelupalstat, </a:t>
          </a:r>
          <a:r>
            <a:rPr lang="fi-FI" dirty="0" err="1" smtClean="0"/>
            <a:t>blogit</a:t>
          </a:r>
          <a:endParaRPr lang="fi-FI" dirty="0"/>
        </a:p>
      </dgm:t>
    </dgm:pt>
    <dgm:pt modelId="{F6EB04EB-4568-4E56-ABF1-760577572ED6}" type="parTrans" cxnId="{D6049379-0D45-4F99-8853-CB4D22A6035A}">
      <dgm:prSet/>
      <dgm:spPr/>
      <dgm:t>
        <a:bodyPr/>
        <a:lstStyle/>
        <a:p>
          <a:endParaRPr lang="fi-FI"/>
        </a:p>
      </dgm:t>
    </dgm:pt>
    <dgm:pt modelId="{8821727A-52B5-4179-8A9B-E80658E84234}" type="sibTrans" cxnId="{D6049379-0D45-4F99-8853-CB4D22A6035A}">
      <dgm:prSet/>
      <dgm:spPr/>
      <dgm:t>
        <a:bodyPr/>
        <a:lstStyle/>
        <a:p>
          <a:endParaRPr lang="fi-FI"/>
        </a:p>
      </dgm:t>
    </dgm:pt>
    <dgm:pt modelId="{73A80120-A6B0-4A63-BBBC-887E797FA782}">
      <dgm:prSet phldrT="[Teksti]"/>
      <dgm:spPr>
        <a:solidFill>
          <a:srgbClr val="92D050"/>
        </a:solidFill>
      </dgm:spPr>
      <dgm:t>
        <a:bodyPr/>
        <a:lstStyle/>
        <a:p>
          <a:r>
            <a:rPr lang="fi-FI" dirty="0" smtClean="0"/>
            <a:t>Mielikuvien kerääminen</a:t>
          </a:r>
          <a:endParaRPr lang="fi-FI" dirty="0"/>
        </a:p>
      </dgm:t>
    </dgm:pt>
    <dgm:pt modelId="{2D8A6E92-175B-4C2C-BC76-A62198C216F2}" type="parTrans" cxnId="{E197A722-51B0-47C5-A20D-08A0DCF1BFD1}">
      <dgm:prSet/>
      <dgm:spPr/>
      <dgm:t>
        <a:bodyPr/>
        <a:lstStyle/>
        <a:p>
          <a:endParaRPr lang="fi-FI"/>
        </a:p>
      </dgm:t>
    </dgm:pt>
    <dgm:pt modelId="{8F95D463-61F7-42A8-A719-DD75D1DA49A7}" type="sibTrans" cxnId="{E197A722-51B0-47C5-A20D-08A0DCF1BFD1}">
      <dgm:prSet/>
      <dgm:spPr/>
      <dgm:t>
        <a:bodyPr/>
        <a:lstStyle/>
        <a:p>
          <a:endParaRPr lang="fi-FI"/>
        </a:p>
      </dgm:t>
    </dgm:pt>
    <dgm:pt modelId="{9009A129-7E5F-40C0-8441-4977E856F816}">
      <dgm:prSet phldrT="[Teksti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92D050">
              <a:alpha val="90000"/>
            </a:srgbClr>
          </a:solidFill>
        </a:ln>
      </dgm:spPr>
      <dgm:t>
        <a:bodyPr/>
        <a:lstStyle/>
        <a:p>
          <a:r>
            <a:rPr lang="fi-FI" dirty="0" smtClean="0"/>
            <a:t>Esim. luonnonläheinen, turvaton, lapsiystävällinen, monikulttuurinen</a:t>
          </a:r>
          <a:endParaRPr lang="fi-FI" dirty="0"/>
        </a:p>
      </dgm:t>
    </dgm:pt>
    <dgm:pt modelId="{248140AD-F2EA-4262-9AAB-93F25B3995E2}" type="parTrans" cxnId="{9D6ADE98-39F9-4D8A-ACA5-9ADD33A78F15}">
      <dgm:prSet/>
      <dgm:spPr/>
      <dgm:t>
        <a:bodyPr/>
        <a:lstStyle/>
        <a:p>
          <a:endParaRPr lang="fi-FI"/>
        </a:p>
      </dgm:t>
    </dgm:pt>
    <dgm:pt modelId="{6275DCC0-1A85-4CB4-95C9-54321234CBF8}" type="sibTrans" cxnId="{9D6ADE98-39F9-4D8A-ACA5-9ADD33A78F15}">
      <dgm:prSet/>
      <dgm:spPr/>
      <dgm:t>
        <a:bodyPr/>
        <a:lstStyle/>
        <a:p>
          <a:endParaRPr lang="fi-FI"/>
        </a:p>
      </dgm:t>
    </dgm:pt>
    <dgm:pt modelId="{25351042-BE98-4A13-A26D-5A42DDB8309E}">
      <dgm:prSet phldrT="[Teksti]"/>
      <dgm:spPr>
        <a:solidFill>
          <a:srgbClr val="92D050"/>
        </a:solidFill>
      </dgm:spPr>
      <dgm:t>
        <a:bodyPr/>
        <a:lstStyle/>
        <a:p>
          <a:r>
            <a:rPr lang="fi-FI" dirty="0" smtClean="0"/>
            <a:t>Visualisointi</a:t>
          </a:r>
          <a:endParaRPr lang="fi-FI" dirty="0"/>
        </a:p>
      </dgm:t>
    </dgm:pt>
    <dgm:pt modelId="{0C226647-81AE-4672-9E58-22742458A640}" type="parTrans" cxnId="{42C908A2-CA00-4724-8BD7-E786967C084D}">
      <dgm:prSet/>
      <dgm:spPr/>
      <dgm:t>
        <a:bodyPr/>
        <a:lstStyle/>
        <a:p>
          <a:endParaRPr lang="fi-FI"/>
        </a:p>
      </dgm:t>
    </dgm:pt>
    <dgm:pt modelId="{58E5A46D-D4B1-4A6C-8AC3-717C969EFB3B}" type="sibTrans" cxnId="{42C908A2-CA00-4724-8BD7-E786967C084D}">
      <dgm:prSet/>
      <dgm:spPr/>
      <dgm:t>
        <a:bodyPr/>
        <a:lstStyle/>
        <a:p>
          <a:endParaRPr lang="fi-FI"/>
        </a:p>
      </dgm:t>
    </dgm:pt>
    <dgm:pt modelId="{07A42AF8-E4D2-461A-A6A7-C8C90075F42E}">
      <dgm:prSet phldrT="[Teksti]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92D050">
              <a:alpha val="90000"/>
            </a:srgbClr>
          </a:solidFill>
        </a:ln>
      </dgm:spPr>
      <dgm:t>
        <a:bodyPr/>
        <a:lstStyle/>
        <a:p>
          <a:r>
            <a:rPr lang="fi-FI" dirty="0" smtClean="0"/>
            <a:t>Mielikuvat kuviksi</a:t>
          </a:r>
          <a:endParaRPr lang="fi-FI" dirty="0"/>
        </a:p>
      </dgm:t>
    </dgm:pt>
    <dgm:pt modelId="{EA252843-5436-4B4B-9E75-E9A5CB765B49}" type="parTrans" cxnId="{74A30B1E-14B8-4A91-9E90-D659F6D331BB}">
      <dgm:prSet/>
      <dgm:spPr/>
      <dgm:t>
        <a:bodyPr/>
        <a:lstStyle/>
        <a:p>
          <a:endParaRPr lang="fi-FI"/>
        </a:p>
      </dgm:t>
    </dgm:pt>
    <dgm:pt modelId="{B0B83D4C-98F1-4388-B3BE-3D870D2E5386}" type="sibTrans" cxnId="{74A30B1E-14B8-4A91-9E90-D659F6D331BB}">
      <dgm:prSet/>
      <dgm:spPr/>
      <dgm:t>
        <a:bodyPr/>
        <a:lstStyle/>
        <a:p>
          <a:endParaRPr lang="fi-FI"/>
        </a:p>
      </dgm:t>
    </dgm:pt>
    <dgm:pt modelId="{63F985A9-9FA9-4884-BD97-63D17BA2E822}" type="pres">
      <dgm:prSet presAssocID="{FD0BA142-B478-4D0D-A7F4-9A2F466F1B8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i-FI"/>
        </a:p>
      </dgm:t>
    </dgm:pt>
    <dgm:pt modelId="{64274E23-5DFB-436E-AF05-E1FFD00FC67A}" type="pres">
      <dgm:prSet presAssocID="{BA2C4C2B-F135-41EE-8B07-5A3F07414E87}" presName="linNode" presStyleCnt="0"/>
      <dgm:spPr/>
    </dgm:pt>
    <dgm:pt modelId="{BD9D0971-F792-4C11-AA0A-FF266CFA5D54}" type="pres">
      <dgm:prSet presAssocID="{BA2C4C2B-F135-41EE-8B07-5A3F07414E87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fi-FI"/>
        </a:p>
      </dgm:t>
    </dgm:pt>
    <dgm:pt modelId="{1DE75D8B-46F6-4982-BC18-55D491A3A83F}" type="pres">
      <dgm:prSet presAssocID="{BA2C4C2B-F135-41EE-8B07-5A3F07414E87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fi-FI"/>
        </a:p>
      </dgm:t>
    </dgm:pt>
    <dgm:pt modelId="{341B1563-AEC0-407C-BA01-849AB62E8D26}" type="pres">
      <dgm:prSet presAssocID="{FA6E7D4D-2C97-4B9B-A4F4-E26EA7C45EDA}" presName="sp" presStyleCnt="0"/>
      <dgm:spPr/>
    </dgm:pt>
    <dgm:pt modelId="{5E4BDABD-9FA6-46D9-B100-9D8CC7B85307}" type="pres">
      <dgm:prSet presAssocID="{73A80120-A6B0-4A63-BBBC-887E797FA782}" presName="linNode" presStyleCnt="0"/>
      <dgm:spPr/>
    </dgm:pt>
    <dgm:pt modelId="{8CFDE752-4091-4796-9DD6-3C50D82110E5}" type="pres">
      <dgm:prSet presAssocID="{73A80120-A6B0-4A63-BBBC-887E797FA782}" presName="parentText" presStyleLbl="node1" presStyleIdx="1" presStyleCnt="3" custScaleX="99029">
        <dgm:presLayoutVars>
          <dgm:chMax val="1"/>
          <dgm:bulletEnabled val="1"/>
        </dgm:presLayoutVars>
      </dgm:prSet>
      <dgm:spPr/>
      <dgm:t>
        <a:bodyPr/>
        <a:lstStyle/>
        <a:p>
          <a:endParaRPr lang="fi-FI"/>
        </a:p>
      </dgm:t>
    </dgm:pt>
    <dgm:pt modelId="{0A1DE3BA-4A0F-4573-BDF2-FDA0E7C1F5EE}" type="pres">
      <dgm:prSet presAssocID="{73A80120-A6B0-4A63-BBBC-887E797FA78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fi-FI"/>
        </a:p>
      </dgm:t>
    </dgm:pt>
    <dgm:pt modelId="{84D94FCD-2F44-4313-8B05-35EFD8193A48}" type="pres">
      <dgm:prSet presAssocID="{8F95D463-61F7-42A8-A719-DD75D1DA49A7}" presName="sp" presStyleCnt="0"/>
      <dgm:spPr/>
    </dgm:pt>
    <dgm:pt modelId="{F356E87B-F030-4219-B0E4-24B75F0F2D26}" type="pres">
      <dgm:prSet presAssocID="{25351042-BE98-4A13-A26D-5A42DDB8309E}" presName="linNode" presStyleCnt="0"/>
      <dgm:spPr/>
    </dgm:pt>
    <dgm:pt modelId="{BF8451D1-1A2A-41E7-8921-71ACDA12E212}" type="pres">
      <dgm:prSet presAssocID="{25351042-BE98-4A13-A26D-5A42DDB8309E}" presName="parentText" presStyleLbl="node1" presStyleIdx="2" presStyleCnt="3" custLinFactNeighborX="-3085" custLinFactNeighborY="16475">
        <dgm:presLayoutVars>
          <dgm:chMax val="1"/>
          <dgm:bulletEnabled val="1"/>
        </dgm:presLayoutVars>
      </dgm:prSet>
      <dgm:spPr/>
      <dgm:t>
        <a:bodyPr/>
        <a:lstStyle/>
        <a:p>
          <a:endParaRPr lang="fi-FI"/>
        </a:p>
      </dgm:t>
    </dgm:pt>
    <dgm:pt modelId="{DC6CF6F8-0290-470A-9580-034FA41BACF1}" type="pres">
      <dgm:prSet presAssocID="{25351042-BE98-4A13-A26D-5A42DDB8309E}" presName="descendantText" presStyleLbl="alignAccFollowNode1" presStyleIdx="2" presStyleCnt="3" custLinFactNeighborX="12639" custLinFactNeighborY="1178">
        <dgm:presLayoutVars>
          <dgm:bulletEnabled val="1"/>
        </dgm:presLayoutVars>
      </dgm:prSet>
      <dgm:spPr/>
      <dgm:t>
        <a:bodyPr/>
        <a:lstStyle/>
        <a:p>
          <a:endParaRPr lang="fi-FI"/>
        </a:p>
      </dgm:t>
    </dgm:pt>
  </dgm:ptLst>
  <dgm:cxnLst>
    <dgm:cxn modelId="{D6049379-0D45-4F99-8853-CB4D22A6035A}" srcId="{BA2C4C2B-F135-41EE-8B07-5A3F07414E87}" destId="{E8DF2A26-0D26-45A5-BFAC-6E7B5AA03CEC}" srcOrd="0" destOrd="0" parTransId="{F6EB04EB-4568-4E56-ABF1-760577572ED6}" sibTransId="{8821727A-52B5-4179-8A9B-E80658E84234}"/>
    <dgm:cxn modelId="{F3705566-213D-43E0-8F56-CED886BB5F80}" type="presOf" srcId="{25351042-BE98-4A13-A26D-5A42DDB8309E}" destId="{BF8451D1-1A2A-41E7-8921-71ACDA12E212}" srcOrd="0" destOrd="0" presId="urn:microsoft.com/office/officeart/2005/8/layout/vList5"/>
    <dgm:cxn modelId="{74A30B1E-14B8-4A91-9E90-D659F6D331BB}" srcId="{25351042-BE98-4A13-A26D-5A42DDB8309E}" destId="{07A42AF8-E4D2-461A-A6A7-C8C90075F42E}" srcOrd="0" destOrd="0" parTransId="{EA252843-5436-4B4B-9E75-E9A5CB765B49}" sibTransId="{B0B83D4C-98F1-4388-B3BE-3D870D2E5386}"/>
    <dgm:cxn modelId="{53393F3F-B989-4FE6-9E3F-EF1DE8C611BD}" type="presOf" srcId="{73A80120-A6B0-4A63-BBBC-887E797FA782}" destId="{8CFDE752-4091-4796-9DD6-3C50D82110E5}" srcOrd="0" destOrd="0" presId="urn:microsoft.com/office/officeart/2005/8/layout/vList5"/>
    <dgm:cxn modelId="{54FCB433-3D86-435D-A7DB-C41D21580B79}" type="presOf" srcId="{07A42AF8-E4D2-461A-A6A7-C8C90075F42E}" destId="{DC6CF6F8-0290-470A-9580-034FA41BACF1}" srcOrd="0" destOrd="0" presId="urn:microsoft.com/office/officeart/2005/8/layout/vList5"/>
    <dgm:cxn modelId="{5A196176-616B-4E5E-9144-E751715CB106}" type="presOf" srcId="{9009A129-7E5F-40C0-8441-4977E856F816}" destId="{0A1DE3BA-4A0F-4573-BDF2-FDA0E7C1F5EE}" srcOrd="0" destOrd="0" presId="urn:microsoft.com/office/officeart/2005/8/layout/vList5"/>
    <dgm:cxn modelId="{38559810-9CB3-4163-9877-BAE0FA3D00E7}" srcId="{FD0BA142-B478-4D0D-A7F4-9A2F466F1B8F}" destId="{BA2C4C2B-F135-41EE-8B07-5A3F07414E87}" srcOrd="0" destOrd="0" parTransId="{CE2A938E-FE52-4813-8451-2A444D44D4A0}" sibTransId="{FA6E7D4D-2C97-4B9B-A4F4-E26EA7C45EDA}"/>
    <dgm:cxn modelId="{5C2B28A8-21DA-4BC5-BB2F-43323D7CB454}" type="presOf" srcId="{E8DF2A26-0D26-45A5-BFAC-6E7B5AA03CEC}" destId="{1DE75D8B-46F6-4982-BC18-55D491A3A83F}" srcOrd="0" destOrd="0" presId="urn:microsoft.com/office/officeart/2005/8/layout/vList5"/>
    <dgm:cxn modelId="{9D6ADE98-39F9-4D8A-ACA5-9ADD33A78F15}" srcId="{73A80120-A6B0-4A63-BBBC-887E797FA782}" destId="{9009A129-7E5F-40C0-8441-4977E856F816}" srcOrd="0" destOrd="0" parTransId="{248140AD-F2EA-4262-9AAB-93F25B3995E2}" sibTransId="{6275DCC0-1A85-4CB4-95C9-54321234CBF8}"/>
    <dgm:cxn modelId="{E197A722-51B0-47C5-A20D-08A0DCF1BFD1}" srcId="{FD0BA142-B478-4D0D-A7F4-9A2F466F1B8F}" destId="{73A80120-A6B0-4A63-BBBC-887E797FA782}" srcOrd="1" destOrd="0" parTransId="{2D8A6E92-175B-4C2C-BC76-A62198C216F2}" sibTransId="{8F95D463-61F7-42A8-A719-DD75D1DA49A7}"/>
    <dgm:cxn modelId="{20BA7E73-C483-4010-AE73-BCB4ACF15F94}" type="presOf" srcId="{FD0BA142-B478-4D0D-A7F4-9A2F466F1B8F}" destId="{63F985A9-9FA9-4884-BD97-63D17BA2E822}" srcOrd="0" destOrd="0" presId="urn:microsoft.com/office/officeart/2005/8/layout/vList5"/>
    <dgm:cxn modelId="{FB061270-C155-41C8-90F2-3320BCC55940}" type="presOf" srcId="{BA2C4C2B-F135-41EE-8B07-5A3F07414E87}" destId="{BD9D0971-F792-4C11-AA0A-FF266CFA5D54}" srcOrd="0" destOrd="0" presId="urn:microsoft.com/office/officeart/2005/8/layout/vList5"/>
    <dgm:cxn modelId="{42C908A2-CA00-4724-8BD7-E786967C084D}" srcId="{FD0BA142-B478-4D0D-A7F4-9A2F466F1B8F}" destId="{25351042-BE98-4A13-A26D-5A42DDB8309E}" srcOrd="2" destOrd="0" parTransId="{0C226647-81AE-4672-9E58-22742458A640}" sibTransId="{58E5A46D-D4B1-4A6C-8AC3-717C969EFB3B}"/>
    <dgm:cxn modelId="{0C5FC5AC-23B7-47D7-9B58-68F32A566A27}" type="presParOf" srcId="{63F985A9-9FA9-4884-BD97-63D17BA2E822}" destId="{64274E23-5DFB-436E-AF05-E1FFD00FC67A}" srcOrd="0" destOrd="0" presId="urn:microsoft.com/office/officeart/2005/8/layout/vList5"/>
    <dgm:cxn modelId="{1A3DE927-B9DB-4E63-9F37-33CE539D7B9C}" type="presParOf" srcId="{64274E23-5DFB-436E-AF05-E1FFD00FC67A}" destId="{BD9D0971-F792-4C11-AA0A-FF266CFA5D54}" srcOrd="0" destOrd="0" presId="urn:microsoft.com/office/officeart/2005/8/layout/vList5"/>
    <dgm:cxn modelId="{ECBEB961-DC95-4220-9F58-1C3EC9501D26}" type="presParOf" srcId="{64274E23-5DFB-436E-AF05-E1FFD00FC67A}" destId="{1DE75D8B-46F6-4982-BC18-55D491A3A83F}" srcOrd="1" destOrd="0" presId="urn:microsoft.com/office/officeart/2005/8/layout/vList5"/>
    <dgm:cxn modelId="{4D0D82B9-70AA-4BBC-9B2D-AAFEFD2A6AAA}" type="presParOf" srcId="{63F985A9-9FA9-4884-BD97-63D17BA2E822}" destId="{341B1563-AEC0-407C-BA01-849AB62E8D26}" srcOrd="1" destOrd="0" presId="urn:microsoft.com/office/officeart/2005/8/layout/vList5"/>
    <dgm:cxn modelId="{2404C5E5-7145-4DDA-9FEB-20C70DDE0185}" type="presParOf" srcId="{63F985A9-9FA9-4884-BD97-63D17BA2E822}" destId="{5E4BDABD-9FA6-46D9-B100-9D8CC7B85307}" srcOrd="2" destOrd="0" presId="urn:microsoft.com/office/officeart/2005/8/layout/vList5"/>
    <dgm:cxn modelId="{4A052A61-A038-4B9C-A537-E2E09EFA35AA}" type="presParOf" srcId="{5E4BDABD-9FA6-46D9-B100-9D8CC7B85307}" destId="{8CFDE752-4091-4796-9DD6-3C50D82110E5}" srcOrd="0" destOrd="0" presId="urn:microsoft.com/office/officeart/2005/8/layout/vList5"/>
    <dgm:cxn modelId="{BCFC10AD-D6E9-487A-B09A-C2BF9C5BD6B6}" type="presParOf" srcId="{5E4BDABD-9FA6-46D9-B100-9D8CC7B85307}" destId="{0A1DE3BA-4A0F-4573-BDF2-FDA0E7C1F5EE}" srcOrd="1" destOrd="0" presId="urn:microsoft.com/office/officeart/2005/8/layout/vList5"/>
    <dgm:cxn modelId="{EE7FF6AF-550A-483D-B664-DFC8699EF487}" type="presParOf" srcId="{63F985A9-9FA9-4884-BD97-63D17BA2E822}" destId="{84D94FCD-2F44-4313-8B05-35EFD8193A48}" srcOrd="3" destOrd="0" presId="urn:microsoft.com/office/officeart/2005/8/layout/vList5"/>
    <dgm:cxn modelId="{AD98CCC8-7C64-4543-AFDC-123FED28B59E}" type="presParOf" srcId="{63F985A9-9FA9-4884-BD97-63D17BA2E822}" destId="{F356E87B-F030-4219-B0E4-24B75F0F2D26}" srcOrd="4" destOrd="0" presId="urn:microsoft.com/office/officeart/2005/8/layout/vList5"/>
    <dgm:cxn modelId="{DE9335BA-1A9C-46DD-8B3B-19593B7CADAC}" type="presParOf" srcId="{F356E87B-F030-4219-B0E4-24B75F0F2D26}" destId="{BF8451D1-1A2A-41E7-8921-71ACDA12E212}" srcOrd="0" destOrd="0" presId="urn:microsoft.com/office/officeart/2005/8/layout/vList5"/>
    <dgm:cxn modelId="{234525CF-83C1-437C-9371-B31B78831F50}" type="presParOf" srcId="{F356E87B-F030-4219-B0E4-24B75F0F2D26}" destId="{DC6CF6F8-0290-470A-9580-034FA41BACF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EBD5EE-D699-4695-8876-A4164145CDB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i-FI"/>
        </a:p>
      </dgm:t>
    </dgm:pt>
    <dgm:pt modelId="{DB28DE1F-9A24-4814-A864-29FADE01482A}">
      <dgm:prSet phldrT="[Teksti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i-FI" dirty="0" smtClean="0"/>
            <a:t>Paikkatieto kartalle</a:t>
          </a:r>
          <a:endParaRPr lang="fi-FI" dirty="0"/>
        </a:p>
      </dgm:t>
    </dgm:pt>
    <dgm:pt modelId="{5B77F2E8-222A-437F-B054-E0184FF2A75C}" type="parTrans" cxnId="{F7D4B6AE-616A-4AA3-8563-56B52E9BA393}">
      <dgm:prSet/>
      <dgm:spPr/>
      <dgm:t>
        <a:bodyPr/>
        <a:lstStyle/>
        <a:p>
          <a:endParaRPr lang="fi-FI"/>
        </a:p>
      </dgm:t>
    </dgm:pt>
    <dgm:pt modelId="{381A809E-C239-4CD6-9BAD-CC2B070FDC88}" type="sibTrans" cxnId="{F7D4B6AE-616A-4AA3-8563-56B52E9BA393}">
      <dgm:prSet/>
      <dgm:spPr/>
      <dgm:t>
        <a:bodyPr/>
        <a:lstStyle/>
        <a:p>
          <a:endParaRPr lang="fi-FI"/>
        </a:p>
      </dgm:t>
    </dgm:pt>
    <dgm:pt modelId="{37F32785-DFAC-4320-9C86-3AE16C897992}">
      <dgm:prSet phldrT="[Teksti]"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fi-FI" sz="2000" dirty="0" smtClean="0"/>
            <a:t>Kuvat Google Earth -palveluun</a:t>
          </a:r>
          <a:endParaRPr lang="fi-FI" sz="2000" dirty="0"/>
        </a:p>
      </dgm:t>
    </dgm:pt>
    <dgm:pt modelId="{914E0056-5FBF-4309-B648-562B328E8EBA}" type="parTrans" cxnId="{2C290845-7CCF-43FB-BDCB-8ED5E828D6F9}">
      <dgm:prSet/>
      <dgm:spPr/>
      <dgm:t>
        <a:bodyPr/>
        <a:lstStyle/>
        <a:p>
          <a:endParaRPr lang="fi-FI"/>
        </a:p>
      </dgm:t>
    </dgm:pt>
    <dgm:pt modelId="{00EF97F1-7003-4FB9-9CEC-AD226D63237B}" type="sibTrans" cxnId="{2C290845-7CCF-43FB-BDCB-8ED5E828D6F9}">
      <dgm:prSet/>
      <dgm:spPr/>
      <dgm:t>
        <a:bodyPr/>
        <a:lstStyle/>
        <a:p>
          <a:endParaRPr lang="fi-FI"/>
        </a:p>
      </dgm:t>
    </dgm:pt>
    <dgm:pt modelId="{83F1CF9F-E1C4-4B05-8ACC-9BA8921A6565}" type="pres">
      <dgm:prSet presAssocID="{7AEBD5EE-D699-4695-8876-A4164145CDB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i-FI"/>
        </a:p>
      </dgm:t>
    </dgm:pt>
    <dgm:pt modelId="{2A0BCA72-2F65-4AF9-878C-57FD7C2773E3}" type="pres">
      <dgm:prSet presAssocID="{DB28DE1F-9A24-4814-A864-29FADE01482A}" presName="linNode" presStyleCnt="0"/>
      <dgm:spPr/>
    </dgm:pt>
    <dgm:pt modelId="{A36C7A29-CAEB-4479-AA25-0FF80593412C}" type="pres">
      <dgm:prSet presAssocID="{DB28DE1F-9A24-4814-A864-29FADE01482A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fi-FI"/>
        </a:p>
      </dgm:t>
    </dgm:pt>
    <dgm:pt modelId="{8EBD8F55-A8FC-4EAD-984B-F9D4B0ACE92E}" type="pres">
      <dgm:prSet presAssocID="{DB28DE1F-9A24-4814-A864-29FADE01482A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fi-FI"/>
        </a:p>
      </dgm:t>
    </dgm:pt>
  </dgm:ptLst>
  <dgm:cxnLst>
    <dgm:cxn modelId="{F7D4B6AE-616A-4AA3-8563-56B52E9BA393}" srcId="{7AEBD5EE-D699-4695-8876-A4164145CDB3}" destId="{DB28DE1F-9A24-4814-A864-29FADE01482A}" srcOrd="0" destOrd="0" parTransId="{5B77F2E8-222A-437F-B054-E0184FF2A75C}" sibTransId="{381A809E-C239-4CD6-9BAD-CC2B070FDC88}"/>
    <dgm:cxn modelId="{92D09D8A-3B2D-4820-858E-011745DF897B}" type="presOf" srcId="{37F32785-DFAC-4320-9C86-3AE16C897992}" destId="{8EBD8F55-A8FC-4EAD-984B-F9D4B0ACE92E}" srcOrd="0" destOrd="0" presId="urn:microsoft.com/office/officeart/2005/8/layout/vList5"/>
    <dgm:cxn modelId="{65873D30-75FA-47AD-8A0F-909FF48C84AD}" type="presOf" srcId="{7AEBD5EE-D699-4695-8876-A4164145CDB3}" destId="{83F1CF9F-E1C4-4B05-8ACC-9BA8921A6565}" srcOrd="0" destOrd="0" presId="urn:microsoft.com/office/officeart/2005/8/layout/vList5"/>
    <dgm:cxn modelId="{2C290845-7CCF-43FB-BDCB-8ED5E828D6F9}" srcId="{DB28DE1F-9A24-4814-A864-29FADE01482A}" destId="{37F32785-DFAC-4320-9C86-3AE16C897992}" srcOrd="0" destOrd="0" parTransId="{914E0056-5FBF-4309-B648-562B328E8EBA}" sibTransId="{00EF97F1-7003-4FB9-9CEC-AD226D63237B}"/>
    <dgm:cxn modelId="{519C0CA3-5607-4BBD-B714-72A6922F7E02}" type="presOf" srcId="{DB28DE1F-9A24-4814-A864-29FADE01482A}" destId="{A36C7A29-CAEB-4479-AA25-0FF80593412C}" srcOrd="0" destOrd="0" presId="urn:microsoft.com/office/officeart/2005/8/layout/vList5"/>
    <dgm:cxn modelId="{9B1804C0-1BBE-4615-99E4-8DCBAB0C6100}" type="presParOf" srcId="{83F1CF9F-E1C4-4B05-8ACC-9BA8921A6565}" destId="{2A0BCA72-2F65-4AF9-878C-57FD7C2773E3}" srcOrd="0" destOrd="0" presId="urn:microsoft.com/office/officeart/2005/8/layout/vList5"/>
    <dgm:cxn modelId="{59F46A06-FA9F-4754-8AD4-8A34F8E01E2C}" type="presParOf" srcId="{2A0BCA72-2F65-4AF9-878C-57FD7C2773E3}" destId="{A36C7A29-CAEB-4479-AA25-0FF80593412C}" srcOrd="0" destOrd="0" presId="urn:microsoft.com/office/officeart/2005/8/layout/vList5"/>
    <dgm:cxn modelId="{FCF90788-D1E0-4BA5-8E54-F39A6F801110}" type="presParOf" srcId="{2A0BCA72-2F65-4AF9-878C-57FD7C2773E3}" destId="{8EBD8F55-A8FC-4EAD-984B-F9D4B0ACE92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DE75D8B-46F6-4982-BC18-55D491A3A83F}">
      <dsp:nvSpPr>
        <dsp:cNvPr id="0" name=""/>
        <dsp:cNvSpPr/>
      </dsp:nvSpPr>
      <dsp:spPr>
        <a:xfrm rot="5400000">
          <a:off x="3725543" y="-1424459"/>
          <a:ext cx="839472" cy="3901440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92D05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i-FI" sz="1900" kern="1200" dirty="0" err="1" smtClean="0"/>
            <a:t>Some</a:t>
          </a:r>
          <a:r>
            <a:rPr lang="fi-FI" sz="1900" kern="1200" dirty="0" smtClean="0"/>
            <a:t>: keskustelupalstat, </a:t>
          </a:r>
          <a:r>
            <a:rPr lang="fi-FI" sz="1900" kern="1200" dirty="0" err="1" smtClean="0"/>
            <a:t>blogit</a:t>
          </a:r>
          <a:endParaRPr lang="fi-FI" sz="1900" kern="1200" dirty="0"/>
        </a:p>
      </dsp:txBody>
      <dsp:txXfrm rot="5400000">
        <a:off x="3725543" y="-1424459"/>
        <a:ext cx="839472" cy="3901440"/>
      </dsp:txXfrm>
    </dsp:sp>
    <dsp:sp modelId="{BD9D0971-F792-4C11-AA0A-FF266CFA5D54}">
      <dsp:nvSpPr>
        <dsp:cNvPr id="0" name=""/>
        <dsp:cNvSpPr/>
      </dsp:nvSpPr>
      <dsp:spPr>
        <a:xfrm>
          <a:off x="0" y="1589"/>
          <a:ext cx="2194560" cy="104934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800" kern="1200" dirty="0" smtClean="0"/>
            <a:t>Lähde</a:t>
          </a:r>
          <a:endParaRPr lang="fi-FI" sz="2800" kern="1200" dirty="0"/>
        </a:p>
      </dsp:txBody>
      <dsp:txXfrm>
        <a:off x="0" y="1589"/>
        <a:ext cx="2194560" cy="1049340"/>
      </dsp:txXfrm>
    </dsp:sp>
    <dsp:sp modelId="{0A1DE3BA-4A0F-4573-BDF2-FDA0E7C1F5EE}">
      <dsp:nvSpPr>
        <dsp:cNvPr id="0" name=""/>
        <dsp:cNvSpPr/>
      </dsp:nvSpPr>
      <dsp:spPr>
        <a:xfrm rot="5400000">
          <a:off x="3704234" y="-322652"/>
          <a:ext cx="839472" cy="3901440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92D05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i-FI" sz="1900" kern="1200" dirty="0" smtClean="0"/>
            <a:t>Esim. luonnonläheinen, turvaton, lapsiystävällinen, monikulttuurinen</a:t>
          </a:r>
          <a:endParaRPr lang="fi-FI" sz="1900" kern="1200" dirty="0"/>
        </a:p>
      </dsp:txBody>
      <dsp:txXfrm rot="5400000">
        <a:off x="3704234" y="-322652"/>
        <a:ext cx="839472" cy="3901440"/>
      </dsp:txXfrm>
    </dsp:sp>
    <dsp:sp modelId="{8CFDE752-4091-4796-9DD6-3C50D82110E5}">
      <dsp:nvSpPr>
        <dsp:cNvPr id="0" name=""/>
        <dsp:cNvSpPr/>
      </dsp:nvSpPr>
      <dsp:spPr>
        <a:xfrm>
          <a:off x="0" y="1103397"/>
          <a:ext cx="2173250" cy="104934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800" kern="1200" dirty="0" smtClean="0"/>
            <a:t>Mielikuvien kerääminen</a:t>
          </a:r>
          <a:endParaRPr lang="fi-FI" sz="2800" kern="1200" dirty="0"/>
        </a:p>
      </dsp:txBody>
      <dsp:txXfrm>
        <a:off x="0" y="1103397"/>
        <a:ext cx="2173250" cy="1049340"/>
      </dsp:txXfrm>
    </dsp:sp>
    <dsp:sp modelId="{DC6CF6F8-0290-470A-9580-034FA41BACF1}">
      <dsp:nvSpPr>
        <dsp:cNvPr id="0" name=""/>
        <dsp:cNvSpPr/>
      </dsp:nvSpPr>
      <dsp:spPr>
        <a:xfrm rot="5400000">
          <a:off x="3725543" y="789044"/>
          <a:ext cx="839472" cy="3901440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92D05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i-FI" sz="1900" kern="1200" dirty="0" smtClean="0"/>
            <a:t>Mielikuvat kuviksi</a:t>
          </a:r>
          <a:endParaRPr lang="fi-FI" sz="1900" kern="1200" dirty="0"/>
        </a:p>
      </dsp:txBody>
      <dsp:txXfrm rot="5400000">
        <a:off x="3725543" y="789044"/>
        <a:ext cx="839472" cy="3901440"/>
      </dsp:txXfrm>
    </dsp:sp>
    <dsp:sp modelId="{BF8451D1-1A2A-41E7-8921-71ACDA12E212}">
      <dsp:nvSpPr>
        <dsp:cNvPr id="0" name=""/>
        <dsp:cNvSpPr/>
      </dsp:nvSpPr>
      <dsp:spPr>
        <a:xfrm>
          <a:off x="0" y="2206795"/>
          <a:ext cx="2194560" cy="104934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800" kern="1200" dirty="0" smtClean="0"/>
            <a:t>Visualisointi</a:t>
          </a:r>
          <a:endParaRPr lang="fi-FI" sz="2800" kern="1200" dirty="0"/>
        </a:p>
      </dsp:txBody>
      <dsp:txXfrm>
        <a:off x="0" y="2206795"/>
        <a:ext cx="2194560" cy="10493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BD8F55-A8FC-4EAD-984B-F9D4B0ACE92E}">
      <dsp:nvSpPr>
        <dsp:cNvPr id="0" name=""/>
        <dsp:cNvSpPr/>
      </dsp:nvSpPr>
      <dsp:spPr>
        <a:xfrm rot="5400000">
          <a:off x="3622102" y="-1385118"/>
          <a:ext cx="818310" cy="3794124"/>
        </a:xfrm>
        <a:prstGeom prst="round2Same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i-FI" sz="2000" kern="1200" dirty="0" smtClean="0"/>
            <a:t>Kuvat Google Earth -palveluun</a:t>
          </a:r>
          <a:endParaRPr lang="fi-FI" sz="2000" kern="1200" dirty="0"/>
        </a:p>
      </dsp:txBody>
      <dsp:txXfrm rot="5400000">
        <a:off x="3622102" y="-1385118"/>
        <a:ext cx="818310" cy="3794124"/>
      </dsp:txXfrm>
    </dsp:sp>
    <dsp:sp modelId="{A36C7A29-CAEB-4479-AA25-0FF80593412C}">
      <dsp:nvSpPr>
        <dsp:cNvPr id="0" name=""/>
        <dsp:cNvSpPr/>
      </dsp:nvSpPr>
      <dsp:spPr>
        <a:xfrm>
          <a:off x="0" y="499"/>
          <a:ext cx="2134195" cy="1022888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900" kern="1200" dirty="0" smtClean="0"/>
            <a:t>Paikkatieto kartalle</a:t>
          </a:r>
          <a:endParaRPr lang="fi-FI" sz="2900" kern="1200" dirty="0"/>
        </a:p>
      </dsp:txBody>
      <dsp:txXfrm>
        <a:off x="0" y="499"/>
        <a:ext cx="2134195" cy="10228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D5114E-B518-49A2-8149-114862D7BF06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5ABF1-19FF-4B65-8A8C-B6C1370F0C5A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2421340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5ABF1-19FF-4B65-8A8C-B6C1370F0C5A}" type="slidenum">
              <a:rPr lang="fi-FI" smtClean="0"/>
              <a:pPr/>
              <a:t>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834896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5ABF1-19FF-4B65-8A8C-B6C1370F0C5A}" type="slidenum">
              <a:rPr lang="fi-FI" smtClean="0"/>
              <a:pPr/>
              <a:t>2</a:t>
            </a:fld>
            <a:endParaRPr lang="fi-FI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baseline="0" dirty="0" smtClean="0"/>
          </a:p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5ABF1-19FF-4B65-8A8C-B6C1370F0C5A}" type="slidenum">
              <a:rPr lang="fi-FI" smtClean="0"/>
              <a:pPr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289608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5ABF1-19FF-4B65-8A8C-B6C1370F0C5A}" type="slidenum">
              <a:rPr lang="fi-FI" smtClean="0"/>
              <a:pPr/>
              <a:t>6</a:t>
            </a:fld>
            <a:endParaRPr lang="fi-FI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164404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459296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3133198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621826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245070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3402489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331462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1365210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3938524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4125319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30920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1F1C2-72C7-44AC-952F-775DA5AF947F}" type="datetimeFigureOut">
              <a:rPr lang="fi-FI" smtClean="0"/>
              <a:pPr/>
              <a:t>17.11.2013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11899-3135-4688-B7E0-4C19F7A271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xmlns="" val="2262141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1988840"/>
            <a:ext cx="8496944" cy="1470025"/>
          </a:xfrm>
        </p:spPr>
        <p:txBody>
          <a:bodyPr/>
          <a:lstStyle/>
          <a:p>
            <a:r>
              <a:rPr lang="fi-FI" dirty="0" smtClean="0"/>
              <a:t>Kaupunkiympäristöt tutuiksi tutkien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7664" y="3501008"/>
            <a:ext cx="6400800" cy="1752600"/>
          </a:xfrm>
        </p:spPr>
        <p:txBody>
          <a:bodyPr/>
          <a:lstStyle/>
          <a:p>
            <a:r>
              <a:rPr lang="fi-FI" dirty="0" smtClean="0"/>
              <a:t>BMOL syyspäivät 16.-17.11.2013</a:t>
            </a:r>
          </a:p>
          <a:p>
            <a:r>
              <a:rPr lang="fi-FI" dirty="0" smtClean="0"/>
              <a:t>Sibelius-lukio, Helsinki</a:t>
            </a:r>
            <a:endParaRPr lang="fi-FI" dirty="0"/>
          </a:p>
        </p:txBody>
      </p:sp>
      <p:pic>
        <p:nvPicPr>
          <p:cNvPr id="4" name="Picture 3" descr="lahellakaupungissa_logo_pienennet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5234168"/>
            <a:ext cx="2110328" cy="1459346"/>
          </a:xfrm>
          <a:prstGeom prst="rect">
            <a:avLst/>
          </a:prstGeom>
        </p:spPr>
      </p:pic>
      <p:pic>
        <p:nvPicPr>
          <p:cNvPr id="5" name="Picture 6" descr="ELY_varillinen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76672"/>
            <a:ext cx="16002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yo_logo_sahkoiseen_kayttoon4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48680"/>
            <a:ext cx="165893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vipuvoimaaEU_rgb6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3" y="604490"/>
            <a:ext cx="1367681" cy="52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sosiaali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2231" y="476251"/>
            <a:ext cx="1110582" cy="720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23528" y="5373216"/>
            <a:ext cx="32305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 smtClean="0"/>
              <a:t>Workshopin vetäjät:</a:t>
            </a:r>
          </a:p>
          <a:p>
            <a:r>
              <a:rPr lang="fi-FI" dirty="0" smtClean="0"/>
              <a:t>Virpi Hirvensalo ja Krista Koskelo</a:t>
            </a:r>
          </a:p>
          <a:p>
            <a:r>
              <a:rPr lang="fi-FI" dirty="0" smtClean="0"/>
              <a:t>Maantieteen ja geologian laitos</a:t>
            </a:r>
          </a:p>
          <a:p>
            <a:r>
              <a:rPr lang="fi-FI" dirty="0" smtClean="0"/>
              <a:t>Turun yliopisto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xmlns="" val="91858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744" y="188640"/>
            <a:ext cx="6876256" cy="1143000"/>
          </a:xfrm>
        </p:spPr>
        <p:txBody>
          <a:bodyPr/>
          <a:lstStyle/>
          <a:p>
            <a:r>
              <a:rPr lang="fi-FI" i="1" dirty="0" smtClean="0"/>
              <a:t>Mielikuvat maantieteessä</a:t>
            </a:r>
            <a:endParaRPr lang="fi-FI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dirty="0" smtClean="0"/>
              <a:t>Maantieteessä tarkastellaan alueita, paikkoja ja maisemia objektiivisesti ja subjektiivisesti. Molempia lähestymistapoja sovelletaan käytäntöön.  </a:t>
            </a:r>
          </a:p>
          <a:p>
            <a:r>
              <a:rPr lang="fi-FI" dirty="0" smtClean="0"/>
              <a:t>Mielikuvien tarkastelu eri paikkoihin ja alueisiin liittyen on osa kulttuurimaantieteen olemusta ja tehtävää (vrt. GE2 -kurssin keskeiset sisällöt).</a:t>
            </a:r>
          </a:p>
          <a:p>
            <a:pPr>
              <a:buNone/>
            </a:pPr>
            <a:endParaRPr lang="fi-FI" dirty="0" smtClean="0"/>
          </a:p>
          <a:p>
            <a:endParaRPr lang="fi-FI" dirty="0"/>
          </a:p>
        </p:txBody>
      </p:sp>
      <p:pic>
        <p:nvPicPr>
          <p:cNvPr id="4" name="Picture 3" descr="lahellakaupungissa_logo_pienennet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5234168"/>
            <a:ext cx="2016224" cy="139427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ahellakaupungissa_logo_pienennet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5445224"/>
            <a:ext cx="1798320" cy="12435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33656" cy="864096"/>
          </a:xfrm>
        </p:spPr>
        <p:txBody>
          <a:bodyPr>
            <a:normAutofit/>
          </a:bodyPr>
          <a:lstStyle/>
          <a:p>
            <a:pPr algn="r"/>
            <a:r>
              <a:rPr lang="fi-FI" sz="2800" i="1" dirty="0" smtClean="0"/>
              <a:t>Yksilön mielikuvat aktiivisen kansalaisuuden perustana  </a:t>
            </a:r>
            <a:endParaRPr lang="en-GB" sz="28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958011"/>
          </a:xfrm>
        </p:spPr>
        <p:txBody>
          <a:bodyPr>
            <a:normAutofit fontScale="92500" lnSpcReduction="10000"/>
          </a:bodyPr>
          <a:lstStyle/>
          <a:p>
            <a:r>
              <a:rPr lang="fi-FI" sz="3000" dirty="0" smtClean="0"/>
              <a:t>Henkilökohtaiset lähiympäristöön liitetyt mielikuvat vahvistavat paikkaidentiteettiä  - alueelle kuulumisen tunnetta - ja sitä kautta mahdollisesti myös halukkuutta toimia alueen eteen, osallistua vaikkapa lähimetsän siivoustalkoisiin, block partyihin tai kaupunginosan tulevaisuudesta käytävään keskusteluun. Siten niillä on merkitystä aktiivisen kansalaisuuden näkökulmasta.</a:t>
            </a:r>
          </a:p>
          <a:p>
            <a:endParaRPr lang="fi-FI" sz="1300" dirty="0" smtClean="0"/>
          </a:p>
          <a:p>
            <a:pPr>
              <a:buNone/>
            </a:pPr>
            <a:r>
              <a:rPr lang="fi-FI" sz="3000" dirty="0" smtClean="0"/>
              <a:t>    Lähiympäristöihin tutustumiseen on kehitetty maksuton materiaalipaketti opetuskäyttöön: Lähellä kaupungissa</a:t>
            </a:r>
            <a:endParaRPr lang="en-GB" sz="3000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488" y="0"/>
            <a:ext cx="7437512" cy="1143000"/>
          </a:xfrm>
        </p:spPr>
        <p:txBody>
          <a:bodyPr>
            <a:normAutofit/>
          </a:bodyPr>
          <a:lstStyle/>
          <a:p>
            <a:r>
              <a:rPr lang="fi-FI" sz="3600" i="1" dirty="0" smtClean="0"/>
              <a:t>Asuinalueiden mielikuvat ja imagot</a:t>
            </a:r>
            <a:endParaRPr lang="fi-FI" sz="3600" i="1" dirty="0"/>
          </a:p>
        </p:txBody>
      </p:sp>
      <p:pic>
        <p:nvPicPr>
          <p:cNvPr id="4" name="Picture 3" descr="lahellakaupungissa_logo_pienennet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5301208"/>
            <a:ext cx="1798320" cy="124358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229600" cy="5544616"/>
          </a:xfrm>
        </p:spPr>
        <p:txBody>
          <a:bodyPr>
            <a:normAutofit fontScale="92500" lnSpcReduction="20000"/>
          </a:bodyPr>
          <a:lstStyle/>
          <a:p>
            <a:r>
              <a:rPr lang="fi-FI" dirty="0"/>
              <a:t>Alueen imagolla tarkoitetaan alueen julkisuuskuvaa, eli sitä millaisia </a:t>
            </a:r>
            <a:r>
              <a:rPr lang="fi-FI" dirty="0" smtClean="0"/>
              <a:t>pitkäaikaisia mielikuvia </a:t>
            </a:r>
            <a:r>
              <a:rPr lang="fi-FI" dirty="0"/>
              <a:t>ihmisillä on alueesta. Imagolla viitataan myös mediassa </a:t>
            </a:r>
            <a:r>
              <a:rPr lang="fi-FI" dirty="0" smtClean="0"/>
              <a:t>esiin nostettuihin </a:t>
            </a:r>
            <a:r>
              <a:rPr lang="fi-FI" dirty="0"/>
              <a:t>mielikuviin tietystä alueesta</a:t>
            </a:r>
            <a:r>
              <a:rPr lang="fi-FI" dirty="0" smtClean="0"/>
              <a:t>.</a:t>
            </a:r>
          </a:p>
          <a:p>
            <a:pPr marL="0" indent="0">
              <a:buNone/>
            </a:pPr>
            <a:endParaRPr lang="fi-FI" dirty="0"/>
          </a:p>
          <a:p>
            <a:pPr>
              <a:lnSpc>
                <a:spcPct val="110000"/>
              </a:lnSpc>
            </a:pPr>
            <a:r>
              <a:rPr lang="fi-FI" dirty="0"/>
              <a:t>Kaikilla alueilla on imago, oikeammin useampia sellaisia. Imago on </a:t>
            </a:r>
            <a:r>
              <a:rPr lang="fi-FI" dirty="0" smtClean="0"/>
              <a:t>yksinkertaistettu</a:t>
            </a:r>
            <a:r>
              <a:rPr lang="fi-FI" dirty="0"/>
              <a:t>, yleistetty ja usein </a:t>
            </a:r>
            <a:r>
              <a:rPr lang="fi-FI" dirty="0" smtClean="0"/>
              <a:t>stereotyyppinen </a:t>
            </a:r>
            <a:r>
              <a:rPr lang="fi-FI" dirty="0"/>
              <a:t>käsitys tietystä alueesta. Siinä alueen tietyt piirteet: fyysiset, sosiaaliset, kulttuuriset, taloudelliset tai </a:t>
            </a:r>
            <a:r>
              <a:rPr lang="fi-FI" dirty="0" smtClean="0"/>
              <a:t>poliittiset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fi-FI" dirty="0"/>
              <a:t> </a:t>
            </a:r>
            <a:r>
              <a:rPr lang="fi-FI" dirty="0" smtClean="0"/>
              <a:t>   voivat </a:t>
            </a:r>
            <a:r>
              <a:rPr lang="fi-FI" dirty="0"/>
              <a:t>olla ylikorostuneita</a:t>
            </a:r>
            <a:r>
              <a:rPr lang="fi-FI" dirty="0" smtClean="0"/>
              <a:t>.</a:t>
            </a:r>
          </a:p>
          <a:p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xmlns="" val="150287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ahellakaupungissa_logo_pienennet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5333758"/>
            <a:ext cx="1966312" cy="13597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>
            <a:normAutofit/>
          </a:bodyPr>
          <a:lstStyle/>
          <a:p>
            <a:r>
              <a:rPr lang="fi-FI" sz="3600" i="1" dirty="0" smtClean="0"/>
              <a:t>Sosiaalinen media työkaluna koulussa</a:t>
            </a:r>
            <a:endParaRPr lang="fi-FI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i-FI" dirty="0" smtClean="0"/>
              <a:t>Viestintä ja mediataidot peruskoulun ja lukion aihekokonaisuus: painotetaan osallistuvaa, vuorovaikutuksellista ja yhteisöllistä viestintää</a:t>
            </a:r>
          </a:p>
          <a:p>
            <a:pPr>
              <a:buNone/>
            </a:pPr>
            <a:endParaRPr lang="fi-FI" dirty="0" smtClean="0"/>
          </a:p>
          <a:p>
            <a:r>
              <a:rPr lang="fi-FI" dirty="0" smtClean="0"/>
              <a:t>Sosiaalinen media (ja sosiaalinen geomedia) yhä enemmän aktiivisen kansalaisuuden välineitä → osallistuminen esimerkiksi kaupunkikehityksestä käytävään keskusteluun ja päätöksentekoon. </a:t>
            </a:r>
            <a:endParaRPr lang="fi-FI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188640"/>
            <a:ext cx="5805429" cy="4525963"/>
          </a:xfrm>
        </p:spPr>
      </p:pic>
      <p:sp>
        <p:nvSpPr>
          <p:cNvPr id="5" name="Rectangle 4"/>
          <p:cNvSpPr/>
          <p:nvPr/>
        </p:nvSpPr>
        <p:spPr>
          <a:xfrm>
            <a:off x="179512" y="4869160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2800" dirty="0" smtClean="0"/>
              <a:t>Sosiaalinen media on lisännyt mahdollisuuksia jakaa  mielikuvia ja käsityksiä asuinalueista laajemmille joukoille ja tarjonnut uuden välineen asuinalueisiin liittyvälle ”spekuloinnille” ja markkinoinnille. </a:t>
            </a:r>
            <a:endParaRPr lang="fi-FI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90813" y="476672"/>
            <a:ext cx="28250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i="1" dirty="0" smtClean="0"/>
              <a:t>Esimerkki asuinalueen </a:t>
            </a:r>
          </a:p>
          <a:p>
            <a:r>
              <a:rPr lang="fi-FI" i="1" dirty="0" smtClean="0"/>
              <a:t>markkinoinnista ja tiedotuksesta:</a:t>
            </a:r>
          </a:p>
          <a:p>
            <a:r>
              <a:rPr lang="fi-FI" i="1" dirty="0" smtClean="0"/>
              <a:t>Kallio-liikkeen verkkosivusto</a:t>
            </a:r>
          </a:p>
          <a:p>
            <a:r>
              <a:rPr lang="fi-FI" i="1" dirty="0" err="1"/>
              <a:t>k</a:t>
            </a:r>
            <a:r>
              <a:rPr lang="fi-FI" i="1" dirty="0" err="1" smtClean="0"/>
              <a:t>allioliike.org</a:t>
            </a:r>
            <a:r>
              <a:rPr lang="fi-FI" i="1" dirty="0" smtClean="0"/>
              <a:t>  15.11.20013 </a:t>
            </a:r>
          </a:p>
        </p:txBody>
      </p:sp>
    </p:spTree>
    <p:extLst>
      <p:ext uri="{BB962C8B-B14F-4D97-AF65-F5344CB8AC3E}">
        <p14:creationId xmlns:p14="http://schemas.microsoft.com/office/powerpoint/2010/main" xmlns="" val="167702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fi-FI" dirty="0" smtClean="0"/>
              <a:t>Mielikuvat asuinalueista kartalle</a:t>
            </a:r>
            <a:endParaRPr lang="fi-FI" dirty="0"/>
          </a:p>
        </p:txBody>
      </p:sp>
      <p:graphicFrame>
        <p:nvGraphicFramePr>
          <p:cNvPr id="9" name="Kaaviokuva 8"/>
          <p:cNvGraphicFramePr/>
          <p:nvPr>
            <p:extLst>
              <p:ext uri="{D42A27DB-BD31-4B8C-83A1-F6EECF244321}">
                <p14:modId xmlns:p14="http://schemas.microsoft.com/office/powerpoint/2010/main" xmlns="" val="2799413319"/>
              </p:ext>
            </p:extLst>
          </p:nvPr>
        </p:nvGraphicFramePr>
        <p:xfrm>
          <a:off x="1524000" y="1397000"/>
          <a:ext cx="6096000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3" descr="lahellakaupungissa_logo_pienennetty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6296" y="5417111"/>
            <a:ext cx="1798320" cy="1243584"/>
          </a:xfrm>
          <a:prstGeom prst="rect">
            <a:avLst/>
          </a:prstGeom>
        </p:spPr>
      </p:pic>
      <p:graphicFrame>
        <p:nvGraphicFramePr>
          <p:cNvPr id="12" name="Kaaviokuva 11"/>
          <p:cNvGraphicFramePr/>
          <p:nvPr>
            <p:extLst>
              <p:ext uri="{D42A27DB-BD31-4B8C-83A1-F6EECF244321}">
                <p14:modId xmlns:p14="http://schemas.microsoft.com/office/powerpoint/2010/main" xmlns="" val="2081963156"/>
              </p:ext>
            </p:extLst>
          </p:nvPr>
        </p:nvGraphicFramePr>
        <p:xfrm>
          <a:off x="1547664" y="4797152"/>
          <a:ext cx="5928320" cy="102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xmlns="" val="162559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D9D0971-F792-4C11-AA0A-FF266CFA5D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DE75D8B-46F6-4982-BC18-55D491A3A8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CFDE752-4091-4796-9DD6-3C50D82110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A1DE3BA-4A0F-4573-BDF2-FDA0E7C1F5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F8451D1-1A2A-41E7-8921-71ACDA12E2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C6CF6F8-0290-470A-9580-034FA41BAC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  <p:bldGraphic spid="12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300</Words>
  <Application>Microsoft Office PowerPoint</Application>
  <PresentationFormat>On-screen Show (4:3)</PresentationFormat>
  <Paragraphs>41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Kaupunkiympäristöt tutuiksi tutkien</vt:lpstr>
      <vt:lpstr>Mielikuvat maantieteessä</vt:lpstr>
      <vt:lpstr>Yksilön mielikuvat aktiivisen kansalaisuuden perustana  </vt:lpstr>
      <vt:lpstr>Asuinalueiden mielikuvat ja imagot</vt:lpstr>
      <vt:lpstr>Sosiaalinen media työkaluna koulussa</vt:lpstr>
      <vt:lpstr>Slide 6</vt:lpstr>
      <vt:lpstr>Mielikuvat asuinalueista kartalle</vt:lpstr>
    </vt:vector>
  </TitlesOfParts>
  <Company>University of Turku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Kaupunkiympäristöt tutuiksi tutkien</dc:title>
  <dc:creator>Virpi Hirvensalo</dc:creator>
  <cp:lastModifiedBy>Virpi</cp:lastModifiedBy>
  <cp:revision>22</cp:revision>
  <dcterms:created xsi:type="dcterms:W3CDTF">2013-11-15T10:08:34Z</dcterms:created>
  <dcterms:modified xsi:type="dcterms:W3CDTF">2013-11-17T19:36:49Z</dcterms:modified>
</cp:coreProperties>
</file>