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8" r:id="rId3"/>
    <p:sldId id="304" r:id="rId4"/>
    <p:sldId id="303" r:id="rId5"/>
    <p:sldId id="299" r:id="rId6"/>
    <p:sldId id="289" r:id="rId7"/>
    <p:sldId id="306" r:id="rId8"/>
    <p:sldId id="305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 smtClean="0">
                <a:solidFill>
                  <a:srgbClr val="006DA7"/>
                </a:solidFill>
              </a:rPr>
              <a:t>7. Solun energiatalous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118451" cy="25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Energiantuotannon perusteet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95536" y="1556792"/>
            <a:ext cx="8208912" cy="23762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Omavaraiset: fotosynteesi tai </a:t>
            </a:r>
            <a:r>
              <a:rPr lang="fi-FI" sz="2400" b="1" dirty="0" err="1" smtClean="0">
                <a:solidFill>
                  <a:schemeClr val="tx1"/>
                </a:solidFill>
              </a:rPr>
              <a:t>kemosynteesi</a:t>
            </a:r>
            <a:r>
              <a:rPr lang="fi-FI" sz="2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Toisenvaraiset käyttävät omavaraisten tuottamia yhdistelmiä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Soluhengitys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Käyminen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fi-FI" sz="1800" b="1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800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Energian tarve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6805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Mekaaninen työ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Aineiden kuljetus solukalvolla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Kemialliset reaktiot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00128" cy="31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Soluhengitys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Sokeri + happi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   ATP-energiaa + hiilidioksidi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   + vesi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Tapahtuu solulimassa ja </a:t>
            </a:r>
            <a:r>
              <a:rPr lang="fi-FI" sz="2400" b="1" dirty="0" err="1" smtClean="0">
                <a:solidFill>
                  <a:schemeClr val="tx1"/>
                </a:solidFill>
                <a:sym typeface="Wingdings" pitchFamily="2" charset="2"/>
              </a:rPr>
              <a:t>mitokondriossa</a:t>
            </a:r>
            <a:endParaRPr lang="fi-FI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Kolme vaihetta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05165" cy="307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089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Soluhengitys: 1. Glykolyysi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Solulimassa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Glukoosi hajotetaan kahdeksi </a:t>
            </a:r>
            <a:r>
              <a:rPr lang="fi-FI" sz="2400" b="1" dirty="0" err="1" smtClean="0">
                <a:solidFill>
                  <a:schemeClr val="tx1"/>
                </a:solidFill>
              </a:rPr>
              <a:t>pyryvaatti-molekyyliksi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Syntyy vettä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Energia sitoutuu: 2 ATP:tä ja 2 </a:t>
            </a:r>
            <a:r>
              <a:rPr lang="fi-FI" sz="2400" b="1" dirty="0" err="1" smtClean="0">
                <a:solidFill>
                  <a:schemeClr val="tx1"/>
                </a:solidFill>
              </a:rPr>
              <a:t>NADH:ta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Ei tarvita happea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96139" cy="32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165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Soluhengitys: </a:t>
            </a:r>
            <a:br>
              <a:rPr lang="fi" dirty="0" smtClean="0">
                <a:solidFill>
                  <a:srgbClr val="006DA7"/>
                </a:solidFill>
              </a:rPr>
            </a:br>
            <a:r>
              <a:rPr lang="fi" dirty="0" smtClean="0">
                <a:solidFill>
                  <a:srgbClr val="006DA7"/>
                </a:solidFill>
              </a:rPr>
              <a:t>2. Sitruunahappokierto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590465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Pyryvaatit</a:t>
            </a:r>
            <a:r>
              <a:rPr lang="fi-FI" sz="2400" b="1" dirty="0" smtClean="0">
                <a:solidFill>
                  <a:schemeClr val="tx1"/>
                </a:solidFill>
              </a:rPr>
              <a:t> pilkkoutuvat </a:t>
            </a:r>
            <a:r>
              <a:rPr lang="fi-FI" sz="2400" b="1" dirty="0" err="1" smtClean="0">
                <a:solidFill>
                  <a:schemeClr val="tx1"/>
                </a:solidFill>
              </a:rPr>
              <a:t>mitokondriossa</a:t>
            </a:r>
            <a:r>
              <a:rPr lang="fi-FI" sz="2400" b="1" dirty="0" smtClean="0">
                <a:solidFill>
                  <a:schemeClr val="tx1"/>
                </a:solidFill>
              </a:rPr>
              <a:t>: 2 ATP:tä ja elektroninsiirtäjiä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Syntyy </a:t>
            </a:r>
            <a:r>
              <a:rPr lang="fi-FI" sz="2400" b="1" dirty="0" err="1" smtClean="0">
                <a:solidFill>
                  <a:schemeClr val="tx1"/>
                </a:solidFill>
              </a:rPr>
              <a:t>hiilidoksidia</a:t>
            </a:r>
            <a:endParaRPr lang="fi-FI" sz="2400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798" y="2636912"/>
            <a:ext cx="4104117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Soluhengitys: </a:t>
            </a:r>
            <a:br>
              <a:rPr lang="fi" dirty="0" smtClean="0">
                <a:solidFill>
                  <a:srgbClr val="006DA7"/>
                </a:solidFill>
              </a:rPr>
            </a:br>
            <a:r>
              <a:rPr lang="fi" dirty="0" smtClean="0">
                <a:solidFill>
                  <a:srgbClr val="006DA7"/>
                </a:solidFill>
              </a:rPr>
              <a:t>3. Elektroninsiirtoketju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590465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Oksidatiivinen</a:t>
            </a:r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fosforylaatio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Oksidatiiivinen</a:t>
            </a:r>
            <a:r>
              <a:rPr lang="fi-FI" sz="2400" b="1" dirty="0" smtClean="0">
                <a:solidFill>
                  <a:schemeClr val="tx1"/>
                </a:solidFill>
              </a:rPr>
              <a:t> – tarvitsee happea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Fosforylaatio</a:t>
            </a:r>
            <a:r>
              <a:rPr lang="fi-FI" sz="2400" b="1" dirty="0" smtClean="0">
                <a:solidFill>
                  <a:schemeClr val="tx1"/>
                </a:solidFill>
              </a:rPr>
              <a:t> – liittää fosfaattiryhmän </a:t>
            </a:r>
            <a:r>
              <a:rPr lang="fi-FI" sz="2400" b="1" dirty="0" err="1" smtClean="0">
                <a:solidFill>
                  <a:schemeClr val="tx1"/>
                </a:solidFill>
              </a:rPr>
              <a:t>ADP:hen</a:t>
            </a:r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syntyy ATP:tä.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Tapahtuu </a:t>
            </a:r>
            <a:r>
              <a:rPr lang="fi-FI" sz="2400" b="1" dirty="0" err="1" smtClean="0">
                <a:solidFill>
                  <a:schemeClr val="tx1"/>
                </a:solidFill>
                <a:sym typeface="Wingdings" pitchFamily="2" charset="2"/>
              </a:rPr>
              <a:t>mitokondriossa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Tärkein vaihe ATP:n syntymisen kannalta: syntyy jopa 30 ATP:tä.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787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Käyminen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820891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Glykolyysissä</a:t>
            </a:r>
            <a:r>
              <a:rPr lang="fi-FI" sz="2400" b="1" dirty="0" smtClean="0">
                <a:solidFill>
                  <a:schemeClr val="tx1"/>
                </a:solidFill>
              </a:rPr>
              <a:t> syntyneestä </a:t>
            </a:r>
            <a:r>
              <a:rPr lang="fi-FI" sz="2400" b="1" dirty="0" err="1" smtClean="0">
                <a:solidFill>
                  <a:schemeClr val="tx1"/>
                </a:solidFill>
              </a:rPr>
              <a:t>pyruvaatista</a:t>
            </a:r>
            <a:r>
              <a:rPr lang="fi-FI" sz="2400" b="1" dirty="0" smtClean="0">
                <a:solidFill>
                  <a:schemeClr val="tx1"/>
                </a:solidFill>
              </a:rPr>
              <a:t> saadaan ilman happea tuotettua vain vähän energiaa: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Maitohappokäyminen: </a:t>
            </a:r>
            <a:r>
              <a:rPr lang="fi-FI" sz="2400" b="1" dirty="0" err="1" smtClean="0">
                <a:solidFill>
                  <a:schemeClr val="tx1"/>
                </a:solidFill>
              </a:rPr>
              <a:t>Pyruvaatti</a:t>
            </a:r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laktaatti (maitohapon ionimuoto) + vähän energiaa.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Lihaksessa jos hapesta pula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fi-FI" sz="1800" b="1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Etanolikäyminen: </a:t>
            </a:r>
            <a:r>
              <a:rPr lang="fi-FI" sz="2400" b="1" dirty="0" err="1" smtClean="0">
                <a:solidFill>
                  <a:schemeClr val="tx1"/>
                </a:solidFill>
                <a:sym typeface="Wingdings" pitchFamily="2" charset="2"/>
              </a:rPr>
              <a:t>Pyruvaatti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fi-FI" sz="2400" b="1" dirty="0" err="1" smtClean="0">
                <a:solidFill>
                  <a:schemeClr val="tx1"/>
                </a:solidFill>
                <a:sym typeface="Wingdings" pitchFamily="2" charset="2"/>
              </a:rPr>
              <a:t>asetaldehydiä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 + vähän energiaa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Leivinhiiva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Ruutana-kala hapettomissa oloissa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800" b="1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663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158</Words>
  <Application>Microsoft Macintosh PowerPoint</Application>
  <PresentationFormat>Näytössä katseltava diaesitys (4:3)</PresentationFormat>
  <Paragraphs>44</Paragraphs>
  <Slides>8</Slides>
  <Notes>8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7. Solun energiatalous</vt:lpstr>
      <vt:lpstr>Energiantuotannon perusteet</vt:lpstr>
      <vt:lpstr>Energian tarve</vt:lpstr>
      <vt:lpstr>Soluhengitys</vt:lpstr>
      <vt:lpstr>Soluhengitys: 1. Glykolyysi</vt:lpstr>
      <vt:lpstr>Soluhengitys:  2. Sitruunahappokierto</vt:lpstr>
      <vt:lpstr>Soluhengitys:  3. Elektroninsiirtoketju</vt:lpstr>
      <vt:lpstr>Käyminen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60</cp:revision>
  <dcterms:created xsi:type="dcterms:W3CDTF">2013-04-08T12:12:34Z</dcterms:created>
  <dcterms:modified xsi:type="dcterms:W3CDTF">2013-04-08T12:13:12Z</dcterms:modified>
</cp:coreProperties>
</file>