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28" r:id="rId1"/>
  </p:sldMasterIdLst>
  <p:notesMasterIdLst>
    <p:notesMasterId r:id="rId14"/>
  </p:notesMasterIdLst>
  <p:handoutMasterIdLst>
    <p:handoutMasterId r:id="rId15"/>
  </p:handoutMasterIdLst>
  <p:sldIdLst>
    <p:sldId id="256" r:id="rId2"/>
    <p:sldId id="265" r:id="rId3"/>
    <p:sldId id="270" r:id="rId4"/>
    <p:sldId id="269" r:id="rId5"/>
    <p:sldId id="274" r:id="rId6"/>
    <p:sldId id="277" r:id="rId7"/>
    <p:sldId id="275" r:id="rId8"/>
    <p:sldId id="272" r:id="rId9"/>
    <p:sldId id="276" r:id="rId10"/>
    <p:sldId id="273" r:id="rId11"/>
    <p:sldId id="266" r:id="rId12"/>
    <p:sldId id="268" r:id="rId13"/>
  </p:sldIdLst>
  <p:sldSz cx="9144000" cy="6858000" type="screen4x3"/>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p:scale>
          <a:sx n="110" d="100"/>
          <a:sy n="110" d="100"/>
        </p:scale>
        <p:origin x="-216" y="120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EEBAAA41-9B97-4E7D-98CB-8C9EF5CA2E96}" type="datetimeFigureOut">
              <a:rPr lang="en-US" smtClean="0"/>
              <a:pPr/>
              <a:t>11/9/2011</a:t>
            </a:fld>
            <a:endParaRPr lang="en-US"/>
          </a:p>
        </p:txBody>
      </p:sp>
      <p:sp>
        <p:nvSpPr>
          <p:cNvPr id="4" name="Footer Placeholder 3"/>
          <p:cNvSpPr>
            <a:spLocks noGrp="1"/>
          </p:cNvSpPr>
          <p:nvPr>
            <p:ph type="ftr" sz="quarter" idx="2"/>
          </p:nvPr>
        </p:nvSpPr>
        <p:spPr>
          <a:xfrm>
            <a:off x="0" y="9432925"/>
            <a:ext cx="2944813"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8100" y="9432925"/>
            <a:ext cx="2944813" cy="496888"/>
          </a:xfrm>
          <a:prstGeom prst="rect">
            <a:avLst/>
          </a:prstGeom>
        </p:spPr>
        <p:txBody>
          <a:bodyPr vert="horz" lIns="91440" tIns="45720" rIns="91440" bIns="45720" rtlCol="0" anchor="b"/>
          <a:lstStyle>
            <a:lvl1pPr algn="r">
              <a:defRPr sz="1200"/>
            </a:lvl1pPr>
          </a:lstStyle>
          <a:p>
            <a:fld id="{439E3859-0175-4D09-85C6-A0B26238FD13}" type="slidenum">
              <a:rPr lang="en-US" smtClean="0"/>
              <a:pPr/>
              <a:t>‹#›</a:t>
            </a:fld>
            <a:endParaRPr lang="en-US"/>
          </a:p>
        </p:txBody>
      </p:sp>
    </p:spTree>
    <p:extLst>
      <p:ext uri="{BB962C8B-B14F-4D97-AF65-F5344CB8AC3E}">
        <p14:creationId xmlns="" xmlns:p14="http://schemas.microsoft.com/office/powerpoint/2010/main" val="9000579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48100" y="0"/>
            <a:ext cx="2944813" cy="496888"/>
          </a:xfrm>
          <a:prstGeom prst="rect">
            <a:avLst/>
          </a:prstGeom>
        </p:spPr>
        <p:txBody>
          <a:bodyPr vert="horz" lIns="91440" tIns="45720" rIns="91440" bIns="45720" rtlCol="0"/>
          <a:lstStyle>
            <a:lvl1pPr algn="r">
              <a:defRPr sz="1200"/>
            </a:lvl1pPr>
          </a:lstStyle>
          <a:p>
            <a:fld id="{7435CBA1-366C-45B2-84F4-955B1004CC0E}" type="datetimeFigureOut">
              <a:rPr lang="fi-FI" smtClean="0"/>
              <a:pPr/>
              <a:t>9.11.2011</a:t>
            </a:fld>
            <a:endParaRPr lang="fi-FI"/>
          </a:p>
        </p:txBody>
      </p:sp>
      <p:sp>
        <p:nvSpPr>
          <p:cNvPr id="4" name="Dian kuvan paikkamerkki 3"/>
          <p:cNvSpPr>
            <a:spLocks noGrp="1" noRot="1" noChangeAspect="1"/>
          </p:cNvSpPr>
          <p:nvPr>
            <p:ph type="sldImg" idx="2"/>
          </p:nvPr>
        </p:nvSpPr>
        <p:spPr>
          <a:xfrm>
            <a:off x="914400" y="744538"/>
            <a:ext cx="4965700" cy="3724275"/>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450" y="4718050"/>
            <a:ext cx="5435600" cy="4468813"/>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32925"/>
            <a:ext cx="2944813" cy="496888"/>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48100" y="9432925"/>
            <a:ext cx="2944813" cy="496888"/>
          </a:xfrm>
          <a:prstGeom prst="rect">
            <a:avLst/>
          </a:prstGeom>
        </p:spPr>
        <p:txBody>
          <a:bodyPr vert="horz" lIns="91440" tIns="45720" rIns="91440" bIns="45720" rtlCol="0" anchor="b"/>
          <a:lstStyle>
            <a:lvl1pPr algn="r">
              <a:defRPr sz="1200"/>
            </a:lvl1pPr>
          </a:lstStyle>
          <a:p>
            <a:fld id="{7698177E-9D1C-437A-BC0A-EE4C67C42554}" type="slidenum">
              <a:rPr lang="fi-FI" smtClean="0"/>
              <a:pPr/>
              <a:t>‹#›</a:t>
            </a:fld>
            <a:endParaRPr lang="fi-FI"/>
          </a:p>
        </p:txBody>
      </p:sp>
    </p:spTree>
    <p:extLst>
      <p:ext uri="{BB962C8B-B14F-4D97-AF65-F5344CB8AC3E}">
        <p14:creationId xmlns="" xmlns:p14="http://schemas.microsoft.com/office/powerpoint/2010/main" val="1770279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a:p>
        </p:txBody>
      </p:sp>
      <p:sp>
        <p:nvSpPr>
          <p:cNvPr id="4" name="Dian numeron paikkamerkki 3"/>
          <p:cNvSpPr>
            <a:spLocks noGrp="1"/>
          </p:cNvSpPr>
          <p:nvPr>
            <p:ph type="sldNum" sz="quarter" idx="10"/>
          </p:nvPr>
        </p:nvSpPr>
        <p:spPr/>
        <p:txBody>
          <a:bodyPr/>
          <a:lstStyle/>
          <a:p>
            <a:fld id="{7698177E-9D1C-437A-BC0A-EE4C67C42554}" type="slidenum">
              <a:rPr lang="fi-FI" smtClean="0"/>
              <a:pPr/>
              <a:t>1</a:t>
            </a:fld>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dirty="0"/>
          </a:p>
        </p:txBody>
      </p:sp>
      <p:sp>
        <p:nvSpPr>
          <p:cNvPr id="4" name="Dian numeron paikkamerkki 3"/>
          <p:cNvSpPr>
            <a:spLocks noGrp="1"/>
          </p:cNvSpPr>
          <p:nvPr>
            <p:ph type="sldNum" sz="quarter" idx="10"/>
          </p:nvPr>
        </p:nvSpPr>
        <p:spPr/>
        <p:txBody>
          <a:bodyPr/>
          <a:lstStyle/>
          <a:p>
            <a:fld id="{7698177E-9D1C-437A-BC0A-EE4C67C42554}" type="slidenum">
              <a:rPr lang="fi-FI" smtClean="0"/>
              <a:pPr/>
              <a:t>10</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Ref idx="1002">
        <a:schemeClr val="bg2"/>
      </p:bgRef>
    </p:bg>
    <p:spTree>
      <p:nvGrpSpPr>
        <p:cNvPr id="1" name=""/>
        <p:cNvGrpSpPr/>
        <p:nvPr/>
      </p:nvGrpSpPr>
      <p:grpSpPr>
        <a:xfrm>
          <a:off x="0" y="0"/>
          <a:ext cx="0" cy="0"/>
          <a:chOff x="0" y="0"/>
          <a:chExt cx="0" cy="0"/>
        </a:xfrm>
      </p:grpSpPr>
      <p:sp>
        <p:nvSpPr>
          <p:cNvPr id="9" name="Otsikk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i-FI" smtClean="0"/>
              <a:t>Muokkaa perustyyl. napsautt.</a:t>
            </a:r>
            <a:endParaRPr kumimoji="0" lang="en-US"/>
          </a:p>
        </p:txBody>
      </p:sp>
      <p:sp>
        <p:nvSpPr>
          <p:cNvPr id="17" name="Alaotsikk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30" name="Päivämäärän paikkamerkki 29"/>
          <p:cNvSpPr>
            <a:spLocks noGrp="1"/>
          </p:cNvSpPr>
          <p:nvPr>
            <p:ph type="dt" sz="half" idx="10"/>
          </p:nvPr>
        </p:nvSpPr>
        <p:spPr/>
        <p:txBody>
          <a:bodyPr/>
          <a:lstStyle/>
          <a:p>
            <a:fld id="{DFEE4C17-F723-4DEC-AB00-3110009AF31F}" type="datetime1">
              <a:rPr lang="en-US" smtClean="0"/>
              <a:pPr/>
              <a:t>11/9/2011</a:t>
            </a:fld>
            <a:endParaRPr lang="en-US"/>
          </a:p>
        </p:txBody>
      </p:sp>
      <p:sp>
        <p:nvSpPr>
          <p:cNvPr id="19" name="Alatunnisteen paikkamerkki 18"/>
          <p:cNvSpPr>
            <a:spLocks noGrp="1"/>
          </p:cNvSpPr>
          <p:nvPr>
            <p:ph type="ftr" sz="quarter" idx="11"/>
          </p:nvPr>
        </p:nvSpPr>
        <p:spPr/>
        <p:txBody>
          <a:bodyPr/>
          <a:lstStyle/>
          <a:p>
            <a:endParaRPr lang="en-US"/>
          </a:p>
        </p:txBody>
      </p:sp>
      <p:sp>
        <p:nvSpPr>
          <p:cNvPr id="27" name="Dian numeron paikkamerkki 26"/>
          <p:cNvSpPr>
            <a:spLocks noGrp="1"/>
          </p:cNvSpPr>
          <p:nvPr>
            <p:ph type="sldNum" sz="quarter" idx="12"/>
          </p:nvPr>
        </p:nvSpPr>
        <p:spPr/>
        <p:txBody>
          <a:bodyPr/>
          <a:lstStyle/>
          <a:p>
            <a:fld id="{0C8BDD52-56BF-49DE-878A-61A9F4ABB5C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8CB6ABCB-D460-41AC-B0BF-A7608B4CB75F}"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0C8BDD52-56BF-49DE-878A-61A9F4ABB5C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914401"/>
            <a:ext cx="2057400" cy="5211763"/>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914401"/>
            <a:ext cx="6019800" cy="5211763"/>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F04206E6-AF48-42C1-B690-F0C82E5248EE}"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0C8BDD52-56BF-49DE-878A-61A9F4ABB5C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Sisällön paikkamerkki 2"/>
          <p:cNvSpPr>
            <a:spLocks noGrp="1"/>
          </p:cNvSpPr>
          <p:nvPr>
            <p:ph idx="1"/>
          </p:nvPr>
        </p:nvSpPr>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B7A108B9-A8C8-4EEE-A30F-9889AD42E66B}"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0C8BDD52-56BF-49DE-878A-61A9F4ABB5C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Ref idx="1002">
        <a:schemeClr val="bg2"/>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p:txBody>
          <a:bodyPr/>
          <a:lstStyle/>
          <a:p>
            <a:fld id="{ACE226E8-10C7-4D6B-AC52-E5D8DB3E029F}"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sp>
        <p:nvSpPr>
          <p:cNvPr id="6" name="Dian numeron paikkamerkki 5"/>
          <p:cNvSpPr>
            <a:spLocks noGrp="1"/>
          </p:cNvSpPr>
          <p:nvPr>
            <p:ph type="sldNum" sz="quarter" idx="12"/>
          </p:nvPr>
        </p:nvSpPr>
        <p:spPr/>
        <p:txBody>
          <a:bodyPr/>
          <a:lstStyle/>
          <a:p>
            <a:fld id="{0C8BDD52-56BF-49DE-878A-61A9F4ABB5C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457200" y="704088"/>
            <a:ext cx="8229600" cy="1143000"/>
          </a:xfrm>
        </p:spPr>
        <p:txBody>
          <a:bodyPr/>
          <a:lstStyle/>
          <a:p>
            <a:r>
              <a:rPr kumimoji="0" lang="fi-FI" smtClean="0"/>
              <a:t>Muokkaa perustyyl. napsautt.</a:t>
            </a:r>
            <a:endParaRPr kumimoji="0" lang="en-US"/>
          </a:p>
        </p:txBody>
      </p:sp>
      <p:sp>
        <p:nvSpPr>
          <p:cNvPr id="3" name="Sisällön paikkamerkki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Sisällön paikkamerkki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p>
            <a:fld id="{131533E9-A347-4AB0-A847-2A2704605E6A}" type="datetime1">
              <a:rPr lang="en-US" smtClean="0"/>
              <a:pPr/>
              <a:t>11/9/2011</a:t>
            </a:fld>
            <a:endParaRPr lang="en-US"/>
          </a:p>
        </p:txBody>
      </p:sp>
      <p:sp>
        <p:nvSpPr>
          <p:cNvPr id="6" name="Alatunnisteen paikkamerkki 5"/>
          <p:cNvSpPr>
            <a:spLocks noGrp="1"/>
          </p:cNvSpPr>
          <p:nvPr>
            <p:ph type="ftr" sz="quarter" idx="11"/>
          </p:nvPr>
        </p:nvSpPr>
        <p:spPr/>
        <p:txBody>
          <a:bodyPr/>
          <a:lstStyle/>
          <a:p>
            <a:endParaRPr lang="en-US"/>
          </a:p>
        </p:txBody>
      </p:sp>
      <p:sp>
        <p:nvSpPr>
          <p:cNvPr id="7" name="Dian numeron paikkamerkki 6"/>
          <p:cNvSpPr>
            <a:spLocks noGrp="1"/>
          </p:cNvSpPr>
          <p:nvPr>
            <p:ph type="sldNum" sz="quarter" idx="12"/>
          </p:nvPr>
        </p:nvSpPr>
        <p:spPr/>
        <p:txBody>
          <a:bodyPr/>
          <a:lstStyle/>
          <a:p>
            <a:fld id="{0C8BDD52-56BF-49DE-878A-61A9F4ABB5C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704088"/>
            <a:ext cx="8229600" cy="1143000"/>
          </a:xfrm>
        </p:spPr>
        <p:txBody>
          <a:bodyPr tIns="45720" anchor="b"/>
          <a:lstStyle>
            <a:lvl1pPr>
              <a:defRPr/>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4" name="Tekstin paikkamerkki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Muokkaa tekstin perustyylejä napsauttamalla</a:t>
            </a:r>
          </a:p>
        </p:txBody>
      </p:sp>
      <p:sp>
        <p:nvSpPr>
          <p:cNvPr id="5" name="Sisällön paikkamerkki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6" name="Sisällön paikkamerkki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0"/>
          </p:nvPr>
        </p:nvSpPr>
        <p:spPr/>
        <p:txBody>
          <a:bodyPr/>
          <a:lstStyle/>
          <a:p>
            <a:fld id="{DF4FF6C7-0765-4C64-8FE2-C5E83EA2E119}" type="datetime1">
              <a:rPr lang="en-US" smtClean="0"/>
              <a:pPr/>
              <a:t>11/9/2011</a:t>
            </a:fld>
            <a:endParaRPr lang="en-US"/>
          </a:p>
        </p:txBody>
      </p:sp>
      <p:sp>
        <p:nvSpPr>
          <p:cNvPr id="8" name="Alatunnisteen paikkamerkki 7"/>
          <p:cNvSpPr>
            <a:spLocks noGrp="1"/>
          </p:cNvSpPr>
          <p:nvPr>
            <p:ph type="ftr" sz="quarter" idx="11"/>
          </p:nvPr>
        </p:nvSpPr>
        <p:spPr/>
        <p:txBody>
          <a:bodyPr/>
          <a:lstStyle/>
          <a:p>
            <a:endParaRPr lang="en-US"/>
          </a:p>
        </p:txBody>
      </p:sp>
      <p:sp>
        <p:nvSpPr>
          <p:cNvPr id="9" name="Dian numeron paikkamerkki 8"/>
          <p:cNvSpPr>
            <a:spLocks noGrp="1"/>
          </p:cNvSpPr>
          <p:nvPr>
            <p:ph type="sldNum" sz="quarter" idx="12"/>
          </p:nvPr>
        </p:nvSpPr>
        <p:spPr/>
        <p:txBody>
          <a:bodyPr/>
          <a:lstStyle/>
          <a:p>
            <a:fld id="{0C8BDD52-56BF-49DE-878A-61A9F4ABB5C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i-FI" smtClean="0"/>
              <a:t>Muokkaa perustyyl. napsautt.</a:t>
            </a:r>
            <a:endParaRPr kumimoji="0" lang="en-US"/>
          </a:p>
        </p:txBody>
      </p:sp>
      <p:sp>
        <p:nvSpPr>
          <p:cNvPr id="3" name="Päivämäärän paikkamerkki 2"/>
          <p:cNvSpPr>
            <a:spLocks noGrp="1"/>
          </p:cNvSpPr>
          <p:nvPr>
            <p:ph type="dt" sz="half" idx="10"/>
          </p:nvPr>
        </p:nvSpPr>
        <p:spPr/>
        <p:txBody>
          <a:bodyPr/>
          <a:lstStyle/>
          <a:p>
            <a:fld id="{422D065D-D3D0-4208-AEE7-05862581D9DE}" type="datetime1">
              <a:rPr lang="en-US" smtClean="0"/>
              <a:pPr/>
              <a:t>11/9/2011</a:t>
            </a:fld>
            <a:endParaRPr lang="en-US"/>
          </a:p>
        </p:txBody>
      </p:sp>
      <p:sp>
        <p:nvSpPr>
          <p:cNvPr id="4" name="Alatunnisteen paikkamerkki 3"/>
          <p:cNvSpPr>
            <a:spLocks noGrp="1"/>
          </p:cNvSpPr>
          <p:nvPr>
            <p:ph type="ftr" sz="quarter" idx="11"/>
          </p:nvPr>
        </p:nvSpPr>
        <p:spPr/>
        <p:txBody>
          <a:bodyPr/>
          <a:lstStyle/>
          <a:p>
            <a:endParaRPr lang="en-US"/>
          </a:p>
        </p:txBody>
      </p:sp>
      <p:sp>
        <p:nvSpPr>
          <p:cNvPr id="5" name="Dian numeron paikkamerkki 4"/>
          <p:cNvSpPr>
            <a:spLocks noGrp="1"/>
          </p:cNvSpPr>
          <p:nvPr>
            <p:ph type="sldNum" sz="quarter" idx="12"/>
          </p:nvPr>
        </p:nvSpPr>
        <p:spPr/>
        <p:txBody>
          <a:bodyPr/>
          <a:lstStyle/>
          <a:p>
            <a:fld id="{0C8BDD52-56BF-49DE-878A-61A9F4ABB5C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08BD9462-539D-421D-AA0A-D1189F20C9E1}" type="datetime1">
              <a:rPr lang="en-US" smtClean="0"/>
              <a:pPr/>
              <a:t>11/9/2011</a:t>
            </a:fld>
            <a:endParaRPr lang="en-US"/>
          </a:p>
        </p:txBody>
      </p:sp>
      <p:sp>
        <p:nvSpPr>
          <p:cNvPr id="3" name="Alatunnisteen paikkamerkki 2"/>
          <p:cNvSpPr>
            <a:spLocks noGrp="1"/>
          </p:cNvSpPr>
          <p:nvPr>
            <p:ph type="ftr" sz="quarter" idx="11"/>
          </p:nvPr>
        </p:nvSpPr>
        <p:spPr/>
        <p:txBody>
          <a:bodyPr/>
          <a:lstStyle/>
          <a:p>
            <a:endParaRPr lang="en-US"/>
          </a:p>
        </p:txBody>
      </p:sp>
      <p:sp>
        <p:nvSpPr>
          <p:cNvPr id="4" name="Dian numeron paikkamerkki 3"/>
          <p:cNvSpPr>
            <a:spLocks noGrp="1"/>
          </p:cNvSpPr>
          <p:nvPr>
            <p:ph type="sldNum" sz="quarter" idx="12"/>
          </p:nvPr>
        </p:nvSpPr>
        <p:spPr/>
        <p:txBody>
          <a:bodyPr/>
          <a:lstStyle/>
          <a:p>
            <a:fld id="{0C8BDD52-56BF-49DE-878A-61A9F4ABB5C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i-FI" smtClean="0"/>
              <a:t>Muokkaa perustyyl. napsautt.</a:t>
            </a:r>
            <a:endParaRPr kumimoji="0" lang="en-US"/>
          </a:p>
        </p:txBody>
      </p:sp>
      <p:sp>
        <p:nvSpPr>
          <p:cNvPr id="3" name="Tekstin paikkamerkki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i-FI" smtClean="0"/>
              <a:t>Muokkaa tekstin perustyylejä napsauttamalla</a:t>
            </a:r>
          </a:p>
        </p:txBody>
      </p:sp>
      <p:sp>
        <p:nvSpPr>
          <p:cNvPr id="4" name="Sisällön paikkamerkki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p>
            <a:fld id="{F937F62D-F48C-4D38-8AF4-979E39DA8D15}" type="datetime1">
              <a:rPr lang="en-US" smtClean="0"/>
              <a:pPr/>
              <a:t>11/9/2011</a:t>
            </a:fld>
            <a:endParaRPr lang="en-US"/>
          </a:p>
        </p:txBody>
      </p:sp>
      <p:sp>
        <p:nvSpPr>
          <p:cNvPr id="6" name="Alatunnisteen paikkamerkki 5"/>
          <p:cNvSpPr>
            <a:spLocks noGrp="1"/>
          </p:cNvSpPr>
          <p:nvPr>
            <p:ph type="ftr" sz="quarter" idx="11"/>
          </p:nvPr>
        </p:nvSpPr>
        <p:spPr/>
        <p:txBody>
          <a:bodyPr/>
          <a:lstStyle/>
          <a:p>
            <a:endParaRPr lang="en-US"/>
          </a:p>
        </p:txBody>
      </p:sp>
      <p:sp>
        <p:nvSpPr>
          <p:cNvPr id="7" name="Dian numeron paikkamerkki 6"/>
          <p:cNvSpPr>
            <a:spLocks noGrp="1"/>
          </p:cNvSpPr>
          <p:nvPr>
            <p:ph type="sldNum" sz="quarter" idx="12"/>
          </p:nvPr>
        </p:nvSpPr>
        <p:spPr/>
        <p:txBody>
          <a:bodyPr/>
          <a:lstStyle/>
          <a:p>
            <a:fld id="{0C8BDD52-56BF-49DE-878A-61A9F4ABB5C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9" name="Yhdestä kulmasta leikattu ja pyöristetty suorakulmi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Suorakulmainen kolmi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Otsikk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i-FI" smtClean="0"/>
              <a:t>Muokkaa perustyyl. napsautt.</a:t>
            </a:r>
            <a:endParaRPr kumimoji="0" lang="en-US"/>
          </a:p>
        </p:txBody>
      </p:sp>
      <p:sp>
        <p:nvSpPr>
          <p:cNvPr id="4" name="Tekstin paikkamerkki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i-FI" smtClean="0"/>
              <a:t>Muokkaa tekstin perustyylejä napsauttamalla</a:t>
            </a:r>
          </a:p>
        </p:txBody>
      </p:sp>
      <p:sp>
        <p:nvSpPr>
          <p:cNvPr id="5" name="Päivämäärän paikkamerkki 4"/>
          <p:cNvSpPr>
            <a:spLocks noGrp="1"/>
          </p:cNvSpPr>
          <p:nvPr>
            <p:ph type="dt" sz="half" idx="10"/>
          </p:nvPr>
        </p:nvSpPr>
        <p:spPr/>
        <p:txBody>
          <a:bodyPr/>
          <a:lstStyle/>
          <a:p>
            <a:fld id="{116DF63A-C71D-4728-A1B9-76F9DD71A7CB}" type="datetime1">
              <a:rPr lang="en-US" smtClean="0"/>
              <a:pPr/>
              <a:t>11/9/2011</a:t>
            </a:fld>
            <a:endParaRPr lang="en-US"/>
          </a:p>
        </p:txBody>
      </p:sp>
      <p:sp>
        <p:nvSpPr>
          <p:cNvPr id="6" name="Alatunnisteen paikkamerkki 5"/>
          <p:cNvSpPr>
            <a:spLocks noGrp="1"/>
          </p:cNvSpPr>
          <p:nvPr>
            <p:ph type="ftr" sz="quarter" idx="11"/>
          </p:nvPr>
        </p:nvSpPr>
        <p:spPr/>
        <p:txBody>
          <a:bodyPr/>
          <a:lstStyle/>
          <a:p>
            <a:endParaRPr lang="en-US"/>
          </a:p>
        </p:txBody>
      </p:sp>
      <p:sp>
        <p:nvSpPr>
          <p:cNvPr id="7" name="Dian numeron paikkamerkki 6"/>
          <p:cNvSpPr>
            <a:spLocks noGrp="1"/>
          </p:cNvSpPr>
          <p:nvPr>
            <p:ph type="sldNum" sz="quarter" idx="12"/>
          </p:nvPr>
        </p:nvSpPr>
        <p:spPr>
          <a:xfrm>
            <a:off x="8077200" y="6356350"/>
            <a:ext cx="609600" cy="365125"/>
          </a:xfrm>
        </p:spPr>
        <p:txBody>
          <a:bodyPr/>
          <a:lstStyle/>
          <a:p>
            <a:fld id="{0C8BDD52-56BF-49DE-878A-61A9F4ABB5C1}" type="slidenum">
              <a:rPr lang="en-US" smtClean="0"/>
              <a:pPr/>
              <a:t>‹#›</a:t>
            </a:fld>
            <a:endParaRPr lang="en-US"/>
          </a:p>
        </p:txBody>
      </p:sp>
      <p:sp>
        <p:nvSpPr>
          <p:cNvPr id="3" name="Kuvan paikkamerkki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i-FI" smtClean="0"/>
              <a:t>Lisää kuva napsauttamalla kuvaketta</a:t>
            </a:r>
            <a:endParaRPr kumimoji="0" lang="en-US" dirty="0"/>
          </a:p>
        </p:txBody>
      </p:sp>
      <p:sp>
        <p:nvSpPr>
          <p:cNvPr id="10" name="Puolivapaa piirto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Puolivapaa piirto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Puolivapaa piirto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Puolivapaa piirto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Otsikon paikkamerkki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i-FI" smtClean="0"/>
              <a:t>Muokkaa perustyyl. napsautt.</a:t>
            </a:r>
            <a:endParaRPr kumimoji="0" lang="en-US"/>
          </a:p>
        </p:txBody>
      </p:sp>
      <p:sp>
        <p:nvSpPr>
          <p:cNvPr id="30" name="Tekstin paikkamerkki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0" name="Päivämäärän paikkamerkki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53E2BB2-774B-4DAE-87D2-62041BEE274C}" type="datetime1">
              <a:rPr lang="en-US" smtClean="0"/>
              <a:pPr/>
              <a:t>11/9/2011</a:t>
            </a:fld>
            <a:endParaRPr lang="en-US"/>
          </a:p>
        </p:txBody>
      </p:sp>
      <p:sp>
        <p:nvSpPr>
          <p:cNvPr id="22" name="Alatunnisteen paikkamerkki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Dian numeron paikkamerkki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C8BDD52-56BF-49DE-878A-61A9F4ABB5C1}" type="slidenum">
              <a:rPr lang="en-US" smtClean="0"/>
              <a:pPr/>
              <a:t>‹#›</a:t>
            </a:fld>
            <a:endParaRPr lang="en-US"/>
          </a:p>
        </p:txBody>
      </p:sp>
      <p:grpSp>
        <p:nvGrpSpPr>
          <p:cNvPr id="2" name="Ryhmä 1"/>
          <p:cNvGrpSpPr/>
          <p:nvPr/>
        </p:nvGrpSpPr>
        <p:grpSpPr>
          <a:xfrm>
            <a:off x="-19017" y="202408"/>
            <a:ext cx="9180548" cy="649224"/>
            <a:chOff x="-19045" y="216550"/>
            <a:chExt cx="9180548" cy="649224"/>
          </a:xfrm>
        </p:grpSpPr>
        <p:sp>
          <p:nvSpPr>
            <p:cNvPr id="12" name="Puolivapaa piirto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Puolivapaa piirto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129" r:id="rId1"/>
    <p:sldLayoutId id="2147484130" r:id="rId2"/>
    <p:sldLayoutId id="2147484131" r:id="rId3"/>
    <p:sldLayoutId id="2147484132" r:id="rId4"/>
    <p:sldLayoutId id="2147484133" r:id="rId5"/>
    <p:sldLayoutId id="2147484134" r:id="rId6"/>
    <p:sldLayoutId id="2147484135" r:id="rId7"/>
    <p:sldLayoutId id="2147484136" r:id="rId8"/>
    <p:sldLayoutId id="2147484137" r:id="rId9"/>
    <p:sldLayoutId id="2147484138" r:id="rId10"/>
    <p:sldLayoutId id="2147484139" r:id="rId11"/>
  </p:sldLayoutIdLst>
  <p:hf sldNum="0"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hyperlink" Target="http://www.secondlife.com/" TargetMode="External"/><Relationship Id="rId3" Type="http://schemas.openxmlformats.org/officeDocument/2006/relationships/hyperlink" Target="http://opitoinenelama.wikispaces.com/" TargetMode="External"/><Relationship Id="rId7" Type="http://schemas.openxmlformats.org/officeDocument/2006/relationships/hyperlink" Target="http://www.lastenkirkko.fi/" TargetMode="External"/><Relationship Id="rId2" Type="http://schemas.openxmlformats.org/officeDocument/2006/relationships/hyperlink" Target="http://elearningpapers.eu/en/node/107280" TargetMode="External"/><Relationship Id="rId1" Type="http://schemas.openxmlformats.org/officeDocument/2006/relationships/slideLayout" Target="../slideLayouts/slideLayout4.xml"/><Relationship Id="rId6" Type="http://schemas.openxmlformats.org/officeDocument/2006/relationships/hyperlink" Target="http://www.habbo.fi/" TargetMode="External"/><Relationship Id="rId11" Type="http://schemas.openxmlformats.org/officeDocument/2006/relationships/image" Target="../media/image9.png"/><Relationship Id="rId5" Type="http://schemas.openxmlformats.org/officeDocument/2006/relationships/hyperlink" Target="http://www.kansalaisfoorumi.fi/second-life.html" TargetMode="External"/><Relationship Id="rId10" Type="http://schemas.openxmlformats.org/officeDocument/2006/relationships/image" Target="../media/image8.jpeg"/><Relationship Id="rId4" Type="http://schemas.openxmlformats.org/officeDocument/2006/relationships/hyperlink" Target="https://www.jyu.fi/erillis/agoracenter/julkaisut/kirjat/pelaajabarometri2010" TargetMode="External"/><Relationship Id="rId9" Type="http://schemas.openxmlformats.org/officeDocument/2006/relationships/hyperlink" Target="http://www.yle.fi/"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0100" y="1428736"/>
            <a:ext cx="7628384" cy="2286016"/>
          </a:xfrm>
        </p:spPr>
        <p:txBody>
          <a:bodyPr>
            <a:normAutofit fontScale="90000"/>
          </a:bodyPr>
          <a:lstStyle/>
          <a:p>
            <a:r>
              <a:rPr lang="fi-FI" sz="4000" dirty="0"/>
              <a:t>Oppimispeleihin ja virtuaalimaailmoihin perustuvat ratkaisut tukemassa opetuksen laatua ja </a:t>
            </a:r>
            <a:r>
              <a:rPr lang="fi-FI" sz="4000" dirty="0" smtClean="0"/>
              <a:t>uudistumiskykyä (OVI)</a:t>
            </a:r>
            <a:endParaRPr lang="en-US" sz="4000" dirty="0"/>
          </a:p>
        </p:txBody>
      </p:sp>
      <p:sp>
        <p:nvSpPr>
          <p:cNvPr id="3" name="Subtitle 2"/>
          <p:cNvSpPr>
            <a:spLocks noGrp="1"/>
          </p:cNvSpPr>
          <p:nvPr>
            <p:ph type="subTitle" idx="1"/>
          </p:nvPr>
        </p:nvSpPr>
        <p:spPr>
          <a:xfrm>
            <a:off x="1259632" y="3284984"/>
            <a:ext cx="7128792" cy="2448272"/>
          </a:xfrm>
        </p:spPr>
        <p:txBody>
          <a:bodyPr>
            <a:normAutofit/>
          </a:bodyPr>
          <a:lstStyle/>
          <a:p>
            <a:endParaRPr lang="fi-FI" b="1" dirty="0" smtClean="0"/>
          </a:p>
          <a:p>
            <a:endParaRPr lang="fi-FI" b="1" dirty="0"/>
          </a:p>
          <a:p>
            <a:r>
              <a:rPr lang="fi-FI" sz="3200" b="1" dirty="0" smtClean="0"/>
              <a:t>Konneveden kunta</a:t>
            </a:r>
          </a:p>
          <a:p>
            <a:r>
              <a:rPr lang="fi-FI" sz="3200" b="1" dirty="0" smtClean="0"/>
              <a:t>Jyväskylän yliopiston </a:t>
            </a:r>
            <a:r>
              <a:rPr lang="fi-FI" sz="3200" b="1" dirty="0" err="1" smtClean="0"/>
              <a:t>Agora</a:t>
            </a:r>
            <a:r>
              <a:rPr lang="fi-FI" sz="3200" b="1" dirty="0"/>
              <a:t> </a:t>
            </a:r>
            <a:r>
              <a:rPr lang="fi-FI" sz="3200" b="1" dirty="0" smtClean="0"/>
              <a:t>Center</a:t>
            </a:r>
            <a:endParaRPr lang="fi-FI" sz="3200" b="1" dirty="0"/>
          </a:p>
          <a:p>
            <a:endParaRPr lang="fi-FI" dirty="0" smtClean="0"/>
          </a:p>
          <a:p>
            <a:endParaRPr lang="fi-FI" dirty="0" smtClean="0"/>
          </a:p>
          <a:p>
            <a:endParaRPr lang="en-US" dirty="0"/>
          </a:p>
        </p:txBody>
      </p:sp>
      <p:pic>
        <p:nvPicPr>
          <p:cNvPr id="5" name="Picture 4" descr="OPHn_hankelogo.jpg"/>
          <p:cNvPicPr>
            <a:picLocks noChangeAspect="1"/>
          </p:cNvPicPr>
          <p:nvPr/>
        </p:nvPicPr>
        <p:blipFill>
          <a:blip r:embed="rId3" cstate="print"/>
          <a:stretch>
            <a:fillRect/>
          </a:stretch>
        </p:blipFill>
        <p:spPr>
          <a:xfrm>
            <a:off x="2483768" y="6021288"/>
            <a:ext cx="648072" cy="678315"/>
          </a:xfrm>
          <a:prstGeom prst="rect">
            <a:avLst/>
          </a:prstGeom>
        </p:spPr>
      </p:pic>
      <p:pic>
        <p:nvPicPr>
          <p:cNvPr id="6" name="Picture 5" descr="konnevesi.png"/>
          <p:cNvPicPr>
            <a:picLocks noChangeAspect="1"/>
          </p:cNvPicPr>
          <p:nvPr/>
        </p:nvPicPr>
        <p:blipFill>
          <a:blip r:embed="rId4" cstate="print"/>
          <a:stretch>
            <a:fillRect/>
          </a:stretch>
        </p:blipFill>
        <p:spPr>
          <a:xfrm>
            <a:off x="5364088" y="6093296"/>
            <a:ext cx="465441" cy="507331"/>
          </a:xfrm>
          <a:prstGeom prst="rect">
            <a:avLst/>
          </a:prstGeom>
        </p:spPr>
      </p:pic>
      <p:pic>
        <p:nvPicPr>
          <p:cNvPr id="7" name="Picture 6" descr="yliopiston_logo_108880b.jpg"/>
          <p:cNvPicPr>
            <a:picLocks noChangeAspect="1"/>
          </p:cNvPicPr>
          <p:nvPr/>
        </p:nvPicPr>
        <p:blipFill>
          <a:blip r:embed="rId5" cstate="print"/>
          <a:stretch>
            <a:fillRect/>
          </a:stretch>
        </p:blipFill>
        <p:spPr>
          <a:xfrm>
            <a:off x="6300192" y="5949280"/>
            <a:ext cx="1008112" cy="600861"/>
          </a:xfrm>
          <a:prstGeom prst="rect">
            <a:avLst/>
          </a:prstGeom>
        </p:spPr>
      </p:pic>
      <p:pic>
        <p:nvPicPr>
          <p:cNvPr id="8" name="Picture 7" descr="oppimisymp.jpg"/>
          <p:cNvPicPr>
            <a:picLocks noChangeAspect="1"/>
          </p:cNvPicPr>
          <p:nvPr/>
        </p:nvPicPr>
        <p:blipFill>
          <a:blip r:embed="rId6" cstate="print"/>
          <a:stretch>
            <a:fillRect/>
          </a:stretch>
        </p:blipFill>
        <p:spPr>
          <a:xfrm>
            <a:off x="3779912" y="5949280"/>
            <a:ext cx="792088" cy="79208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algn="ctr"/>
            <a:r>
              <a:rPr lang="fi-FI" dirty="0" smtClean="0"/>
              <a:t>"Löytöretki Toiseen Maailmaan" –galleria Lukiosaarella</a:t>
            </a:r>
            <a:endParaRPr lang="fi-FI" dirty="0"/>
          </a:p>
        </p:txBody>
      </p:sp>
      <p:sp>
        <p:nvSpPr>
          <p:cNvPr id="3" name="Sisällön paikkamerkki 2"/>
          <p:cNvSpPr>
            <a:spLocks noGrp="1"/>
          </p:cNvSpPr>
          <p:nvPr>
            <p:ph sz="half" idx="1"/>
          </p:nvPr>
        </p:nvSpPr>
        <p:spPr>
          <a:xfrm>
            <a:off x="457200" y="1920085"/>
            <a:ext cx="4906888" cy="4434840"/>
          </a:xfrm>
        </p:spPr>
        <p:txBody>
          <a:bodyPr>
            <a:normAutofit fontScale="85000" lnSpcReduction="20000"/>
          </a:bodyPr>
          <a:lstStyle/>
          <a:p>
            <a:r>
              <a:rPr lang="fi-FI" dirty="0" smtClean="0"/>
              <a:t>Opastuspaikka opettajille </a:t>
            </a:r>
            <a:r>
              <a:rPr lang="fi-FI" dirty="0" err="1" smtClean="0"/>
              <a:t>Second</a:t>
            </a:r>
            <a:r>
              <a:rPr lang="fi-FI" dirty="0" smtClean="0"/>
              <a:t> </a:t>
            </a:r>
            <a:r>
              <a:rPr lang="fi-FI" dirty="0" err="1" smtClean="0"/>
              <a:t>Lifessa</a:t>
            </a:r>
            <a:r>
              <a:rPr lang="fi-FI" dirty="0" smtClean="0"/>
              <a:t> työskentelyyn</a:t>
            </a:r>
          </a:p>
          <a:p>
            <a:r>
              <a:rPr lang="fi-FI" dirty="0" smtClean="0"/>
              <a:t>Koostuu kolmesta osiosta</a:t>
            </a:r>
          </a:p>
          <a:p>
            <a:pPr marL="914400" lvl="1" indent="-514350">
              <a:buFont typeface="+mj-lt"/>
              <a:buAutoNum type="arabicPeriod"/>
            </a:pPr>
            <a:r>
              <a:rPr lang="fi-FI" b="1" dirty="0" err="1" smtClean="0"/>
              <a:t>Second</a:t>
            </a:r>
            <a:r>
              <a:rPr lang="fi-FI" b="1" dirty="0" smtClean="0"/>
              <a:t> Lifen peruskäyttöohjeet</a:t>
            </a:r>
          </a:p>
          <a:p>
            <a:pPr marL="1314450" lvl="2" indent="-514350">
              <a:buFont typeface="Wingdings" pitchFamily="2" charset="2"/>
              <a:buChar char="Ø"/>
            </a:pPr>
            <a:r>
              <a:rPr lang="fi-FI" b="1" dirty="0" smtClean="0"/>
              <a:t> </a:t>
            </a:r>
            <a:r>
              <a:rPr lang="fi-FI" dirty="0" smtClean="0"/>
              <a:t>suomenkieliset, itseopiskelua varten</a:t>
            </a:r>
          </a:p>
          <a:p>
            <a:pPr marL="914400" lvl="1" indent="-514350">
              <a:buFont typeface="+mj-lt"/>
              <a:buAutoNum type="arabicPeriod"/>
            </a:pPr>
            <a:r>
              <a:rPr lang="fi-FI" b="1" dirty="0" smtClean="0"/>
              <a:t>Oppiainekohtaiset polut </a:t>
            </a:r>
            <a:r>
              <a:rPr lang="fi-FI" b="1" dirty="0" err="1" smtClean="0"/>
              <a:t>Second</a:t>
            </a:r>
            <a:r>
              <a:rPr lang="fi-FI" b="1" dirty="0" smtClean="0"/>
              <a:t> Lifen oppimateriaalitarjontaan</a:t>
            </a:r>
            <a:endParaRPr lang="fi-FI" dirty="0" smtClean="0"/>
          </a:p>
          <a:p>
            <a:pPr marL="1314450" lvl="2" indent="-514350">
              <a:buFont typeface="Wingdings" pitchFamily="2" charset="2"/>
              <a:buChar char="Ø"/>
            </a:pPr>
            <a:r>
              <a:rPr lang="fi-FI" b="1" dirty="0" smtClean="0"/>
              <a:t>Video</a:t>
            </a:r>
            <a:r>
              <a:rPr lang="fi-FI" dirty="0" smtClean="0"/>
              <a:t> oppiaineeseen sopivista SL-ympäristöistä.</a:t>
            </a:r>
          </a:p>
          <a:p>
            <a:pPr marL="1314450" lvl="2" indent="-514350">
              <a:buFont typeface="Wingdings" pitchFamily="2" charset="2"/>
              <a:buChar char="Ø"/>
            </a:pPr>
            <a:r>
              <a:rPr lang="fi-FI" b="1" dirty="0" err="1" smtClean="0"/>
              <a:t>Teleporttauslinkit</a:t>
            </a:r>
            <a:r>
              <a:rPr lang="fi-FI" dirty="0" smtClean="0"/>
              <a:t> videossa nähtyihin paikkoihin.</a:t>
            </a:r>
          </a:p>
          <a:p>
            <a:pPr marL="914400" lvl="1" indent="-514350">
              <a:buFont typeface="+mj-lt"/>
              <a:buAutoNum type="arabicPeriod"/>
            </a:pPr>
            <a:r>
              <a:rPr lang="fi-FI" b="1" dirty="0" smtClean="0"/>
              <a:t>Kokoontumis- ja koulutuspaikka</a:t>
            </a:r>
            <a:r>
              <a:rPr lang="fi-FI" dirty="0" smtClean="0"/>
              <a:t> </a:t>
            </a:r>
          </a:p>
          <a:p>
            <a:pPr marL="514350" indent="-514350">
              <a:buNone/>
            </a:pPr>
            <a:endParaRPr lang="fi-FI" dirty="0"/>
          </a:p>
        </p:txBody>
      </p:sp>
      <p:sp>
        <p:nvSpPr>
          <p:cNvPr id="4" name="Päivämäärän paikkamerkki 3"/>
          <p:cNvSpPr>
            <a:spLocks noGrp="1"/>
          </p:cNvSpPr>
          <p:nvPr>
            <p:ph type="dt" sz="half" idx="10"/>
          </p:nvPr>
        </p:nvSpPr>
        <p:spPr/>
        <p:txBody>
          <a:bodyPr/>
          <a:lstStyle/>
          <a:p>
            <a:fld id="{B7A108B9-A8C8-4EEE-A30F-9889AD42E66B}"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pic>
        <p:nvPicPr>
          <p:cNvPr id="7" name="Sisällön paikkamerkki 4"/>
          <p:cNvPicPr>
            <a:picLocks noGrp="1" noChangeAspect="1"/>
          </p:cNvPicPr>
          <p:nvPr>
            <p:ph sz="half" idx="2"/>
          </p:nvPr>
        </p:nvPicPr>
        <p:blipFill>
          <a:blip r:embed="rId3" cstate="print">
            <a:extLst>
              <a:ext uri="{28A0092B-C50C-407E-A947-70E740481C1C}">
                <a14:useLocalDpi xmlns="" xmlns:a14="http://schemas.microsoft.com/office/drawing/2010/main" val="0"/>
              </a:ext>
            </a:extLst>
          </a:blip>
          <a:stretch>
            <a:fillRect/>
          </a:stretch>
        </p:blipFill>
        <p:spPr>
          <a:xfrm>
            <a:off x="5292080" y="1916832"/>
            <a:ext cx="3600400" cy="3876813"/>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par>
                                <p:cTn id="21" presetID="2" presetClass="entr" presetSubtype="1"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1"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0-#ppt_h/2"/>
                                          </p:val>
                                        </p:tav>
                                        <p:tav tm="100000">
                                          <p:val>
                                            <p:strVal val="#ppt_y"/>
                                          </p:val>
                                        </p:tav>
                                      </p:tavLst>
                                    </p:anim>
                                  </p:childTnLst>
                                </p:cTn>
                              </p:par>
                              <p:par>
                                <p:cTn id="31" presetID="2" presetClass="entr" presetSubtype="1"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0-#ppt_h/2"/>
                                          </p:val>
                                        </p:tav>
                                        <p:tav tm="100000">
                                          <p:val>
                                            <p:strVal val="#ppt_y"/>
                                          </p:val>
                                        </p:tav>
                                      </p:tavLst>
                                    </p:anim>
                                  </p:childTnLst>
                                </p:cTn>
                              </p:par>
                              <p:par>
                                <p:cTn id="35" presetID="2" presetClass="entr" presetSubtype="1"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tsikko 8"/>
          <p:cNvSpPr>
            <a:spLocks noGrp="1"/>
          </p:cNvSpPr>
          <p:nvPr>
            <p:ph type="title"/>
          </p:nvPr>
        </p:nvSpPr>
        <p:spPr>
          <a:xfrm>
            <a:off x="395536" y="332656"/>
            <a:ext cx="8229600" cy="792088"/>
          </a:xfrm>
        </p:spPr>
        <p:txBody>
          <a:bodyPr>
            <a:normAutofit/>
          </a:bodyPr>
          <a:lstStyle/>
          <a:p>
            <a:r>
              <a:rPr lang="fi-FI" sz="4000" dirty="0" smtClean="0"/>
              <a:t>Lähteet</a:t>
            </a:r>
            <a:endParaRPr lang="fi-FI" sz="4000" dirty="0"/>
          </a:p>
        </p:txBody>
      </p:sp>
      <p:sp>
        <p:nvSpPr>
          <p:cNvPr id="10" name="Sisällön paikkamerkki 9"/>
          <p:cNvSpPr>
            <a:spLocks noGrp="1"/>
          </p:cNvSpPr>
          <p:nvPr>
            <p:ph sz="half" idx="1"/>
          </p:nvPr>
        </p:nvSpPr>
        <p:spPr>
          <a:xfrm>
            <a:off x="457200" y="1412776"/>
            <a:ext cx="4038600" cy="4942149"/>
          </a:xfrm>
        </p:spPr>
        <p:txBody>
          <a:bodyPr>
            <a:normAutofit fontScale="40000" lnSpcReduction="20000"/>
          </a:bodyPr>
          <a:lstStyle/>
          <a:p>
            <a:pPr>
              <a:buNone/>
              <a:defRPr/>
            </a:pPr>
            <a:r>
              <a:rPr lang="en-US" sz="2800" b="1" dirty="0" smtClean="0"/>
              <a:t>Game-Based Learning: new practices, new classrooms</a:t>
            </a:r>
          </a:p>
          <a:p>
            <a:pPr>
              <a:buNone/>
              <a:defRPr/>
            </a:pPr>
            <a:r>
              <a:rPr lang="en-US" sz="2800" dirty="0" err="1" smtClean="0"/>
              <a:t>Maja</a:t>
            </a:r>
            <a:r>
              <a:rPr lang="en-US" sz="2800" dirty="0" smtClean="0"/>
              <a:t> </a:t>
            </a:r>
            <a:r>
              <a:rPr lang="en-US" sz="2800" dirty="0" err="1" smtClean="0"/>
              <a:t>Pivec</a:t>
            </a:r>
            <a:r>
              <a:rPr lang="en-US" sz="2800" dirty="0" smtClean="0"/>
              <a:t>, </a:t>
            </a:r>
            <a:r>
              <a:rPr lang="en-US" sz="2800" dirty="0" err="1" smtClean="0"/>
              <a:t>Tapio</a:t>
            </a:r>
            <a:r>
              <a:rPr lang="en-US" sz="2800" dirty="0" smtClean="0"/>
              <a:t> </a:t>
            </a:r>
            <a:r>
              <a:rPr lang="en-US" sz="2800" dirty="0" err="1" smtClean="0"/>
              <a:t>Koskinen</a:t>
            </a:r>
            <a:r>
              <a:rPr lang="en-US" sz="2800" dirty="0" smtClean="0"/>
              <a:t>, </a:t>
            </a:r>
            <a:r>
              <a:rPr lang="en-US" sz="2800" dirty="0" err="1" smtClean="0"/>
              <a:t>Lluís</a:t>
            </a:r>
            <a:r>
              <a:rPr lang="en-US" sz="2800" dirty="0" smtClean="0"/>
              <a:t> </a:t>
            </a:r>
            <a:r>
              <a:rPr lang="en-US" sz="2800" dirty="0" err="1" smtClean="0"/>
              <a:t>Tarín</a:t>
            </a:r>
            <a:endParaRPr lang="en-US" sz="2800" dirty="0" smtClean="0"/>
          </a:p>
          <a:p>
            <a:pPr>
              <a:buNone/>
              <a:defRPr/>
            </a:pPr>
            <a:r>
              <a:rPr lang="en-US" sz="2800" dirty="0" smtClean="0">
                <a:solidFill>
                  <a:srgbClr val="FFC000"/>
                </a:solidFill>
                <a:hlinkClick r:id="rId2"/>
              </a:rPr>
              <a:t>http://elearningpapers.eu/en/node/107280</a:t>
            </a:r>
            <a:endParaRPr lang="en-US" sz="2800" dirty="0" smtClean="0">
              <a:solidFill>
                <a:srgbClr val="FFC000"/>
              </a:solidFill>
            </a:endParaRPr>
          </a:p>
          <a:p>
            <a:pPr>
              <a:buNone/>
              <a:defRPr/>
            </a:pPr>
            <a:endParaRPr lang="en-US" sz="2800" dirty="0" smtClean="0"/>
          </a:p>
          <a:p>
            <a:pPr>
              <a:buNone/>
              <a:defRPr/>
            </a:pPr>
            <a:r>
              <a:rPr lang="en-US" sz="2800" b="1" dirty="0" err="1" smtClean="0"/>
              <a:t>Koululaitos</a:t>
            </a:r>
            <a:r>
              <a:rPr lang="en-US" sz="2800" b="1" dirty="0" smtClean="0"/>
              <a:t> </a:t>
            </a:r>
            <a:r>
              <a:rPr lang="en-US" sz="2800" b="1" dirty="0" err="1" smtClean="0"/>
              <a:t>kaipaa</a:t>
            </a:r>
            <a:r>
              <a:rPr lang="en-US" sz="2800" b="1" dirty="0" smtClean="0"/>
              <a:t> </a:t>
            </a:r>
            <a:r>
              <a:rPr lang="en-US" sz="2800" b="1" dirty="0" err="1" smtClean="0"/>
              <a:t>rajua</a:t>
            </a:r>
            <a:r>
              <a:rPr lang="en-US" sz="2800" b="1" dirty="0" smtClean="0"/>
              <a:t> </a:t>
            </a:r>
            <a:r>
              <a:rPr lang="en-US" sz="2800" b="1" dirty="0" err="1" smtClean="0"/>
              <a:t>uudistumista</a:t>
            </a:r>
            <a:endParaRPr lang="en-US" sz="2800" b="1" dirty="0" smtClean="0"/>
          </a:p>
          <a:p>
            <a:pPr>
              <a:buNone/>
              <a:defRPr/>
            </a:pPr>
            <a:r>
              <a:rPr lang="en-US" sz="2800" dirty="0" err="1" smtClean="0"/>
              <a:t>Ilkka</a:t>
            </a:r>
            <a:r>
              <a:rPr lang="en-US" sz="2800" dirty="0" smtClean="0"/>
              <a:t> </a:t>
            </a:r>
            <a:r>
              <a:rPr lang="en-US" sz="2800" dirty="0" err="1" smtClean="0"/>
              <a:t>Hartio</a:t>
            </a:r>
            <a:r>
              <a:rPr lang="en-US" sz="2800" dirty="0" smtClean="0"/>
              <a:t>, </a:t>
            </a:r>
            <a:r>
              <a:rPr lang="en-US" sz="2800" dirty="0" err="1" smtClean="0"/>
              <a:t>Keskisuomalainen</a:t>
            </a:r>
            <a:r>
              <a:rPr lang="en-US" sz="2800" dirty="0" smtClean="0"/>
              <a:t> 19.9.2011</a:t>
            </a:r>
          </a:p>
          <a:p>
            <a:pPr>
              <a:buNone/>
              <a:defRPr/>
            </a:pPr>
            <a:endParaRPr lang="en-US" sz="2800" dirty="0" smtClean="0"/>
          </a:p>
          <a:p>
            <a:pPr>
              <a:buNone/>
              <a:defRPr/>
            </a:pPr>
            <a:r>
              <a:rPr lang="fi-FI" sz="2800" b="1" dirty="0" smtClean="0"/>
              <a:t>Opi toinen elämä! - </a:t>
            </a:r>
            <a:r>
              <a:rPr lang="fi-FI" sz="2800" b="1" dirty="0" err="1" smtClean="0"/>
              <a:t>Second</a:t>
            </a:r>
            <a:r>
              <a:rPr lang="fi-FI" sz="2800" b="1" dirty="0" smtClean="0"/>
              <a:t> Life oppimisen tukena</a:t>
            </a:r>
          </a:p>
          <a:p>
            <a:pPr>
              <a:buNone/>
              <a:defRPr/>
            </a:pPr>
            <a:r>
              <a:rPr lang="fi-FI" sz="2800" dirty="0" smtClean="0">
                <a:solidFill>
                  <a:srgbClr val="FFC000"/>
                </a:solidFill>
                <a:hlinkClick r:id="rId3"/>
              </a:rPr>
              <a:t>http://opitoinenelama.wikispaces.com</a:t>
            </a:r>
            <a:endParaRPr lang="fi-FI" sz="2800" dirty="0" smtClean="0">
              <a:solidFill>
                <a:srgbClr val="FFC000"/>
              </a:solidFill>
            </a:endParaRPr>
          </a:p>
          <a:p>
            <a:pPr>
              <a:buNone/>
              <a:defRPr/>
            </a:pPr>
            <a:endParaRPr lang="fi-FI" sz="2800" b="1" u="sng" dirty="0" smtClean="0">
              <a:hlinkClick r:id="rId4"/>
            </a:endParaRPr>
          </a:p>
          <a:p>
            <a:pPr>
              <a:buNone/>
              <a:defRPr/>
            </a:pPr>
            <a:r>
              <a:rPr lang="fi-FI" sz="2800" b="1" dirty="0" smtClean="0"/>
              <a:t>Pelaajabarometri 2010</a:t>
            </a:r>
          </a:p>
          <a:p>
            <a:pPr>
              <a:buNone/>
              <a:defRPr/>
            </a:pPr>
            <a:r>
              <a:rPr lang="fi-FI" sz="2800" dirty="0" smtClean="0"/>
              <a:t>Eero Kuronen, Raine Koskimaa</a:t>
            </a:r>
          </a:p>
          <a:p>
            <a:pPr>
              <a:buNone/>
              <a:defRPr/>
            </a:pPr>
            <a:r>
              <a:rPr lang="fi-FI" sz="2800" dirty="0" smtClean="0">
                <a:solidFill>
                  <a:srgbClr val="FFC000"/>
                </a:solidFill>
                <a:hlinkClick r:id="rId4"/>
              </a:rPr>
              <a:t>https://www.jyu.fi/erillis/agoracenter/julkaisut/kirjat/pelaajabarometri2010</a:t>
            </a:r>
            <a:endParaRPr lang="fi-FI" sz="2800" dirty="0" smtClean="0">
              <a:solidFill>
                <a:srgbClr val="FFC000"/>
              </a:solidFill>
            </a:endParaRPr>
          </a:p>
          <a:p>
            <a:pPr>
              <a:buNone/>
              <a:defRPr/>
            </a:pPr>
            <a:endParaRPr lang="fi-FI" sz="2800" b="1" dirty="0" smtClean="0"/>
          </a:p>
          <a:p>
            <a:pPr>
              <a:buNone/>
              <a:defRPr/>
            </a:pPr>
            <a:r>
              <a:rPr lang="fi-FI" sz="2800" b="1" dirty="0" smtClean="0"/>
              <a:t>Kansalaisfoorumi</a:t>
            </a:r>
          </a:p>
          <a:p>
            <a:pPr>
              <a:buNone/>
              <a:defRPr/>
            </a:pPr>
            <a:r>
              <a:rPr lang="fi-FI" sz="2800" dirty="0" smtClean="0">
                <a:solidFill>
                  <a:srgbClr val="FFC000"/>
                </a:solidFill>
                <a:hlinkClick r:id="rId5"/>
              </a:rPr>
              <a:t>http://</a:t>
            </a:r>
            <a:r>
              <a:rPr lang="fi-FI" sz="2800" dirty="0" smtClean="0">
                <a:solidFill>
                  <a:srgbClr val="FFC000"/>
                </a:solidFill>
                <a:hlinkClick r:id="rId5"/>
              </a:rPr>
              <a:t>www.kansalaisfoorumi.fi/second-life.html</a:t>
            </a:r>
            <a:endParaRPr lang="fi-FI" sz="2800" dirty="0" smtClean="0">
              <a:solidFill>
                <a:srgbClr val="FFC000"/>
              </a:solidFill>
            </a:endParaRPr>
          </a:p>
          <a:p>
            <a:pPr>
              <a:buNone/>
              <a:defRPr/>
            </a:pPr>
            <a:endParaRPr lang="fi-FI" sz="2800" dirty="0" smtClean="0">
              <a:solidFill>
                <a:srgbClr val="FFC000"/>
              </a:solidFill>
              <a:hlinkClick r:id="rId6"/>
            </a:endParaRPr>
          </a:p>
          <a:p>
            <a:pPr>
              <a:buNone/>
              <a:defRPr/>
            </a:pPr>
            <a:endParaRPr lang="fi-FI" sz="2800" dirty="0" smtClean="0">
              <a:hlinkClick r:id="rId6"/>
            </a:endParaRPr>
          </a:p>
          <a:p>
            <a:pPr>
              <a:buNone/>
              <a:defRPr/>
            </a:pPr>
            <a:r>
              <a:rPr lang="fi-FI" sz="2800" dirty="0" smtClean="0">
                <a:solidFill>
                  <a:srgbClr val="FFC000"/>
                </a:solidFill>
                <a:hlinkClick r:id="rId6"/>
              </a:rPr>
              <a:t>www.habbo.fi</a:t>
            </a:r>
            <a:endParaRPr lang="fi-FI" sz="2800" dirty="0" smtClean="0">
              <a:solidFill>
                <a:srgbClr val="FFC000"/>
              </a:solidFill>
            </a:endParaRPr>
          </a:p>
          <a:p>
            <a:pPr>
              <a:buNone/>
              <a:defRPr/>
            </a:pPr>
            <a:endParaRPr lang="fi-FI" sz="2800" dirty="0" smtClean="0">
              <a:solidFill>
                <a:srgbClr val="FFC000"/>
              </a:solidFill>
            </a:endParaRPr>
          </a:p>
          <a:p>
            <a:pPr>
              <a:buNone/>
              <a:defRPr/>
            </a:pPr>
            <a:r>
              <a:rPr lang="fi-FI" sz="2800" dirty="0" smtClean="0">
                <a:solidFill>
                  <a:srgbClr val="FFC000"/>
                </a:solidFill>
                <a:hlinkClick r:id="rId7"/>
              </a:rPr>
              <a:t>www.lastenkirkko.fi</a:t>
            </a:r>
            <a:endParaRPr lang="fi-FI" sz="2800" dirty="0" smtClean="0">
              <a:solidFill>
                <a:srgbClr val="FFC000"/>
              </a:solidFill>
            </a:endParaRPr>
          </a:p>
          <a:p>
            <a:pPr>
              <a:buNone/>
              <a:defRPr/>
            </a:pPr>
            <a:endParaRPr lang="fi-FI" sz="2800" dirty="0" smtClean="0">
              <a:solidFill>
                <a:srgbClr val="FFC000"/>
              </a:solidFill>
            </a:endParaRPr>
          </a:p>
          <a:p>
            <a:pPr>
              <a:buNone/>
              <a:defRPr/>
            </a:pPr>
            <a:r>
              <a:rPr lang="fi-FI" sz="2800" dirty="0" smtClean="0">
                <a:solidFill>
                  <a:srgbClr val="FFC000"/>
                </a:solidFill>
                <a:hlinkClick r:id="rId8"/>
              </a:rPr>
              <a:t>www.secondlife.com</a:t>
            </a:r>
            <a:endParaRPr lang="fi-FI" sz="2800" dirty="0" smtClean="0">
              <a:solidFill>
                <a:srgbClr val="FFC000"/>
              </a:solidFill>
            </a:endParaRPr>
          </a:p>
          <a:p>
            <a:pPr>
              <a:buNone/>
              <a:defRPr/>
            </a:pPr>
            <a:endParaRPr lang="fi-FI" sz="2800" dirty="0" smtClean="0">
              <a:solidFill>
                <a:srgbClr val="FFC000"/>
              </a:solidFill>
            </a:endParaRPr>
          </a:p>
          <a:p>
            <a:pPr>
              <a:buNone/>
              <a:defRPr/>
            </a:pPr>
            <a:r>
              <a:rPr lang="fi-FI" sz="2800" dirty="0" smtClean="0">
                <a:solidFill>
                  <a:srgbClr val="FFC000"/>
                </a:solidFill>
                <a:hlinkClick r:id="rId9"/>
              </a:rPr>
              <a:t>www.yle.fi</a:t>
            </a:r>
            <a:endParaRPr lang="fi-FI" sz="2800" dirty="0" smtClean="0">
              <a:solidFill>
                <a:srgbClr val="FFC000"/>
              </a:solidFill>
            </a:endParaRPr>
          </a:p>
          <a:p>
            <a:pPr>
              <a:buNone/>
              <a:defRPr/>
            </a:pPr>
            <a:endParaRPr lang="fi-FI" dirty="0">
              <a:solidFill>
                <a:srgbClr val="FFC000"/>
              </a:solidFill>
            </a:endParaRPr>
          </a:p>
        </p:txBody>
      </p:sp>
      <p:sp>
        <p:nvSpPr>
          <p:cNvPr id="8" name="Päivämäärän paikkamerkki 7"/>
          <p:cNvSpPr>
            <a:spLocks noGrp="1"/>
          </p:cNvSpPr>
          <p:nvPr>
            <p:ph type="dt" sz="half" idx="10"/>
          </p:nvPr>
        </p:nvSpPr>
        <p:spPr/>
        <p:txBody>
          <a:bodyPr/>
          <a:lstStyle/>
          <a:p>
            <a:fld id="{B6DF9676-ADC0-46FC-BC52-60BDB2DD0C72}" type="datetime1">
              <a:rPr lang="en-US" smtClean="0"/>
              <a:pPr/>
              <a:t>11/9/2011</a:t>
            </a:fld>
            <a:endParaRPr lang="en-US"/>
          </a:p>
        </p:txBody>
      </p:sp>
      <p:sp>
        <p:nvSpPr>
          <p:cNvPr id="4" name="Alatunnisteen paikkamerkki 3"/>
          <p:cNvSpPr>
            <a:spLocks noGrp="1"/>
          </p:cNvSpPr>
          <p:nvPr>
            <p:ph type="ftr" sz="quarter" idx="11"/>
          </p:nvPr>
        </p:nvSpPr>
        <p:spPr/>
        <p:txBody>
          <a:bodyPr/>
          <a:lstStyle/>
          <a:p>
            <a:endParaRPr lang="en-US" dirty="0"/>
          </a:p>
        </p:txBody>
      </p:sp>
      <p:pic>
        <p:nvPicPr>
          <p:cNvPr id="7" name="Kuva 6"/>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a:off x="4788024" y="548680"/>
            <a:ext cx="3571900" cy="2795232"/>
          </a:xfrm>
          <a:prstGeom prst="rect">
            <a:avLst/>
          </a:prstGeom>
        </p:spPr>
      </p:pic>
      <p:pic>
        <p:nvPicPr>
          <p:cNvPr id="2050" name="Picture 2"/>
          <p:cNvPicPr>
            <a:picLocks noGrp="1" noChangeAspect="1" noChangeArrowheads="1"/>
          </p:cNvPicPr>
          <p:nvPr>
            <p:ph sz="half" idx="2"/>
          </p:nvPr>
        </p:nvPicPr>
        <p:blipFill>
          <a:blip r:embed="rId11" cstate="print"/>
          <a:srcRect/>
          <a:stretch>
            <a:fillRect/>
          </a:stretch>
        </p:blipFill>
        <p:spPr bwMode="auto">
          <a:xfrm>
            <a:off x="4572000" y="3573016"/>
            <a:ext cx="4038600" cy="2549686"/>
          </a:xfrm>
          <a:prstGeom prst="rect">
            <a:avLst/>
          </a:prstGeom>
          <a:noFill/>
          <a:ln w="9525">
            <a:noFill/>
            <a:miter lim="800000"/>
            <a:headEnd/>
            <a:tailEnd/>
          </a:ln>
        </p:spPr>
      </p:pic>
    </p:spTree>
    <p:extLst>
      <p:ext uri="{BB962C8B-B14F-4D97-AF65-F5344CB8AC3E}">
        <p14:creationId xmlns="" xmlns:p14="http://schemas.microsoft.com/office/powerpoint/2010/main" val="24286345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äivämäärän paikkamerkki 11"/>
          <p:cNvSpPr>
            <a:spLocks noGrp="1"/>
          </p:cNvSpPr>
          <p:nvPr>
            <p:ph type="dt" sz="half" idx="10"/>
          </p:nvPr>
        </p:nvSpPr>
        <p:spPr/>
        <p:txBody>
          <a:bodyPr/>
          <a:lstStyle/>
          <a:p>
            <a:fld id="{9C7E19A2-E381-44BD-B627-4FB57FF03289}" type="datetime1">
              <a:rPr lang="en-US" smtClean="0"/>
              <a:pPr/>
              <a:t>11/9/2011</a:t>
            </a:fld>
            <a:endParaRPr lang="en-US"/>
          </a:p>
        </p:txBody>
      </p:sp>
      <p:sp>
        <p:nvSpPr>
          <p:cNvPr id="2" name="Alatunnisteen paikkamerkki 1"/>
          <p:cNvSpPr>
            <a:spLocks noGrp="1"/>
          </p:cNvSpPr>
          <p:nvPr>
            <p:ph type="ftr" sz="quarter" idx="11"/>
          </p:nvPr>
        </p:nvSpPr>
        <p:spPr>
          <a:xfrm>
            <a:off x="6248400" y="6357958"/>
            <a:ext cx="2895600" cy="365125"/>
          </a:xfrm>
        </p:spPr>
        <p:txBody>
          <a:bodyPr/>
          <a:lstStyle/>
          <a:p>
            <a:endParaRPr lang="en-US" dirty="0"/>
          </a:p>
        </p:txBody>
      </p:sp>
      <p:sp>
        <p:nvSpPr>
          <p:cNvPr id="7" name="Rectangle 2"/>
          <p:cNvSpPr>
            <a:spLocks noChangeArrowheads="1"/>
          </p:cNvSpPr>
          <p:nvPr/>
        </p:nvSpPr>
        <p:spPr bwMode="auto">
          <a:xfrm>
            <a:off x="2554288" y="13954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Tekstiruutu 7"/>
          <p:cNvSpPr txBox="1"/>
          <p:nvPr/>
        </p:nvSpPr>
        <p:spPr>
          <a:xfrm>
            <a:off x="1187624" y="692696"/>
            <a:ext cx="5328592" cy="923330"/>
          </a:xfrm>
          <a:prstGeom prst="rect">
            <a:avLst/>
          </a:prstGeom>
          <a:noFill/>
        </p:spPr>
        <p:txBody>
          <a:bodyPr wrap="square" rtlCol="0">
            <a:spAutoFit/>
          </a:bodyPr>
          <a:lstStyle/>
          <a:p>
            <a:endParaRPr lang="fi-FI" dirty="0"/>
          </a:p>
          <a:p>
            <a:endParaRPr lang="fi-FI" dirty="0"/>
          </a:p>
          <a:p>
            <a:endParaRPr lang="fi-FI" dirty="0"/>
          </a:p>
        </p:txBody>
      </p:sp>
      <p:graphicFrame>
        <p:nvGraphicFramePr>
          <p:cNvPr id="9" name="Taulukko 8"/>
          <p:cNvGraphicFramePr>
            <a:graphicFrameLocks noGrp="1"/>
          </p:cNvGraphicFramePr>
          <p:nvPr>
            <p:extLst>
              <p:ext uri="{D42A27DB-BD31-4B8C-83A1-F6EECF244321}">
                <p14:modId xmlns="" xmlns:p14="http://schemas.microsoft.com/office/powerpoint/2010/main" val="2351474200"/>
              </p:ext>
            </p:extLst>
          </p:nvPr>
        </p:nvGraphicFramePr>
        <p:xfrm>
          <a:off x="611560" y="0"/>
          <a:ext cx="5544616" cy="6338079"/>
        </p:xfrm>
        <a:graphic>
          <a:graphicData uri="http://schemas.openxmlformats.org/drawingml/2006/table">
            <a:tbl>
              <a:tblPr/>
              <a:tblGrid>
                <a:gridCol w="5544616"/>
              </a:tblGrid>
              <a:tr h="232253">
                <a:tc>
                  <a:txBody>
                    <a:bodyPr/>
                    <a:lstStyle/>
                    <a:p>
                      <a:endParaRPr lang="fi-FI" sz="1800" dirty="0"/>
                    </a:p>
                  </a:txBody>
                  <a:tcPr marL="0" marR="0" marT="0" marB="0">
                    <a:lnL>
                      <a:noFill/>
                    </a:lnL>
                    <a:lnR>
                      <a:noFill/>
                    </a:lnR>
                    <a:lnT>
                      <a:noFill/>
                    </a:lnT>
                    <a:lnB w="12700" cap="flat" cmpd="sng" algn="ctr">
                      <a:solidFill>
                        <a:srgbClr val="FFFFFF"/>
                      </a:solidFill>
                      <a:prstDash val="solid"/>
                      <a:round/>
                      <a:headEnd type="none" w="med" len="med"/>
                      <a:tailEnd type="none" w="med" len="med"/>
                    </a:lnB>
                  </a:tcPr>
                </a:tc>
              </a:tr>
              <a:tr h="589220">
                <a:tc>
                  <a:txBody>
                    <a:bodyPr/>
                    <a:lstStyle/>
                    <a:p>
                      <a:r>
                        <a:rPr lang="fi-FI" sz="2400" b="1" dirty="0" smtClean="0">
                          <a:solidFill>
                            <a:srgbClr val="794744"/>
                          </a:solidFill>
                          <a:effectLst/>
                        </a:rPr>
                        <a:t>Yhteystiedot</a:t>
                      </a:r>
                    </a:p>
                    <a:p>
                      <a:endParaRPr lang="fi-FI" sz="1800" b="1" dirty="0">
                        <a:solidFill>
                          <a:srgbClr val="794744"/>
                        </a:solidFill>
                        <a:effectLst/>
                      </a:endParaRPr>
                    </a:p>
                  </a:txBody>
                  <a:tcPr marL="0" marR="46554" marT="27932" marB="27932">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5293022">
                <a:tc>
                  <a:txBody>
                    <a:bodyPr/>
                    <a:lstStyle/>
                    <a:p>
                      <a:r>
                        <a:rPr lang="fi-FI" sz="1400" b="1" dirty="0">
                          <a:effectLst/>
                        </a:rPr>
                        <a:t>Hankkeen koordinaattori</a:t>
                      </a:r>
                      <a:r>
                        <a:rPr lang="fi-FI" sz="1400" dirty="0">
                          <a:effectLst/>
                        </a:rPr>
                        <a:t/>
                      </a:r>
                      <a:br>
                        <a:rPr lang="fi-FI" sz="1400" dirty="0">
                          <a:effectLst/>
                        </a:rPr>
                      </a:br>
                      <a:r>
                        <a:rPr lang="fi-FI" sz="1400" dirty="0">
                          <a:effectLst/>
                        </a:rPr>
                        <a:t>Lauri Pirkkalainen</a:t>
                      </a:r>
                      <a:br>
                        <a:rPr lang="fi-FI" sz="1400" dirty="0">
                          <a:effectLst/>
                        </a:rPr>
                      </a:br>
                      <a:r>
                        <a:rPr lang="fi-FI" sz="1400" dirty="0" err="1">
                          <a:effectLst/>
                        </a:rPr>
                        <a:t>lauri.pirkkalainen@konnevesi.fi</a:t>
                      </a:r>
                      <a:r>
                        <a:rPr lang="fi-FI" sz="1800" dirty="0">
                          <a:effectLst/>
                        </a:rPr>
                        <a:t/>
                      </a:r>
                      <a:br>
                        <a:rPr lang="fi-FI" sz="1800" dirty="0">
                          <a:effectLst/>
                        </a:rPr>
                      </a:br>
                      <a:r>
                        <a:rPr lang="fi-FI" sz="1400" dirty="0">
                          <a:effectLst/>
                        </a:rPr>
                        <a:t/>
                      </a:r>
                      <a:br>
                        <a:rPr lang="fi-FI" sz="1400" dirty="0">
                          <a:effectLst/>
                        </a:rPr>
                      </a:br>
                      <a:r>
                        <a:rPr lang="fi-FI" sz="1400" b="1" dirty="0">
                          <a:effectLst/>
                        </a:rPr>
                        <a:t>Projektitutkija</a:t>
                      </a:r>
                      <a:r>
                        <a:rPr lang="fi-FI" sz="1400" dirty="0">
                          <a:effectLst/>
                        </a:rPr>
                        <a:t/>
                      </a:r>
                      <a:br>
                        <a:rPr lang="fi-FI" sz="1400" dirty="0">
                          <a:effectLst/>
                        </a:rPr>
                      </a:br>
                      <a:r>
                        <a:rPr lang="fi-FI" sz="1400" dirty="0">
                          <a:effectLst/>
                        </a:rPr>
                        <a:t>Anna Linnakylä</a:t>
                      </a:r>
                      <a:br>
                        <a:rPr lang="fi-FI" sz="1400" dirty="0">
                          <a:effectLst/>
                        </a:rPr>
                      </a:br>
                      <a:r>
                        <a:rPr lang="fi-FI" sz="1400" dirty="0" err="1">
                          <a:effectLst/>
                        </a:rPr>
                        <a:t>anna.linnakyla@jyu.fi</a:t>
                      </a:r>
                      <a:r>
                        <a:rPr lang="fi-FI" sz="1400" dirty="0">
                          <a:effectLst/>
                        </a:rPr>
                        <a:t/>
                      </a:r>
                      <a:br>
                        <a:rPr lang="fi-FI" sz="1400" dirty="0">
                          <a:effectLst/>
                        </a:rPr>
                      </a:br>
                      <a:r>
                        <a:rPr lang="fi-FI" sz="1400" dirty="0">
                          <a:effectLst/>
                        </a:rPr>
                        <a:t/>
                      </a:r>
                      <a:br>
                        <a:rPr lang="fi-FI" sz="1400" dirty="0">
                          <a:effectLst/>
                        </a:rPr>
                      </a:br>
                      <a:r>
                        <a:rPr lang="fi-FI" sz="1400" b="1" dirty="0" smtClean="0">
                          <a:effectLst/>
                        </a:rPr>
                        <a:t>Projektiasiantuntija</a:t>
                      </a:r>
                      <a:r>
                        <a:rPr lang="fi-FI" sz="1400" dirty="0">
                          <a:effectLst/>
                        </a:rPr>
                        <a:t/>
                      </a:r>
                      <a:br>
                        <a:rPr lang="fi-FI" sz="1400" dirty="0">
                          <a:effectLst/>
                        </a:rPr>
                      </a:br>
                      <a:r>
                        <a:rPr lang="fi-FI" sz="1400" dirty="0">
                          <a:effectLst/>
                        </a:rPr>
                        <a:t>Petri Lounaskorpi</a:t>
                      </a:r>
                      <a:br>
                        <a:rPr lang="fi-FI" sz="1400" dirty="0">
                          <a:effectLst/>
                        </a:rPr>
                      </a:br>
                      <a:r>
                        <a:rPr lang="fi-FI" sz="1400" dirty="0" err="1" smtClean="0">
                          <a:effectLst/>
                        </a:rPr>
                        <a:t>petri.lounaskorpi@gmail.com</a:t>
                      </a:r>
                      <a:endParaRPr lang="fi-FI" sz="1400" dirty="0" smtClean="0">
                        <a:effectLst/>
                      </a:endParaRPr>
                    </a:p>
                    <a:p>
                      <a:endParaRPr lang="fi-FI" sz="1400" dirty="0" smtClean="0">
                        <a:effectLst/>
                      </a:endParaRPr>
                    </a:p>
                    <a:p>
                      <a:r>
                        <a:rPr lang="fi-FI" sz="1400" b="1" dirty="0" smtClean="0">
                          <a:effectLst/>
                        </a:rPr>
                        <a:t>Projektityöntekijä</a:t>
                      </a:r>
                    </a:p>
                    <a:p>
                      <a:r>
                        <a:rPr lang="fi-FI" sz="1400" dirty="0" smtClean="0">
                          <a:effectLst/>
                        </a:rPr>
                        <a:t>Minna </a:t>
                      </a:r>
                      <a:r>
                        <a:rPr lang="fi-FI" sz="1400" dirty="0" err="1" smtClean="0">
                          <a:effectLst/>
                        </a:rPr>
                        <a:t>Kytölä</a:t>
                      </a:r>
                      <a:endParaRPr lang="fi-FI" sz="1400" dirty="0" smtClean="0">
                        <a:effectLst/>
                      </a:endParaRPr>
                    </a:p>
                    <a:p>
                      <a:r>
                        <a:rPr lang="fi-FI" sz="1400" dirty="0" err="1" smtClean="0">
                          <a:effectLst/>
                        </a:rPr>
                        <a:t>minna.kytola@konnevesi.fi</a:t>
                      </a:r>
                      <a:endParaRPr lang="fi-FI" sz="1400" dirty="0" smtClean="0">
                        <a:effectLst/>
                      </a:endParaRPr>
                    </a:p>
                    <a:p>
                      <a:r>
                        <a:rPr lang="fi-FI" sz="1400" dirty="0">
                          <a:effectLst/>
                        </a:rPr>
                        <a:t/>
                      </a:r>
                      <a:br>
                        <a:rPr lang="fi-FI" sz="1400" dirty="0">
                          <a:effectLst/>
                        </a:rPr>
                      </a:br>
                      <a:r>
                        <a:rPr lang="fi-FI" sz="1400" b="1" dirty="0" smtClean="0">
                          <a:effectLst/>
                        </a:rPr>
                        <a:t>Oppilaanohjaaja</a:t>
                      </a:r>
                      <a:r>
                        <a:rPr lang="fi-FI" sz="1400" dirty="0">
                          <a:effectLst/>
                        </a:rPr>
                        <a:t/>
                      </a:r>
                      <a:br>
                        <a:rPr lang="fi-FI" sz="1400" dirty="0">
                          <a:effectLst/>
                        </a:rPr>
                      </a:br>
                      <a:r>
                        <a:rPr lang="fi-FI" sz="1400" dirty="0">
                          <a:effectLst/>
                        </a:rPr>
                        <a:t>Tuovi Liimatainen</a:t>
                      </a:r>
                      <a:br>
                        <a:rPr lang="fi-FI" sz="1400" dirty="0">
                          <a:effectLst/>
                        </a:rPr>
                      </a:br>
                      <a:r>
                        <a:rPr lang="fi-FI" sz="1400" dirty="0" err="1" smtClean="0">
                          <a:effectLst/>
                        </a:rPr>
                        <a:t>tuovi.liimatainen@konnevesi.fi</a:t>
                      </a:r>
                      <a:endParaRPr lang="fi-FI" sz="1400" dirty="0" smtClean="0">
                        <a:solidFill>
                          <a:schemeClr val="tx1"/>
                        </a:solidFill>
                        <a:effectLst/>
                      </a:endParaRPr>
                    </a:p>
                    <a:p>
                      <a:endParaRPr lang="fi-FI" sz="1400" dirty="0" smtClean="0">
                        <a:effectLst/>
                      </a:endParaRPr>
                    </a:p>
                    <a:p>
                      <a:r>
                        <a:rPr lang="fi-FI" sz="1400" b="1" dirty="0" smtClean="0">
                          <a:effectLst/>
                        </a:rPr>
                        <a:t>Lehtori</a:t>
                      </a:r>
                    </a:p>
                    <a:p>
                      <a:r>
                        <a:rPr lang="fi-FI" sz="1400" dirty="0" smtClean="0">
                          <a:effectLst/>
                        </a:rPr>
                        <a:t>Marika Järvikallio</a:t>
                      </a:r>
                    </a:p>
                    <a:p>
                      <a:r>
                        <a:rPr lang="fi-FI" sz="1400" dirty="0" err="1" smtClean="0">
                          <a:effectLst/>
                        </a:rPr>
                        <a:t>Maika.jarvikallio@konnevesi.fi</a:t>
                      </a:r>
                      <a:endParaRPr lang="fi-FI" sz="1400" dirty="0" smtClean="0">
                        <a:effectLst/>
                      </a:endParaRPr>
                    </a:p>
                    <a:p>
                      <a:endParaRPr lang="fi-FI" sz="1800" dirty="0" smtClean="0">
                        <a:effectLst/>
                      </a:endParaRPr>
                    </a:p>
                  </a:txBody>
                  <a:tcPr marL="0" marR="46554" marT="46554" marB="139661">
                    <a:lnL>
                      <a:noFill/>
                    </a:lnL>
                    <a:lnR>
                      <a:noFill/>
                    </a:lnR>
                    <a:lnT w="12700" cap="flat" cmpd="sng" algn="ctr">
                      <a:solidFill>
                        <a:srgbClr val="FFFFFF"/>
                      </a:solidFill>
                      <a:prstDash val="solid"/>
                      <a:round/>
                      <a:headEnd type="none" w="med" len="med"/>
                      <a:tailEnd type="none" w="med" len="med"/>
                    </a:lnT>
                    <a:lnB>
                      <a:noFill/>
                    </a:lnB>
                  </a:tcPr>
                </a:tc>
              </a:tr>
            </a:tbl>
          </a:graphicData>
        </a:graphic>
      </p:graphicFrame>
      <p:sp>
        <p:nvSpPr>
          <p:cNvPr id="10" name="Rectangle 3"/>
          <p:cNvSpPr>
            <a:spLocks noChangeArrowheads="1"/>
          </p:cNvSpPr>
          <p:nvPr/>
        </p:nvSpPr>
        <p:spPr bwMode="auto">
          <a:xfrm>
            <a:off x="2554288" y="1395413"/>
            <a:ext cx="9144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sz="1800" b="0" i="0" u="none" strike="noStrike" cap="none" normalizeH="0" baseline="0" smtClean="0">
              <a:ln>
                <a:noFill/>
              </a:ln>
              <a:solidFill>
                <a:schemeClr val="tx1"/>
              </a:solidFill>
              <a:effectLst/>
              <a:latin typeface="Arial" pitchFamily="34" charset="0"/>
              <a:cs typeface="Arial" pitchFamily="34" charset="0"/>
            </a:endParaRPr>
          </a:p>
        </p:txBody>
      </p:sp>
      <p:pic>
        <p:nvPicPr>
          <p:cNvPr id="11" name="Kuva 10"/>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4202082" y="785794"/>
            <a:ext cx="4941918" cy="5213724"/>
          </a:xfrm>
          <a:prstGeom prst="rect">
            <a:avLst/>
          </a:prstGeom>
        </p:spPr>
      </p:pic>
    </p:spTree>
    <p:extLst>
      <p:ext uri="{BB962C8B-B14F-4D97-AF65-F5344CB8AC3E}">
        <p14:creationId xmlns="" xmlns:p14="http://schemas.microsoft.com/office/powerpoint/2010/main" val="11008359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Hankkeen tavoitteet</a:t>
            </a:r>
            <a:endParaRPr lang="en-US" dirty="0"/>
          </a:p>
        </p:txBody>
      </p:sp>
      <p:sp>
        <p:nvSpPr>
          <p:cNvPr id="3" name="Content Placeholder 2"/>
          <p:cNvSpPr>
            <a:spLocks noGrp="1"/>
          </p:cNvSpPr>
          <p:nvPr>
            <p:ph idx="1"/>
          </p:nvPr>
        </p:nvSpPr>
        <p:spPr/>
        <p:txBody>
          <a:bodyPr>
            <a:normAutofit/>
          </a:bodyPr>
          <a:lstStyle/>
          <a:p>
            <a:r>
              <a:rPr lang="fi-FI" dirty="0" smtClean="0"/>
              <a:t>Hankkeen tavoite on edistää virtuaalisten oppimisympäristöjen ja pelinomaisten oppimissovellusten pedagogisesti mielekästä opetuskäyttöä.</a:t>
            </a:r>
          </a:p>
          <a:p>
            <a:pPr>
              <a:buNone/>
            </a:pPr>
            <a:endParaRPr lang="fi-FI" dirty="0" smtClean="0"/>
          </a:p>
          <a:p>
            <a:r>
              <a:rPr lang="fi-FI" dirty="0" smtClean="0"/>
              <a:t>Koordinointihanke ohjaa oppimispelejä tai virtuaalisia oppimisympäristöjä kehittäviä hankkeita sekä koostaa ja levittää niiden käyttöön liittyviä hyviä käytänteitä.</a:t>
            </a:r>
            <a:endParaRPr lang="en-US" b="1" dirty="0" smtClean="0"/>
          </a:p>
          <a:p>
            <a:pPr>
              <a:buNone/>
            </a:pPr>
            <a:endParaRPr lang="fi-FI" dirty="0" smtClean="0"/>
          </a:p>
          <a:p>
            <a:pPr>
              <a:buNone/>
            </a:pPr>
            <a:endParaRPr lang="fi-FI" dirty="0" smtClean="0"/>
          </a:p>
          <a:p>
            <a:endParaRPr lang="en-US" dirty="0"/>
          </a:p>
        </p:txBody>
      </p:sp>
      <p:sp>
        <p:nvSpPr>
          <p:cNvPr id="5" name="Päivämäärän paikkamerkki 4"/>
          <p:cNvSpPr>
            <a:spLocks noGrp="1"/>
          </p:cNvSpPr>
          <p:nvPr>
            <p:ph type="dt" sz="half" idx="10"/>
          </p:nvPr>
        </p:nvSpPr>
        <p:spPr/>
        <p:txBody>
          <a:bodyPr/>
          <a:lstStyle/>
          <a:p>
            <a:fld id="{F2DE251A-43B7-4EF1-8670-7CD139903DB9}" type="datetime1">
              <a:rPr lang="en-US" smtClean="0"/>
              <a:pPr/>
              <a:t>11/9/2011</a:t>
            </a:fld>
            <a:endParaRPr lang="en-US"/>
          </a:p>
        </p:txBody>
      </p:sp>
      <p:sp>
        <p:nvSpPr>
          <p:cNvPr id="4" name="Alatunnisteen paikkamerkki 3"/>
          <p:cNvSpPr>
            <a:spLocks noGrp="1"/>
          </p:cNvSpPr>
          <p:nvPr>
            <p:ph type="ftr" sz="quarter" idx="11"/>
          </p:nvPr>
        </p:nvSpPr>
        <p:spPr>
          <a:xfrm>
            <a:off x="6248400" y="6286520"/>
            <a:ext cx="2895600" cy="365125"/>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704088"/>
            <a:ext cx="8229600" cy="708688"/>
          </a:xfrm>
        </p:spPr>
        <p:txBody>
          <a:bodyPr>
            <a:normAutofit fontScale="90000"/>
          </a:bodyPr>
          <a:lstStyle/>
          <a:p>
            <a:pPr algn="ctr"/>
            <a:r>
              <a:rPr lang="fi-FI" dirty="0" smtClean="0"/>
              <a:t>Kehityshankkeet</a:t>
            </a:r>
            <a:endParaRPr lang="fi-FI" dirty="0"/>
          </a:p>
        </p:txBody>
      </p:sp>
      <p:sp>
        <p:nvSpPr>
          <p:cNvPr id="3" name="Sisällön paikkamerkki 2"/>
          <p:cNvSpPr>
            <a:spLocks noGrp="1"/>
          </p:cNvSpPr>
          <p:nvPr>
            <p:ph idx="1"/>
          </p:nvPr>
        </p:nvSpPr>
        <p:spPr>
          <a:xfrm>
            <a:off x="539552" y="1916832"/>
            <a:ext cx="8229600" cy="4021907"/>
          </a:xfrm>
        </p:spPr>
        <p:txBody>
          <a:bodyPr>
            <a:normAutofit fontScale="55000" lnSpcReduction="20000"/>
          </a:bodyPr>
          <a:lstStyle/>
          <a:p>
            <a:pPr lvl="0"/>
            <a:r>
              <a:rPr lang="fi-FI" sz="3600" b="1" dirty="0" err="1" smtClean="0"/>
              <a:t>Tvt-ratkaisut</a:t>
            </a:r>
            <a:r>
              <a:rPr lang="fi-FI" sz="3600" b="1" dirty="0" smtClean="0"/>
              <a:t> tutkimusyhteisön ja lukioiden vuorovaikutuksen tukena</a:t>
            </a:r>
            <a:r>
              <a:rPr lang="fi-FI" sz="3600" dirty="0" smtClean="0"/>
              <a:t>: </a:t>
            </a:r>
            <a:r>
              <a:rPr lang="fi-FI" sz="3600" b="1" dirty="0" smtClean="0"/>
              <a:t>tapaus ilmastonmuutos, </a:t>
            </a:r>
            <a:r>
              <a:rPr lang="fi-FI" sz="3600" dirty="0" smtClean="0"/>
              <a:t>Lumon lukio, Vantaa</a:t>
            </a:r>
          </a:p>
          <a:p>
            <a:pPr lvl="0"/>
            <a:r>
              <a:rPr lang="fi-FI" sz="3600" b="1" dirty="0" smtClean="0"/>
              <a:t>Oppimisympäristönä peliohjelmointi</a:t>
            </a:r>
            <a:r>
              <a:rPr lang="fi-FI" sz="3600" dirty="0" smtClean="0"/>
              <a:t>, Lauttasaaren yksityiskoulujen kannatusyhdistys ry, Helsinki</a:t>
            </a:r>
          </a:p>
          <a:p>
            <a:pPr lvl="0"/>
            <a:r>
              <a:rPr lang="fi-FI" sz="3600" b="1" dirty="0" smtClean="0"/>
              <a:t>Kokemuksellisen oppimisen uudet tavat virtuaalisissa verkoissa 3.0</a:t>
            </a:r>
            <a:r>
              <a:rPr lang="fi-FI" sz="3600" dirty="0" smtClean="0"/>
              <a:t>, </a:t>
            </a:r>
            <a:r>
              <a:rPr lang="fi-FI" sz="3600" dirty="0" err="1" smtClean="0"/>
              <a:t>Sotungin</a:t>
            </a:r>
            <a:r>
              <a:rPr lang="fi-FI" sz="3600" dirty="0" smtClean="0"/>
              <a:t> lukio, Vantaa</a:t>
            </a:r>
          </a:p>
          <a:p>
            <a:pPr lvl="0"/>
            <a:r>
              <a:rPr lang="fi-FI" sz="3600" b="1" dirty="0" err="1" smtClean="0"/>
              <a:t>SLoppi</a:t>
            </a:r>
            <a:r>
              <a:rPr lang="fi-FI" sz="3600" b="1" dirty="0" smtClean="0"/>
              <a:t> - </a:t>
            </a:r>
            <a:r>
              <a:rPr lang="fi-FI" sz="3600" b="1" dirty="0" err="1" smtClean="0"/>
              <a:t>Second</a:t>
            </a:r>
            <a:r>
              <a:rPr lang="fi-FI" sz="3600" b="1" dirty="0" smtClean="0"/>
              <a:t> life oppimis- ja opetusympäristönä</a:t>
            </a:r>
            <a:r>
              <a:rPr lang="fi-FI" sz="3600" dirty="0" smtClean="0"/>
              <a:t>, Saimaan mediakeskus, Lappeenrannan kaupunki</a:t>
            </a:r>
          </a:p>
          <a:p>
            <a:r>
              <a:rPr lang="fi-FI" sz="3600" b="1" dirty="0" smtClean="0"/>
              <a:t>Unelmakoulupalveluiden </a:t>
            </a:r>
            <a:r>
              <a:rPr lang="fi-FI" sz="3600" b="1" dirty="0" err="1" smtClean="0"/>
              <a:t>pilotointi</a:t>
            </a:r>
            <a:r>
              <a:rPr lang="fi-FI" sz="3600" b="1" dirty="0" smtClean="0"/>
              <a:t> ja levittäminen: tabletit ja käyttäjälähtöiset oppimispelit</a:t>
            </a:r>
            <a:r>
              <a:rPr lang="fi-FI" sz="3600" dirty="0" smtClean="0"/>
              <a:t>, Kasavuoren koulu, Kauniaisten suomenkielinen perusopetus	</a:t>
            </a:r>
          </a:p>
          <a:p>
            <a:r>
              <a:rPr lang="fi-FI" sz="3600" b="1" dirty="0" smtClean="0"/>
              <a:t>Näkymätön havaittavaksi (NÄKYVÄ): Oppiminen ja Lisäketodellisuus (</a:t>
            </a:r>
            <a:r>
              <a:rPr lang="fi-FI" sz="3600" b="1" dirty="0" err="1" smtClean="0"/>
              <a:t>Augmented</a:t>
            </a:r>
            <a:r>
              <a:rPr lang="fi-FI" sz="3600" b="1" dirty="0" smtClean="0"/>
              <a:t> </a:t>
            </a:r>
            <a:r>
              <a:rPr lang="fi-FI" sz="3600" b="1" dirty="0" err="1" smtClean="0"/>
              <a:t>Reality</a:t>
            </a:r>
            <a:r>
              <a:rPr lang="fi-FI" sz="3600" b="1" dirty="0" smtClean="0"/>
              <a:t>), </a:t>
            </a:r>
            <a:r>
              <a:rPr lang="fi-FI" sz="3600" dirty="0" smtClean="0"/>
              <a:t>Helsingin normaalilyseo, Helsingin yliopisto </a:t>
            </a:r>
          </a:p>
          <a:p>
            <a:pPr>
              <a:buNone/>
            </a:pPr>
            <a:endParaRPr lang="fi-FI" dirty="0" smtClean="0"/>
          </a:p>
          <a:p>
            <a:pPr>
              <a:buNone/>
            </a:pPr>
            <a:endParaRPr lang="fi-FI" dirty="0" smtClean="0"/>
          </a:p>
          <a:p>
            <a:endParaRPr lang="fi-FI" dirty="0" smtClean="0"/>
          </a:p>
          <a:p>
            <a:pPr>
              <a:buNone/>
            </a:pPr>
            <a:endParaRPr lang="fi-FI" dirty="0"/>
          </a:p>
        </p:txBody>
      </p:sp>
      <p:sp>
        <p:nvSpPr>
          <p:cNvPr id="4" name="Päivämäärän paikkamerkki 3"/>
          <p:cNvSpPr>
            <a:spLocks noGrp="1"/>
          </p:cNvSpPr>
          <p:nvPr>
            <p:ph type="dt" sz="half" idx="10"/>
          </p:nvPr>
        </p:nvSpPr>
        <p:spPr/>
        <p:txBody>
          <a:bodyPr/>
          <a:lstStyle/>
          <a:p>
            <a:fld id="{B7A108B9-A8C8-4EEE-A30F-9889AD42E66B}"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Mitä </a:t>
            </a:r>
            <a:r>
              <a:rPr lang="fi-FI" dirty="0" err="1" smtClean="0"/>
              <a:t>OVI-hanke</a:t>
            </a:r>
            <a:r>
              <a:rPr lang="fi-FI" dirty="0" smtClean="0"/>
              <a:t> tarjoaa opettajille?</a:t>
            </a:r>
            <a:endParaRPr lang="fi-FI" dirty="0"/>
          </a:p>
        </p:txBody>
      </p:sp>
      <p:sp>
        <p:nvSpPr>
          <p:cNvPr id="3" name="Sisällön paikkamerkki 2"/>
          <p:cNvSpPr>
            <a:spLocks noGrp="1"/>
          </p:cNvSpPr>
          <p:nvPr>
            <p:ph idx="1"/>
          </p:nvPr>
        </p:nvSpPr>
        <p:spPr/>
        <p:txBody>
          <a:bodyPr>
            <a:normAutofit/>
          </a:bodyPr>
          <a:lstStyle/>
          <a:p>
            <a:r>
              <a:rPr lang="fi-FI" dirty="0" smtClean="0"/>
              <a:t>Linkkejä oppimispeleihin</a:t>
            </a:r>
          </a:p>
          <a:p>
            <a:r>
              <a:rPr lang="fi-FI" dirty="0" smtClean="0"/>
              <a:t>Ohjattuja tutustumiskäyntejä virtuaalimaailmoihin  </a:t>
            </a:r>
          </a:p>
          <a:p>
            <a:r>
              <a:rPr lang="fi-FI" dirty="0" smtClean="0"/>
              <a:t>Löytöretki toiseen maailmaan - galleria </a:t>
            </a:r>
            <a:r>
              <a:rPr lang="fi-FI" dirty="0" err="1" smtClean="0"/>
              <a:t>Second</a:t>
            </a:r>
            <a:r>
              <a:rPr lang="fi-FI" dirty="0" smtClean="0"/>
              <a:t> </a:t>
            </a:r>
            <a:r>
              <a:rPr lang="fi-FI" dirty="0" err="1" smtClean="0"/>
              <a:t>Lifessa</a:t>
            </a:r>
            <a:r>
              <a:rPr lang="fi-FI" dirty="0" smtClean="0"/>
              <a:t> Lukiosaarella</a:t>
            </a:r>
          </a:p>
          <a:p>
            <a:r>
              <a:rPr lang="fi-FI" dirty="0" smtClean="0"/>
              <a:t>Ideoiden levittämistä opettajilta ja muilta asiantuntijoilta kouluihin</a:t>
            </a:r>
          </a:p>
          <a:p>
            <a:r>
              <a:rPr lang="fi-FI" dirty="0" smtClean="0"/>
              <a:t>Tietoa uusista oppimisympäristöistä ja –käytänteistä</a:t>
            </a:r>
          </a:p>
          <a:p>
            <a:r>
              <a:rPr lang="fi-FI" dirty="0" err="1" smtClean="0"/>
              <a:t>Openkortit</a:t>
            </a:r>
            <a:endParaRPr lang="fi-FI" dirty="0" smtClean="0"/>
          </a:p>
          <a:p>
            <a:endParaRPr lang="fi-FI" dirty="0"/>
          </a:p>
        </p:txBody>
      </p:sp>
      <p:sp>
        <p:nvSpPr>
          <p:cNvPr id="4" name="Päivämäärän paikkamerkki 3"/>
          <p:cNvSpPr>
            <a:spLocks noGrp="1"/>
          </p:cNvSpPr>
          <p:nvPr>
            <p:ph type="dt" sz="half" idx="10"/>
          </p:nvPr>
        </p:nvSpPr>
        <p:spPr/>
        <p:txBody>
          <a:bodyPr/>
          <a:lstStyle/>
          <a:p>
            <a:fld id="{B7A108B9-A8C8-4EEE-A30F-9889AD42E66B}" type="datetime1">
              <a:rPr lang="en-US" smtClean="0"/>
              <a:pPr/>
              <a:t>11/9/2011</a:t>
            </a:fld>
            <a:endParaRPr lang="en-US" dirty="0"/>
          </a:p>
        </p:txBody>
      </p:sp>
      <p:sp>
        <p:nvSpPr>
          <p:cNvPr id="5" name="Alatunnisteen paikkamerkki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Miten ja miksi pelejä tulisi hyödyntää opetuksessa?</a:t>
            </a:r>
            <a:endParaRPr lang="fi-FI" dirty="0"/>
          </a:p>
        </p:txBody>
      </p:sp>
      <p:sp>
        <p:nvSpPr>
          <p:cNvPr id="3" name="Sisällön paikkamerkki 2"/>
          <p:cNvSpPr>
            <a:spLocks noGrp="1"/>
          </p:cNvSpPr>
          <p:nvPr>
            <p:ph idx="1"/>
          </p:nvPr>
        </p:nvSpPr>
        <p:spPr/>
        <p:txBody>
          <a:bodyPr>
            <a:normAutofit fontScale="85000" lnSpcReduction="20000"/>
          </a:bodyPr>
          <a:lstStyle/>
          <a:p>
            <a:pPr marL="365760" indent="-256032">
              <a:buFont typeface="Georgia"/>
              <a:buChar char="•"/>
              <a:defRPr/>
            </a:pPr>
            <a:r>
              <a:rPr lang="fi-FI" dirty="0" smtClean="0"/>
              <a:t>Pelaaminen ja pelien hyödyntäminen opetuksessa ei ole uusi asia </a:t>
            </a:r>
            <a:endParaRPr lang="fi-FI" sz="2000" dirty="0" smtClean="0"/>
          </a:p>
          <a:p>
            <a:pPr marL="658368" lvl="1" algn="just">
              <a:buNone/>
              <a:defRPr/>
            </a:pPr>
            <a:r>
              <a:rPr lang="fi-FI" sz="2000" dirty="0" smtClean="0">
                <a:solidFill>
                  <a:schemeClr val="accent6">
                    <a:lumMod val="75000"/>
                  </a:schemeClr>
                </a:solidFill>
              </a:rPr>
              <a:t>	</a:t>
            </a:r>
            <a:r>
              <a:rPr lang="fi-FI" sz="2000" dirty="0" smtClean="0">
                <a:solidFill>
                  <a:schemeClr val="accent6">
                    <a:lumMod val="50000"/>
                  </a:schemeClr>
                </a:solidFill>
              </a:rPr>
              <a:t>Pelibarometrin (2010) mukaan lähes kaikki suomalaiset (98 %) ovat viimeisen 12 kuukauden aikana pelanneet jotain peliä. Digitaalisia pelejä on pelannut kolme neljästä (73 %) ja aktiivisia pelaajia on hiukan yli puolet (55 %). Nuoret harrastavat enemmän digitaalisten pelien pelaamista kuin iäkkäämmät ja aktiivisuus laskee tasaisesti ikäryhmittäin, mutta vielä 60–69 -vuotiaistakin puolet (49 %) on pelannut näitä pelejä. Rahapelejä on pelannut neljä viidestä (80 %) vastaajasta ja opetuspelejä n. 17 %.</a:t>
            </a:r>
          </a:p>
          <a:p>
            <a:pPr marL="658368" lvl="1" algn="just">
              <a:buNone/>
              <a:defRPr/>
            </a:pPr>
            <a:endParaRPr lang="fi-FI" sz="2000" dirty="0" smtClean="0">
              <a:solidFill>
                <a:schemeClr val="accent6">
                  <a:lumMod val="50000"/>
                </a:schemeClr>
              </a:solidFill>
            </a:endParaRPr>
          </a:p>
          <a:p>
            <a:pPr marL="365760" indent="-256032">
              <a:defRPr/>
            </a:pPr>
            <a:r>
              <a:rPr lang="fi-FI" dirty="0" smtClean="0"/>
              <a:t>Pelit yleisiä </a:t>
            </a:r>
            <a:r>
              <a:rPr lang="fi-FI" dirty="0" err="1" smtClean="0"/>
              <a:t>informaalissa</a:t>
            </a:r>
            <a:r>
              <a:rPr lang="fi-FI" dirty="0" smtClean="0"/>
              <a:t> oppimisessa – virallisessa opetuksessa ne nähdään vielä usein välipalana, muttei kovin hyödyllisenä osana </a:t>
            </a:r>
            <a:r>
              <a:rPr lang="fi-FI" dirty="0" smtClean="0"/>
              <a:t>opetusta</a:t>
            </a:r>
            <a:endParaRPr lang="fi-FI" dirty="0" smtClean="0"/>
          </a:p>
          <a:p>
            <a:pPr marL="657860" lvl="1" indent="-256032">
              <a:buClr>
                <a:schemeClr val="accent3"/>
              </a:buClr>
              <a:buNone/>
              <a:defRPr/>
            </a:pPr>
            <a:r>
              <a:rPr lang="fi-FI" sz="2000" dirty="0" smtClean="0">
                <a:solidFill>
                  <a:schemeClr val="accent6">
                    <a:lumMod val="50000"/>
                  </a:schemeClr>
                </a:solidFill>
              </a:rPr>
              <a:t>	Kasvatustieteen tutkimuslaitoksen erikoistutkija Kirsi Pohjolan mukaan suomalainen koulu on tullut risteykseen. Jos jatkamme samalla  tavalla, suurin osa  lapsista liukuu mielekkään oppimisen ulkopuolelle.  Voimme myös  muuttaa toimintaamme ja ottaa vakavasti oppimisympäristöjen ja yhteiskunnan muutokset.  (KSML 19.9.11 Ilkka </a:t>
            </a:r>
            <a:r>
              <a:rPr lang="fi-FI" sz="2000" dirty="0" err="1" smtClean="0">
                <a:solidFill>
                  <a:schemeClr val="accent6">
                    <a:lumMod val="50000"/>
                  </a:schemeClr>
                </a:solidFill>
              </a:rPr>
              <a:t>Hartio</a:t>
            </a:r>
            <a:r>
              <a:rPr lang="fi-FI" sz="2000" dirty="0" smtClean="0">
                <a:solidFill>
                  <a:schemeClr val="accent6">
                    <a:lumMod val="50000"/>
                  </a:schemeClr>
                </a:solidFill>
              </a:rPr>
              <a:t>)</a:t>
            </a:r>
          </a:p>
          <a:p>
            <a:pPr marL="657860" lvl="1" indent="-256032">
              <a:buClr>
                <a:schemeClr val="accent3"/>
              </a:buClr>
              <a:buNone/>
              <a:defRPr/>
            </a:pPr>
            <a:endParaRPr lang="fi-FI" sz="2000" dirty="0" smtClean="0">
              <a:solidFill>
                <a:schemeClr val="accent6">
                  <a:lumMod val="50000"/>
                </a:schemeClr>
              </a:solidFill>
            </a:endParaRPr>
          </a:p>
          <a:p>
            <a:pPr>
              <a:buNone/>
            </a:pPr>
            <a:endParaRPr lang="en-US" sz="2000" b="1" dirty="0" smtClean="0"/>
          </a:p>
          <a:p>
            <a:pPr>
              <a:buNone/>
            </a:pPr>
            <a:endParaRPr lang="en-US" sz="2000" dirty="0" smtClean="0"/>
          </a:p>
          <a:p>
            <a:pPr>
              <a:buNone/>
            </a:pPr>
            <a:endParaRPr lang="fi-FI" sz="2000" dirty="0"/>
          </a:p>
        </p:txBody>
      </p:sp>
      <p:sp>
        <p:nvSpPr>
          <p:cNvPr id="4" name="Päivämäärän paikkamerkki 3"/>
          <p:cNvSpPr>
            <a:spLocks noGrp="1"/>
          </p:cNvSpPr>
          <p:nvPr>
            <p:ph type="dt" sz="half" idx="10"/>
          </p:nvPr>
        </p:nvSpPr>
        <p:spPr/>
        <p:txBody>
          <a:bodyPr/>
          <a:lstStyle/>
          <a:p>
            <a:fld id="{B7A108B9-A8C8-4EEE-A30F-9889AD42E66B}"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Miten ja miksi pelejä tulisi hyödyntää opetuksessa?</a:t>
            </a:r>
            <a:endParaRPr lang="fi-FI" dirty="0"/>
          </a:p>
        </p:txBody>
      </p:sp>
      <p:sp>
        <p:nvSpPr>
          <p:cNvPr id="3" name="Sisällön paikkamerkki 2"/>
          <p:cNvSpPr>
            <a:spLocks noGrp="1"/>
          </p:cNvSpPr>
          <p:nvPr>
            <p:ph idx="1"/>
          </p:nvPr>
        </p:nvSpPr>
        <p:spPr/>
        <p:txBody>
          <a:bodyPr/>
          <a:lstStyle/>
          <a:p>
            <a:r>
              <a:rPr lang="fi-FI" sz="2200" dirty="0" smtClean="0"/>
              <a:t>Digitaalisten</a:t>
            </a:r>
            <a:r>
              <a:rPr lang="fi-FI" dirty="0" smtClean="0"/>
              <a:t> pelien käytön mahdollisuuksia ei olla vielä täysin ymmärretty.</a:t>
            </a:r>
          </a:p>
          <a:p>
            <a:pPr lvl="1">
              <a:buNone/>
            </a:pPr>
            <a:r>
              <a:rPr lang="fi-FI" dirty="0" smtClean="0"/>
              <a:t>	</a:t>
            </a:r>
            <a:r>
              <a:rPr lang="fi-FI" sz="2100" dirty="0" smtClean="0">
                <a:solidFill>
                  <a:schemeClr val="accent6">
                    <a:lumMod val="50000"/>
                  </a:schemeClr>
                </a:solidFill>
              </a:rPr>
              <a:t>Pojat kiilaavat tyttöjen ohi englannin kielessä tietokonepelien ansiosta. </a:t>
            </a:r>
            <a:r>
              <a:rPr lang="fi-FI" sz="1800" dirty="0" smtClean="0">
                <a:solidFill>
                  <a:schemeClr val="accent6">
                    <a:lumMod val="50000"/>
                  </a:schemeClr>
                </a:solidFill>
              </a:rPr>
              <a:t>Olli Uuskosken englantilaisen filologian pro gradu, Helsingin yliopisto 2011. (YLE uutiset 9.11.2011)</a:t>
            </a:r>
          </a:p>
          <a:p>
            <a:pPr>
              <a:buNone/>
            </a:pPr>
            <a:endParaRPr lang="fi-FI" dirty="0" smtClean="0"/>
          </a:p>
          <a:p>
            <a:r>
              <a:rPr lang="fi-FI" sz="2200" dirty="0" smtClean="0"/>
              <a:t>Opettajilla on kiinnostusta, mutta vaikeuksia löytää hyviä pelejä omiin tarpeisiinsa – uusimmat tutkimukset, tekniikat ja materiaalit eivät ole aina opettajien ulottuvilla</a:t>
            </a:r>
          </a:p>
          <a:p>
            <a:pPr marL="365760" indent="-256032">
              <a:buNone/>
              <a:defRPr/>
            </a:pPr>
            <a:endParaRPr lang="fi-FI" dirty="0" smtClean="0"/>
          </a:p>
          <a:p>
            <a:pPr>
              <a:buNone/>
            </a:pPr>
            <a:endParaRPr lang="en-US" sz="2000" b="1" dirty="0" smtClean="0"/>
          </a:p>
          <a:p>
            <a:endParaRPr lang="fi-FI" dirty="0"/>
          </a:p>
        </p:txBody>
      </p:sp>
      <p:sp>
        <p:nvSpPr>
          <p:cNvPr id="4" name="Päivämäärän paikkamerkki 3"/>
          <p:cNvSpPr>
            <a:spLocks noGrp="1"/>
          </p:cNvSpPr>
          <p:nvPr>
            <p:ph type="dt" sz="half" idx="10"/>
          </p:nvPr>
        </p:nvSpPr>
        <p:spPr/>
        <p:txBody>
          <a:bodyPr/>
          <a:lstStyle/>
          <a:p>
            <a:fld id="{B7A108B9-A8C8-4EEE-A30F-9889AD42E66B}"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704088"/>
            <a:ext cx="8229600" cy="852704"/>
          </a:xfrm>
        </p:spPr>
        <p:txBody>
          <a:bodyPr>
            <a:normAutofit fontScale="90000"/>
          </a:bodyPr>
          <a:lstStyle/>
          <a:p>
            <a:pPr algn="ctr"/>
            <a:r>
              <a:rPr lang="fi-FI" dirty="0" smtClean="0"/>
              <a:t>Oppimispelit ja virtuaalimaailmat</a:t>
            </a:r>
            <a:endParaRPr lang="fi-FI" dirty="0"/>
          </a:p>
        </p:txBody>
      </p:sp>
      <p:sp>
        <p:nvSpPr>
          <p:cNvPr id="3" name="Sisällön paikkamerkki 2"/>
          <p:cNvSpPr>
            <a:spLocks noGrp="1"/>
          </p:cNvSpPr>
          <p:nvPr>
            <p:ph idx="1"/>
          </p:nvPr>
        </p:nvSpPr>
        <p:spPr>
          <a:xfrm>
            <a:off x="457200" y="1484784"/>
            <a:ext cx="8229600" cy="4839816"/>
          </a:xfrm>
        </p:spPr>
        <p:txBody>
          <a:bodyPr>
            <a:normAutofit fontScale="92500"/>
          </a:bodyPr>
          <a:lstStyle/>
          <a:p>
            <a:pPr marL="658368" lvl="1" algn="just">
              <a:buNone/>
              <a:defRPr/>
            </a:pPr>
            <a:endParaRPr lang="fi-FI" sz="1600" dirty="0" smtClean="0">
              <a:solidFill>
                <a:schemeClr val="accent6">
                  <a:lumMod val="75000"/>
                </a:schemeClr>
              </a:solidFill>
            </a:endParaRPr>
          </a:p>
          <a:p>
            <a:r>
              <a:rPr lang="fi-FI" dirty="0" smtClean="0"/>
              <a:t>Pelit voivat opettaa kommunikointia, ryhmätyötaitoja, kriittistä ajattelua, virtuaalimaailman ja todellisuuden yhdistelyä ja erottamista. </a:t>
            </a:r>
            <a:endParaRPr lang="fi-FI" dirty="0" smtClean="0"/>
          </a:p>
          <a:p>
            <a:r>
              <a:rPr lang="fi-FI" dirty="0" smtClean="0"/>
              <a:t>Aktivoivat opiskelijat toimijoiksi, tiedon kerääjiksi ja tuottajiksi.</a:t>
            </a:r>
            <a:endParaRPr lang="fi-FI" dirty="0" smtClean="0"/>
          </a:p>
          <a:p>
            <a:r>
              <a:rPr lang="fi-FI" dirty="0" smtClean="0"/>
              <a:t>Pelit voivat tarjota monitieteellisen oppimisympäristön, joka tarjoaa parhaassa tapauksessa mahdollisuuksia yhteistyölle, uusien asioiden oppimiseen ja tiedonrakentamiseen.</a:t>
            </a:r>
          </a:p>
          <a:p>
            <a:r>
              <a:rPr lang="fi-FI" dirty="0" smtClean="0"/>
              <a:t>Pelejä voidaan hyödyntää myös esim. yrittäjyyskasvatuksessa ja johtajuustaitojen opettelussa.</a:t>
            </a:r>
            <a:endParaRPr lang="fi-FI" sz="2500" b="1" dirty="0" smtClean="0"/>
          </a:p>
        </p:txBody>
      </p:sp>
      <p:sp>
        <p:nvSpPr>
          <p:cNvPr id="4" name="Päivämäärän paikkamerkki 3"/>
          <p:cNvSpPr>
            <a:spLocks noGrp="1"/>
          </p:cNvSpPr>
          <p:nvPr>
            <p:ph type="dt" sz="half" idx="10"/>
          </p:nvPr>
        </p:nvSpPr>
        <p:spPr/>
        <p:txBody>
          <a:bodyPr/>
          <a:lstStyle/>
          <a:p>
            <a:fld id="{B7A108B9-A8C8-4EEE-A30F-9889AD42E66B}" type="datetime1">
              <a:rPr lang="en-US" smtClean="0"/>
              <a:pPr/>
              <a:t>11/9/2011</a:t>
            </a:fld>
            <a:endParaRPr lang="en-US"/>
          </a:p>
        </p:txBody>
      </p:sp>
      <p:sp>
        <p:nvSpPr>
          <p:cNvPr id="5" name="Alatunnisteen paikkamerkki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err="1" smtClean="0"/>
              <a:t>Second</a:t>
            </a:r>
            <a:r>
              <a:rPr lang="fi-FI" dirty="0" smtClean="0"/>
              <a:t> Life - virtuaalimaailma</a:t>
            </a:r>
            <a:endParaRPr lang="fi-FI" dirty="0"/>
          </a:p>
        </p:txBody>
      </p:sp>
      <p:sp>
        <p:nvSpPr>
          <p:cNvPr id="6" name="Sisällön paikkamerkki 5"/>
          <p:cNvSpPr>
            <a:spLocks noGrp="1"/>
          </p:cNvSpPr>
          <p:nvPr>
            <p:ph sz="half" idx="2"/>
          </p:nvPr>
        </p:nvSpPr>
        <p:spPr>
          <a:xfrm>
            <a:off x="3347864" y="1920085"/>
            <a:ext cx="5338936" cy="4434840"/>
          </a:xfrm>
        </p:spPr>
        <p:txBody>
          <a:bodyPr>
            <a:normAutofit fontScale="77500" lnSpcReduction="20000"/>
          </a:bodyPr>
          <a:lstStyle/>
          <a:p>
            <a:r>
              <a:rPr lang="fi-FI" dirty="0" smtClean="0"/>
              <a:t>8-vuotias </a:t>
            </a:r>
            <a:r>
              <a:rPr lang="fi-FI" dirty="0" err="1" smtClean="0"/>
              <a:t>Second</a:t>
            </a:r>
            <a:r>
              <a:rPr lang="fi-FI" dirty="0" smtClean="0"/>
              <a:t> Life on 3D-virtuaalimaailma</a:t>
            </a:r>
          </a:p>
          <a:p>
            <a:r>
              <a:rPr lang="fi-FI" dirty="0" smtClean="0"/>
              <a:t>K-16</a:t>
            </a:r>
          </a:p>
          <a:p>
            <a:r>
              <a:rPr lang="fi-FI" dirty="0" smtClean="0"/>
              <a:t>Omistaa yksityinen Linden </a:t>
            </a:r>
            <a:r>
              <a:rPr lang="fi-FI" dirty="0" err="1" smtClean="0"/>
              <a:t>Labs</a:t>
            </a:r>
            <a:endParaRPr lang="fi-FI" dirty="0" smtClean="0"/>
          </a:p>
          <a:p>
            <a:r>
              <a:rPr lang="fi-FI" dirty="0" smtClean="0"/>
              <a:t>Toimitaan </a:t>
            </a:r>
            <a:r>
              <a:rPr lang="fi-FI" dirty="0" err="1" smtClean="0"/>
              <a:t>avattarilla</a:t>
            </a:r>
            <a:endParaRPr lang="fi-FI" dirty="0" smtClean="0"/>
          </a:p>
          <a:p>
            <a:r>
              <a:rPr lang="fi-FI" dirty="0" smtClean="0"/>
              <a:t>Käyttäjinä lukuisia koulutusorganisaatioita, kirjastoja ja yrityksiä eri maista.</a:t>
            </a:r>
          </a:p>
          <a:p>
            <a:r>
              <a:rPr lang="fi-FI" dirty="0" smtClean="0"/>
              <a:t>Valtavan laaja</a:t>
            </a:r>
            <a:r>
              <a:rPr lang="fi-FI" dirty="0" smtClean="0"/>
              <a:t> </a:t>
            </a:r>
            <a:r>
              <a:rPr lang="fi-FI" dirty="0" smtClean="0"/>
              <a:t>virtuaalisten oppimisaihioiden varasto, yli </a:t>
            </a:r>
            <a:r>
              <a:rPr lang="fi-FI" dirty="0" smtClean="0"/>
              <a:t>10 000 opiskeluun soveltuvaa paikkaa  </a:t>
            </a:r>
            <a:endParaRPr lang="fi-FI" dirty="0" smtClean="0"/>
          </a:p>
          <a:p>
            <a:r>
              <a:rPr lang="fi-FI" dirty="0" smtClean="0"/>
              <a:t>Käyttäminen ja vieraileminen ilmaista ”jokamiehen oikeudet”</a:t>
            </a:r>
          </a:p>
          <a:p>
            <a:r>
              <a:rPr lang="fi-FI" dirty="0" smtClean="0"/>
              <a:t>Oman tontin tai omaisuutta saa rahalla (Linden </a:t>
            </a:r>
            <a:r>
              <a:rPr lang="fi-FI" dirty="0" err="1" smtClean="0"/>
              <a:t>dollar</a:t>
            </a:r>
            <a:r>
              <a:rPr lang="fi-FI" dirty="0" smtClean="0"/>
              <a:t> L$)</a:t>
            </a:r>
            <a:endParaRPr lang="fi-FI" dirty="0" smtClean="0"/>
          </a:p>
          <a:p>
            <a:endParaRPr lang="fi-FI" dirty="0" smtClean="0"/>
          </a:p>
          <a:p>
            <a:endParaRPr lang="fi-FI" dirty="0" smtClean="0"/>
          </a:p>
          <a:p>
            <a:endParaRPr lang="fi-FI" dirty="0"/>
          </a:p>
        </p:txBody>
      </p:sp>
      <p:sp>
        <p:nvSpPr>
          <p:cNvPr id="4" name="Päivämäärän paikkamerkki 3"/>
          <p:cNvSpPr>
            <a:spLocks noGrp="1"/>
          </p:cNvSpPr>
          <p:nvPr>
            <p:ph type="dt" sz="half" idx="10"/>
          </p:nvPr>
        </p:nvSpPr>
        <p:spPr/>
        <p:txBody>
          <a:bodyPr/>
          <a:lstStyle/>
          <a:p>
            <a:fld id="{B7A108B9-A8C8-4EEE-A30F-9889AD42E66B}" type="datetime1">
              <a:rPr lang="en-US" smtClean="0"/>
              <a:pPr/>
              <a:t>11/9/2011</a:t>
            </a:fld>
            <a:endParaRPr lang="en-US" dirty="0"/>
          </a:p>
        </p:txBody>
      </p:sp>
      <p:sp>
        <p:nvSpPr>
          <p:cNvPr id="5" name="Alatunnisteen paikkamerkki 4"/>
          <p:cNvSpPr>
            <a:spLocks noGrp="1"/>
          </p:cNvSpPr>
          <p:nvPr>
            <p:ph type="ftr" sz="quarter" idx="11"/>
          </p:nvPr>
        </p:nvSpPr>
        <p:spPr/>
        <p:txBody>
          <a:bodyPr/>
          <a:lstStyle/>
          <a:p>
            <a:endParaRPr lang="en-US" dirty="0"/>
          </a:p>
        </p:txBody>
      </p:sp>
      <p:pic>
        <p:nvPicPr>
          <p:cNvPr id="1026" name="Picture 2"/>
          <p:cNvPicPr>
            <a:picLocks noGrp="1" noChangeAspect="1" noChangeArrowheads="1"/>
          </p:cNvPicPr>
          <p:nvPr>
            <p:ph sz="half" idx="1"/>
          </p:nvPr>
        </p:nvPicPr>
        <p:blipFill>
          <a:blip r:embed="rId2" cstate="print"/>
          <a:srcRect/>
          <a:stretch>
            <a:fillRect/>
          </a:stretch>
        </p:blipFill>
        <p:spPr bwMode="auto">
          <a:xfrm>
            <a:off x="395536" y="2276872"/>
            <a:ext cx="2448272" cy="338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algn="ctr"/>
            <a:r>
              <a:rPr lang="fi-FI" dirty="0" err="1" smtClean="0"/>
              <a:t>Second</a:t>
            </a:r>
            <a:r>
              <a:rPr lang="fi-FI" dirty="0" smtClean="0"/>
              <a:t> Life oppimisympäristönä</a:t>
            </a:r>
            <a:endParaRPr lang="fi-FI" dirty="0"/>
          </a:p>
        </p:txBody>
      </p:sp>
      <p:sp>
        <p:nvSpPr>
          <p:cNvPr id="7" name="Sisällön paikkamerkki 6"/>
          <p:cNvSpPr>
            <a:spLocks noGrp="1"/>
          </p:cNvSpPr>
          <p:nvPr>
            <p:ph idx="1"/>
          </p:nvPr>
        </p:nvSpPr>
        <p:spPr/>
        <p:txBody>
          <a:bodyPr>
            <a:normAutofit fontScale="92500" lnSpcReduction="20000"/>
          </a:bodyPr>
          <a:lstStyle/>
          <a:p>
            <a:r>
              <a:rPr lang="fi-FI" dirty="0" smtClean="0"/>
              <a:t>Virtuaalimaailma on yksi sosiaalisen median </a:t>
            </a:r>
            <a:r>
              <a:rPr lang="fi-FI" dirty="0" smtClean="0"/>
              <a:t>muoto.</a:t>
            </a:r>
            <a:endParaRPr lang="fi-FI" dirty="0" smtClean="0"/>
          </a:p>
          <a:p>
            <a:r>
              <a:rPr lang="fi-FI" dirty="0" smtClean="0"/>
              <a:t>Opiskeluajasta ja -paikasta riippumaton oppimisympäristö</a:t>
            </a:r>
          </a:p>
          <a:p>
            <a:r>
              <a:rPr lang="fi-FI" dirty="0" smtClean="0"/>
              <a:t>Toiminnallisuus ja elämyksellinen </a:t>
            </a:r>
            <a:r>
              <a:rPr lang="fi-FI" dirty="0" smtClean="0"/>
              <a:t>oppiminen</a:t>
            </a:r>
          </a:p>
          <a:p>
            <a:r>
              <a:rPr lang="fi-FI" dirty="0" smtClean="0"/>
              <a:t>Mahdollisuus muokata ympäristöä</a:t>
            </a:r>
            <a:endParaRPr lang="fi-FI" dirty="0" smtClean="0"/>
          </a:p>
          <a:p>
            <a:r>
              <a:rPr lang="fi-FI" dirty="0" smtClean="0"/>
              <a:t>Avatar tarjoaa mahdollisuuden heittäytyä uusiin asioihin ilman ”kasvojen menettämisen” pelkoa.</a:t>
            </a:r>
          </a:p>
          <a:p>
            <a:r>
              <a:rPr lang="fi-FI" dirty="0" smtClean="0"/>
              <a:t>Virtuaalinen irrottelu viihdyttää, ryhmäyttää ja luo yhteenkuuluvaisuuden tunnetta.</a:t>
            </a:r>
          </a:p>
          <a:p>
            <a:pPr>
              <a:buFont typeface="Arial" charset="0"/>
              <a:buChar char="•"/>
            </a:pPr>
            <a:r>
              <a:rPr lang="fi-FI" dirty="0" smtClean="0"/>
              <a:t>Verkostoitumisen ja vuorovaikutuksen helppous, yhteisöllisyys, mahdollisuus kansainvälistymiseen</a:t>
            </a:r>
          </a:p>
          <a:p>
            <a:pPr>
              <a:buFont typeface="Arial" charset="0"/>
              <a:buChar char="•"/>
            </a:pPr>
            <a:r>
              <a:rPr lang="fi-FI" dirty="0" smtClean="0"/>
              <a:t>Todellisuuden mallintaminen ja sen yhdistäminen fantasiaan.</a:t>
            </a:r>
          </a:p>
          <a:p>
            <a:endParaRPr lang="fi-FI" dirty="0" smtClean="0"/>
          </a:p>
          <a:p>
            <a:endParaRPr lang="fi-FI" dirty="0"/>
          </a:p>
        </p:txBody>
      </p:sp>
      <p:sp>
        <p:nvSpPr>
          <p:cNvPr id="5" name="Päivämäärän paikkamerkki 4"/>
          <p:cNvSpPr>
            <a:spLocks noGrp="1"/>
          </p:cNvSpPr>
          <p:nvPr>
            <p:ph type="dt" sz="half" idx="10"/>
          </p:nvPr>
        </p:nvSpPr>
        <p:spPr/>
        <p:txBody>
          <a:bodyPr/>
          <a:lstStyle/>
          <a:p>
            <a:fld id="{131533E9-A347-4AB0-A847-2A2704605E6A}" type="datetime1">
              <a:rPr lang="en-US" smtClean="0"/>
              <a:pPr/>
              <a:t>11/9/2011</a:t>
            </a:fld>
            <a:endParaRPr lang="en-US"/>
          </a:p>
        </p:txBody>
      </p:sp>
      <p:sp>
        <p:nvSpPr>
          <p:cNvPr id="6" name="Alatunnisteen paikkamerkki 5"/>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rta">
  <a:themeElements>
    <a:clrScheme name="Virta">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Virta">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irta">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1090</TotalTime>
  <Words>479</Words>
  <Application>Microsoft Office PowerPoint</Application>
  <PresentationFormat>Näytössä katseltava diaesitys (4:3)</PresentationFormat>
  <Paragraphs>126</Paragraphs>
  <Slides>12</Slides>
  <Notes>2</Notes>
  <HiddenSlides>0</HiddenSlides>
  <MMClips>0</MMClips>
  <ScaleCrop>false</ScaleCrop>
  <HeadingPairs>
    <vt:vector size="4" baseType="variant">
      <vt:variant>
        <vt:lpstr>Teema</vt:lpstr>
      </vt:variant>
      <vt:variant>
        <vt:i4>1</vt:i4>
      </vt:variant>
      <vt:variant>
        <vt:lpstr>Dian otsikot</vt:lpstr>
      </vt:variant>
      <vt:variant>
        <vt:i4>12</vt:i4>
      </vt:variant>
    </vt:vector>
  </HeadingPairs>
  <TitlesOfParts>
    <vt:vector size="13" baseType="lpstr">
      <vt:lpstr>Virta</vt:lpstr>
      <vt:lpstr>Oppimispeleihin ja virtuaalimaailmoihin perustuvat ratkaisut tukemassa opetuksen laatua ja uudistumiskykyä (OVI)</vt:lpstr>
      <vt:lpstr>Hankkeen tavoitteet</vt:lpstr>
      <vt:lpstr>Kehityshankkeet</vt:lpstr>
      <vt:lpstr>Mitä OVI-hanke tarjoaa opettajille?</vt:lpstr>
      <vt:lpstr>Miten ja miksi pelejä tulisi hyödyntää opetuksessa?</vt:lpstr>
      <vt:lpstr>Miten ja miksi pelejä tulisi hyödyntää opetuksessa?</vt:lpstr>
      <vt:lpstr>Oppimispelit ja virtuaalimaailmat</vt:lpstr>
      <vt:lpstr>Second Life - virtuaalimaailma</vt:lpstr>
      <vt:lpstr>Second Life oppimisympäristönä</vt:lpstr>
      <vt:lpstr>"Löytöretki Toiseen Maailmaan" –galleria Lukiosaarella</vt:lpstr>
      <vt:lpstr>Lähteet</vt:lpstr>
      <vt:lpstr>Dia 12</vt:lpstr>
    </vt:vector>
  </TitlesOfParts>
  <Company>University of Jyväskylä</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Anna</dc:creator>
  <cp:lastModifiedBy>admin</cp:lastModifiedBy>
  <cp:revision>129</cp:revision>
  <dcterms:created xsi:type="dcterms:W3CDTF">2011-03-03T07:47:50Z</dcterms:created>
  <dcterms:modified xsi:type="dcterms:W3CDTF">2011-11-09T14:13:28Z</dcterms:modified>
</cp:coreProperties>
</file>