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Lst>
  <p:notesMasterIdLst>
    <p:notesMasterId r:id="rId37"/>
  </p:notesMasterIdLst>
  <p:handoutMasterIdLst>
    <p:handoutMasterId r:id="rId38"/>
  </p:handoutMasterIdLst>
  <p:sldIdLst>
    <p:sldId id="256" r:id="rId2"/>
    <p:sldId id="304" r:id="rId3"/>
    <p:sldId id="305" r:id="rId4"/>
    <p:sldId id="297" r:id="rId5"/>
    <p:sldId id="300" r:id="rId6"/>
    <p:sldId id="301" r:id="rId7"/>
    <p:sldId id="306" r:id="rId8"/>
    <p:sldId id="285" r:id="rId9"/>
    <p:sldId id="283" r:id="rId10"/>
    <p:sldId id="284" r:id="rId11"/>
    <p:sldId id="307" r:id="rId12"/>
    <p:sldId id="308" r:id="rId13"/>
    <p:sldId id="309" r:id="rId14"/>
    <p:sldId id="315" r:id="rId15"/>
    <p:sldId id="316" r:id="rId16"/>
    <p:sldId id="317" r:id="rId17"/>
    <p:sldId id="318" r:id="rId18"/>
    <p:sldId id="319" r:id="rId19"/>
    <p:sldId id="303" r:id="rId20"/>
    <p:sldId id="320" r:id="rId21"/>
    <p:sldId id="327" r:id="rId22"/>
    <p:sldId id="328" r:id="rId23"/>
    <p:sldId id="329" r:id="rId24"/>
    <p:sldId id="325" r:id="rId25"/>
    <p:sldId id="313" r:id="rId26"/>
    <p:sldId id="326" r:id="rId27"/>
    <p:sldId id="312" r:id="rId28"/>
    <p:sldId id="314" r:id="rId29"/>
    <p:sldId id="321" r:id="rId30"/>
    <p:sldId id="322" r:id="rId31"/>
    <p:sldId id="323" r:id="rId32"/>
    <p:sldId id="324" r:id="rId33"/>
    <p:sldId id="289" r:id="rId34"/>
    <p:sldId id="268" r:id="rId35"/>
    <p:sldId id="310" r:id="rId36"/>
  </p:sldIdLst>
  <p:sldSz cx="9144000" cy="6858000" type="screen4x3"/>
  <p:notesSz cx="6794500" cy="9931400"/>
  <p:custDataLst>
    <p:tags r:id="rId40"/>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044" autoAdjust="0"/>
    <p:restoredTop sz="98387" autoAdjust="0"/>
  </p:normalViewPr>
  <p:slideViewPr>
    <p:cSldViewPr>
      <p:cViewPr>
        <p:scale>
          <a:sx n="75" d="100"/>
          <a:sy n="75" d="100"/>
        </p:scale>
        <p:origin x="-80" y="-64"/>
      </p:cViewPr>
      <p:guideLst>
        <p:guide orient="horz" pos="2160"/>
        <p:guide pos="2880"/>
      </p:guideLst>
    </p:cSldViewPr>
  </p:slideViewPr>
  <p:notesTextViewPr>
    <p:cViewPr>
      <p:scale>
        <a:sx n="100" d="100"/>
        <a:sy n="100" d="100"/>
      </p:scale>
      <p:origin x="0" y="24"/>
    </p:cViewPr>
  </p:notesTextViewPr>
  <p:sorterViewPr>
    <p:cViewPr>
      <p:scale>
        <a:sx n="100" d="100"/>
        <a:sy n="100" d="100"/>
      </p:scale>
      <p:origin x="0" y="1872"/>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tags" Target="tags/tag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r-FR"/>
          </a:p>
        </p:txBody>
      </p:sp>
      <p:sp>
        <p:nvSpPr>
          <p:cNvPr id="3" name="Date Placeholder 2"/>
          <p:cNvSpPr>
            <a:spLocks noGrp="1"/>
          </p:cNvSpPr>
          <p:nvPr>
            <p:ph type="dt" sz="quarter"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81E41C4-F290-45C9-8279-937A9C66BF88}" type="datetimeFigureOut">
              <a:rPr lang="en-US"/>
              <a:pPr/>
              <a:t>6.5.2013</a:t>
            </a:fld>
            <a:endParaRPr lang="en-US"/>
          </a:p>
        </p:txBody>
      </p:sp>
      <p:sp>
        <p:nvSpPr>
          <p:cNvPr id="4" name="Footer Placeholder 3"/>
          <p:cNvSpPr>
            <a:spLocks noGrp="1"/>
          </p:cNvSpPr>
          <p:nvPr>
            <p:ph type="ftr" sz="quarter" idx="2"/>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r-FR"/>
          </a:p>
        </p:txBody>
      </p:sp>
      <p:sp>
        <p:nvSpPr>
          <p:cNvPr id="5" name="Slide Number Placeholder 4"/>
          <p:cNvSpPr>
            <a:spLocks noGrp="1"/>
          </p:cNvSpPr>
          <p:nvPr>
            <p:ph type="sldNum" sz="quarter" idx="3"/>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CDB3AA8-2B8A-4A0E-BDBD-8FDBFE60AD23}" type="slidenum">
              <a:rPr lang="en-US"/>
              <a:pPr/>
              <a:t>‹#›</a:t>
            </a:fld>
            <a:endParaRPr lang="en-US"/>
          </a:p>
        </p:txBody>
      </p:sp>
    </p:spTree>
    <p:extLst>
      <p:ext uri="{BB962C8B-B14F-4D97-AF65-F5344CB8AC3E}">
        <p14:creationId xmlns:p14="http://schemas.microsoft.com/office/powerpoint/2010/main" val="2987260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4813" cy="496888"/>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fi-FI"/>
          </a:p>
        </p:txBody>
      </p:sp>
      <p:sp>
        <p:nvSpPr>
          <p:cNvPr id="3" name="Päivämäärän paikkamerkki 2"/>
          <p:cNvSpPr>
            <a:spLocks noGrp="1"/>
          </p:cNvSpPr>
          <p:nvPr>
            <p:ph type="dt" idx="1"/>
          </p:nvPr>
        </p:nvSpPr>
        <p:spPr>
          <a:xfrm>
            <a:off x="3848100" y="0"/>
            <a:ext cx="2944813"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124DD8C-8B26-49C9-A0A8-7AC9784059B4}" type="datetimeFigureOut">
              <a:rPr lang="fi-FI"/>
              <a:pPr/>
              <a:t>6.5.2013</a:t>
            </a:fld>
            <a:endParaRPr lang="fi-FI"/>
          </a:p>
        </p:txBody>
      </p:sp>
      <p:sp>
        <p:nvSpPr>
          <p:cNvPr id="4" name="Dian kuvan paikkamerkki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
        <p:nvSpPr>
          <p:cNvPr id="6" name="Alatunnisteen paikkamerkki 5"/>
          <p:cNvSpPr>
            <a:spLocks noGrp="1"/>
          </p:cNvSpPr>
          <p:nvPr>
            <p:ph type="ftr" sz="quarter" idx="4"/>
          </p:nvPr>
        </p:nvSpPr>
        <p:spPr>
          <a:xfrm>
            <a:off x="0" y="9432925"/>
            <a:ext cx="2944813" cy="496888"/>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fi-FI"/>
          </a:p>
        </p:txBody>
      </p:sp>
      <p:sp>
        <p:nvSpPr>
          <p:cNvPr id="7" name="Dian numeron paikkamerkki 6"/>
          <p:cNvSpPr>
            <a:spLocks noGrp="1"/>
          </p:cNvSpPr>
          <p:nvPr>
            <p:ph type="sldNum" sz="quarter" idx="5"/>
          </p:nvPr>
        </p:nvSpPr>
        <p:spPr>
          <a:xfrm>
            <a:off x="3848100" y="9432925"/>
            <a:ext cx="2944813" cy="496888"/>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1B09EFFD-F021-4128-9CCD-128E4D173742}" type="slidenum">
              <a:rPr lang="fi-FI"/>
              <a:pPr/>
              <a:t>‹#›</a:t>
            </a:fld>
            <a:endParaRPr lang="fi-FI"/>
          </a:p>
        </p:txBody>
      </p:sp>
    </p:spTree>
    <p:extLst>
      <p:ext uri="{BB962C8B-B14F-4D97-AF65-F5344CB8AC3E}">
        <p14:creationId xmlns:p14="http://schemas.microsoft.com/office/powerpoint/2010/main" val="13220595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n kuvan paikkamerkki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Huomautusten paikkamerkki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
        <p:nvSpPr>
          <p:cNvPr id="8196" name="Dian numeron paikkamerkki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A9030EB-AEC1-43C2-8634-9B22372CD5DF}" type="slidenum">
              <a:rPr lang="fi-FI">
                <a:latin typeface="Calibri" pitchFamily="34" charset="0"/>
              </a:rPr>
              <a:pPr eaLnBrk="1" hangingPunct="1"/>
              <a:t>1</a:t>
            </a:fld>
            <a:endParaRPr lang="fi-FI">
              <a:latin typeface="Calibri"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32</a:t>
            </a:fld>
            <a:endParaRPr lang="fi-FI"/>
          </a:p>
        </p:txBody>
      </p:sp>
    </p:spTree>
    <p:extLst>
      <p:ext uri="{BB962C8B-B14F-4D97-AF65-F5344CB8AC3E}">
        <p14:creationId xmlns:p14="http://schemas.microsoft.com/office/powerpoint/2010/main" val="3092183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33</a:t>
            </a:fld>
            <a:endParaRPr lang="fi-FI"/>
          </a:p>
        </p:txBody>
      </p:sp>
    </p:spTree>
    <p:extLst>
      <p:ext uri="{BB962C8B-B14F-4D97-AF65-F5344CB8AC3E}">
        <p14:creationId xmlns:p14="http://schemas.microsoft.com/office/powerpoint/2010/main" val="3453453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34</a:t>
            </a:fld>
            <a:endParaRPr lang="fi-FI"/>
          </a:p>
        </p:txBody>
      </p:sp>
    </p:spTree>
    <p:extLst>
      <p:ext uri="{BB962C8B-B14F-4D97-AF65-F5344CB8AC3E}">
        <p14:creationId xmlns:p14="http://schemas.microsoft.com/office/powerpoint/2010/main" val="248763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4</a:t>
            </a:fld>
            <a:endParaRPr lang="fi-FI"/>
          </a:p>
        </p:txBody>
      </p:sp>
    </p:spTree>
    <p:extLst>
      <p:ext uri="{BB962C8B-B14F-4D97-AF65-F5344CB8AC3E}">
        <p14:creationId xmlns:p14="http://schemas.microsoft.com/office/powerpoint/2010/main" val="610192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5</a:t>
            </a:fld>
            <a:endParaRPr lang="fi-FI"/>
          </a:p>
        </p:txBody>
      </p:sp>
    </p:spTree>
    <p:extLst>
      <p:ext uri="{BB962C8B-B14F-4D97-AF65-F5344CB8AC3E}">
        <p14:creationId xmlns:p14="http://schemas.microsoft.com/office/powerpoint/2010/main" val="259664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6</a:t>
            </a:fld>
            <a:endParaRPr lang="fi-FI"/>
          </a:p>
        </p:txBody>
      </p:sp>
    </p:spTree>
    <p:extLst>
      <p:ext uri="{BB962C8B-B14F-4D97-AF65-F5344CB8AC3E}">
        <p14:creationId xmlns:p14="http://schemas.microsoft.com/office/powerpoint/2010/main" val="1355363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8</a:t>
            </a:fld>
            <a:endParaRPr lang="fi-FI"/>
          </a:p>
        </p:txBody>
      </p:sp>
    </p:spTree>
    <p:extLst>
      <p:ext uri="{BB962C8B-B14F-4D97-AF65-F5344CB8AC3E}">
        <p14:creationId xmlns:p14="http://schemas.microsoft.com/office/powerpoint/2010/main" val="4247438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9</a:t>
            </a:fld>
            <a:endParaRPr lang="fi-FI"/>
          </a:p>
        </p:txBody>
      </p:sp>
    </p:spTree>
    <p:extLst>
      <p:ext uri="{BB962C8B-B14F-4D97-AF65-F5344CB8AC3E}">
        <p14:creationId xmlns:p14="http://schemas.microsoft.com/office/powerpoint/2010/main" val="4078682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10</a:t>
            </a:fld>
            <a:endParaRPr lang="fi-FI"/>
          </a:p>
        </p:txBody>
      </p:sp>
    </p:spTree>
    <p:extLst>
      <p:ext uri="{BB962C8B-B14F-4D97-AF65-F5344CB8AC3E}">
        <p14:creationId xmlns:p14="http://schemas.microsoft.com/office/powerpoint/2010/main" val="1260553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09EFFD-F021-4128-9CCD-128E4D173742}" type="slidenum">
              <a:rPr lang="fi-FI"/>
              <a:pPr/>
              <a:t>19</a:t>
            </a:fld>
            <a:endParaRPr lang="fi-FI"/>
          </a:p>
        </p:txBody>
      </p:sp>
    </p:spTree>
    <p:extLst>
      <p:ext uri="{BB962C8B-B14F-4D97-AF65-F5344CB8AC3E}">
        <p14:creationId xmlns:p14="http://schemas.microsoft.com/office/powerpoint/2010/main" val="473359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1B09EFFD-F021-4128-9CCD-128E4D173742}" type="slidenum">
              <a:rPr lang="fi-FI" smtClean="0"/>
              <a:pPr/>
              <a:t>22</a:t>
            </a:fld>
            <a:endParaRPr lang="fi-FI"/>
          </a:p>
        </p:txBody>
      </p:sp>
    </p:spTree>
    <p:extLst>
      <p:ext uri="{BB962C8B-B14F-4D97-AF65-F5344CB8AC3E}">
        <p14:creationId xmlns:p14="http://schemas.microsoft.com/office/powerpoint/2010/main" val="2619269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4" name="Suorakulmio 3"/>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5" name="Suorakulmio 4"/>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6" name="Suorakulmio 5"/>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7" name="Suorakulmio 6"/>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 name="Suorakulmio 9"/>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1" name="Pyöristetty suorakulmio 10"/>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12" name="Pyöristetty suorakulmio 11"/>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3" name="Suorakulmio 12"/>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4" name="Suorakulmio 13"/>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5" name="Suorakulmio 14"/>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6" name="Suorakulmio 15"/>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8" name="Otsikko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fi-FI" smtClean="0"/>
              <a:t>Muokkaa perustyyl. napsautt.</a:t>
            </a:r>
            <a:endParaRPr lang="en-US"/>
          </a:p>
        </p:txBody>
      </p:sp>
      <p:sp>
        <p:nvSpPr>
          <p:cNvPr id="9" name="Alaotsikko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i-FI" smtClean="0"/>
              <a:t>Muokkaa alaotsikon perustyyliä napsautt.</a:t>
            </a:r>
            <a:endParaRPr lang="en-US"/>
          </a:p>
        </p:txBody>
      </p:sp>
      <p:sp>
        <p:nvSpPr>
          <p:cNvPr id="17" name="Päivämäärän paikkamerkki 27"/>
          <p:cNvSpPr>
            <a:spLocks noGrp="1"/>
          </p:cNvSpPr>
          <p:nvPr>
            <p:ph type="dt" sz="half" idx="10"/>
          </p:nvPr>
        </p:nvSpPr>
        <p:spPr>
          <a:xfrm>
            <a:off x="6705600" y="4206875"/>
            <a:ext cx="960438" cy="457200"/>
          </a:xfrm>
        </p:spPr>
        <p:txBody>
          <a:bodyPr/>
          <a:lstStyle>
            <a:lvl1pPr>
              <a:defRPr/>
            </a:lvl1pPr>
          </a:lstStyle>
          <a:p>
            <a:fld id="{C4E4BEC4-E7BA-4433-B513-992B747CCD69}" type="datetime5">
              <a:rPr lang="en-US"/>
              <a:pPr/>
              <a:t>6-touko-13</a:t>
            </a:fld>
            <a:endParaRPr lang="en-US"/>
          </a:p>
        </p:txBody>
      </p:sp>
      <p:sp>
        <p:nvSpPr>
          <p:cNvPr id="18" name="Alatunnisteen paikkamerkki 16"/>
          <p:cNvSpPr>
            <a:spLocks noGrp="1"/>
          </p:cNvSpPr>
          <p:nvPr>
            <p:ph type="ftr" sz="quarter" idx="11"/>
          </p:nvPr>
        </p:nvSpPr>
        <p:spPr>
          <a:xfrm>
            <a:off x="5410200" y="4205288"/>
            <a:ext cx="1295400" cy="457200"/>
          </a:xfrm>
        </p:spPr>
        <p:txBody>
          <a:bodyPr/>
          <a:lstStyle>
            <a:lvl1pPr>
              <a:defRPr/>
            </a:lvl1pPr>
          </a:lstStyle>
          <a:p>
            <a:endParaRPr lang="fr-FR"/>
          </a:p>
        </p:txBody>
      </p:sp>
      <p:sp>
        <p:nvSpPr>
          <p:cNvPr id="19" name="Dian numeron paikkamerkki 28"/>
          <p:cNvSpPr>
            <a:spLocks noGrp="1"/>
          </p:cNvSpPr>
          <p:nvPr>
            <p:ph type="sldNum" sz="quarter" idx="12"/>
          </p:nvPr>
        </p:nvSpPr>
        <p:spPr>
          <a:xfrm>
            <a:off x="8320088" y="1588"/>
            <a:ext cx="747712" cy="365125"/>
          </a:xfrm>
        </p:spPr>
        <p:txBody>
          <a:bodyPr/>
          <a:lstStyle>
            <a:lvl1pPr>
              <a:defRPr>
                <a:solidFill>
                  <a:schemeClr val="bg1"/>
                </a:solidFill>
              </a:defRPr>
            </a:lvl1pPr>
          </a:lstStyle>
          <a:p>
            <a:fld id="{2417CBF1-0288-4451-B5E7-E3320E0D37E3}"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55F3BCF1-F3C3-4D55-B183-466FB5541A1B}" type="datetime5">
              <a:rPr lang="en-US"/>
              <a:pPr/>
              <a:t>6-touko-13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BC8A8094-EA23-4259-9FE1-56F9DFEA47D3}"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781800" y="1143000"/>
            <a:ext cx="1905000" cy="5486400"/>
          </a:xfrm>
        </p:spPr>
        <p:txBody>
          <a:bodyPr vert="eaVert"/>
          <a:lstStyle/>
          <a:p>
            <a:r>
              <a:rPr lang="fi-FI" smtClean="0"/>
              <a:t>Muokkaa perustyyl. napsautt.</a:t>
            </a:r>
            <a:endParaRPr lang="en-US"/>
          </a:p>
        </p:txBody>
      </p:sp>
      <p:sp>
        <p:nvSpPr>
          <p:cNvPr id="3" name="Pystysuoran tekstin paikkamerkki 2"/>
          <p:cNvSpPr>
            <a:spLocks noGrp="1"/>
          </p:cNvSpPr>
          <p:nvPr>
            <p:ph type="body" orient="vert" idx="1"/>
          </p:nvPr>
        </p:nvSpPr>
        <p:spPr>
          <a:xfrm>
            <a:off x="457200" y="1143000"/>
            <a:ext cx="6248400" cy="5486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F21DBE24-7B52-49BA-A13A-53EEA7D352F5}" type="datetime5">
              <a:rPr lang="en-US"/>
              <a:pPr/>
              <a:t>6-touko-13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D995B951-41CA-4841-A3C3-5B4998202D74}"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Päivämäärän paikkamerkki 13"/>
          <p:cNvSpPr>
            <a:spLocks noGrp="1"/>
          </p:cNvSpPr>
          <p:nvPr>
            <p:ph type="dt" sz="half" idx="10"/>
          </p:nvPr>
        </p:nvSpPr>
        <p:spPr/>
        <p:txBody>
          <a:bodyPr/>
          <a:lstStyle>
            <a:lvl1pPr>
              <a:defRPr/>
            </a:lvl1pPr>
          </a:lstStyle>
          <a:p>
            <a:fld id="{E1FFF18D-67F5-4130-8715-8F081B9C45D0}" type="datetime5">
              <a:rPr lang="en-US"/>
              <a:pPr/>
              <a:t>6-touko-13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95262711-AC91-47C3-823F-E9D8EF0802C7}"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fi-FI" smtClean="0"/>
              <a:t>Muokkaa perustyyl. napsautt.</a:t>
            </a:r>
            <a:endParaRPr lang="en-US"/>
          </a:p>
        </p:txBody>
      </p:sp>
      <p:sp>
        <p:nvSpPr>
          <p:cNvPr id="3" name="Tekstin paikkamerkki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i-FI" smtClean="0"/>
              <a:t>Muokkaa tekstin perustyylejä napsauttamalla</a:t>
            </a:r>
          </a:p>
        </p:txBody>
      </p:sp>
      <p:sp>
        <p:nvSpPr>
          <p:cNvPr id="4" name="Päivämäärän paikkamerkki 13"/>
          <p:cNvSpPr>
            <a:spLocks noGrp="1"/>
          </p:cNvSpPr>
          <p:nvPr>
            <p:ph type="dt" sz="half" idx="10"/>
          </p:nvPr>
        </p:nvSpPr>
        <p:spPr/>
        <p:txBody>
          <a:bodyPr/>
          <a:lstStyle>
            <a:lvl1pPr>
              <a:defRPr/>
            </a:lvl1pPr>
          </a:lstStyle>
          <a:p>
            <a:fld id="{D0C1F2B7-3C08-482D-BFD6-FA961B8A8B7B}" type="datetime5">
              <a:rPr lang="en-US"/>
              <a:pPr/>
              <a:t>6-touko-13</a:t>
            </a:fld>
            <a:endParaRPr lang="en-US"/>
          </a:p>
        </p:txBody>
      </p:sp>
      <p:sp>
        <p:nvSpPr>
          <p:cNvPr id="5" name="Alatunnisteen paikkamerkki 2"/>
          <p:cNvSpPr>
            <a:spLocks noGrp="1"/>
          </p:cNvSpPr>
          <p:nvPr>
            <p:ph type="ftr" sz="quarter" idx="11"/>
          </p:nvPr>
        </p:nvSpPr>
        <p:spPr/>
        <p:txBody>
          <a:bodyPr/>
          <a:lstStyle>
            <a:lvl1pPr>
              <a:defRPr/>
            </a:lvl1pPr>
          </a:lstStyle>
          <a:p>
            <a:endParaRPr lang="fr-FR"/>
          </a:p>
        </p:txBody>
      </p:sp>
      <p:sp>
        <p:nvSpPr>
          <p:cNvPr id="6" name="Dian numeron paikkamerkki 22"/>
          <p:cNvSpPr>
            <a:spLocks noGrp="1"/>
          </p:cNvSpPr>
          <p:nvPr>
            <p:ph type="sldNum" sz="quarter" idx="12"/>
          </p:nvPr>
        </p:nvSpPr>
        <p:spPr/>
        <p:txBody>
          <a:bodyPr/>
          <a:lstStyle>
            <a:lvl1pPr>
              <a:defRPr/>
            </a:lvl1pPr>
          </a:lstStyle>
          <a:p>
            <a:fld id="{44225166-6470-4F4D-AA8E-E05A1E418D5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en-US"/>
          </a:p>
        </p:txBody>
      </p:sp>
      <p:sp>
        <p:nvSpPr>
          <p:cNvPr id="3" name="Sisällön paikkamerkki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4" name="Sisällön paikkamerkki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E233F1E2-A645-4F63-BA5C-09EDF4A2C7C6}" type="datetime5">
              <a:rPr lang="en-US"/>
              <a:pPr/>
              <a:t>6-touko-13</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A6D70DEF-B707-45C8-A8E2-A52FFEFDA3C5}"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81000" y="1143000"/>
            <a:ext cx="8382000" cy="1069848"/>
          </a:xfrm>
        </p:spPr>
        <p:txBody>
          <a:bodyPr/>
          <a:lstStyle>
            <a:lvl1pPr>
              <a:defRPr sz="4000" b="0" i="0" cap="none" baseline="0"/>
            </a:lvl1pPr>
          </a:lstStyle>
          <a:p>
            <a:r>
              <a:rPr lang="fi-FI" smtClean="0"/>
              <a:t>Muokkaa perustyyl. napsautt.</a:t>
            </a:r>
            <a:endParaRPr lang="en-US"/>
          </a:p>
        </p:txBody>
      </p:sp>
      <p:sp>
        <p:nvSpPr>
          <p:cNvPr id="3" name="Tekstin paikkamerkki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4" name="Tekstin paikkamerkki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fi-FI" smtClean="0"/>
              <a:t>Muokkaa tekstin perustyylejä napsauttamalla</a:t>
            </a:r>
          </a:p>
        </p:txBody>
      </p:sp>
      <p:sp>
        <p:nvSpPr>
          <p:cNvPr id="5" name="Sisällön paikkamerkki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6" name="Sisällön paikkamerkki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7" name="Päivämäärän paikkamerkki 25"/>
          <p:cNvSpPr>
            <a:spLocks noGrp="1"/>
          </p:cNvSpPr>
          <p:nvPr>
            <p:ph type="dt" sz="half" idx="10"/>
          </p:nvPr>
        </p:nvSpPr>
        <p:spPr/>
        <p:txBody>
          <a:bodyPr/>
          <a:lstStyle>
            <a:lvl1pPr>
              <a:defRPr/>
            </a:lvl1pPr>
          </a:lstStyle>
          <a:p>
            <a:fld id="{F6B5625B-2B0B-47E8-A2DE-684F21E79FB5}" type="datetime5">
              <a:rPr lang="en-US"/>
              <a:pPr/>
              <a:t>6-touko-13</a:t>
            </a:fld>
            <a:endParaRPr lang="en-US"/>
          </a:p>
        </p:txBody>
      </p:sp>
      <p:sp>
        <p:nvSpPr>
          <p:cNvPr id="8" name="Dian numeron paikkamerkki 26"/>
          <p:cNvSpPr>
            <a:spLocks noGrp="1"/>
          </p:cNvSpPr>
          <p:nvPr>
            <p:ph type="sldNum" sz="quarter" idx="11"/>
          </p:nvPr>
        </p:nvSpPr>
        <p:spPr/>
        <p:txBody>
          <a:bodyPr/>
          <a:lstStyle>
            <a:lvl1pPr>
              <a:defRPr/>
            </a:lvl1pPr>
          </a:lstStyle>
          <a:p>
            <a:fld id="{9DA1BC41-FCB7-4F5D-882C-2EAFA40A30F9}" type="slidenum">
              <a:rPr lang="en-US"/>
              <a:pPr/>
              <a:t>‹#›</a:t>
            </a:fld>
            <a:endParaRPr lang="en-US"/>
          </a:p>
        </p:txBody>
      </p:sp>
      <p:sp>
        <p:nvSpPr>
          <p:cNvPr id="9" name="Alatunnisteen paikkamerkki 27"/>
          <p:cNvSpPr>
            <a:spLocks noGrp="1"/>
          </p:cNvSpPr>
          <p:nvPr>
            <p:ph type="ftr" sz="quarter" idx="12"/>
          </p:nvPr>
        </p:nvSpPr>
        <p:spPr/>
        <p:txBody>
          <a:bodyPr/>
          <a:lstStyle>
            <a:lvl1pPr>
              <a:defRPr/>
            </a:lvl1pPr>
          </a:lstStyle>
          <a:p>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43000"/>
            <a:ext cx="8229600" cy="1069848"/>
          </a:xfrm>
        </p:spPr>
        <p:txBody>
          <a:bodyPr/>
          <a:lstStyle>
            <a:lvl1pPr>
              <a:defRPr sz="4000">
                <a:solidFill>
                  <a:schemeClr val="tx2"/>
                </a:solidFill>
              </a:defRPr>
            </a:lvl1pPr>
          </a:lstStyle>
          <a:p>
            <a:r>
              <a:rPr lang="fi-FI" smtClean="0"/>
              <a:t>Muokkaa perustyyl. napsautt.</a:t>
            </a:r>
            <a:endParaRPr lang="en-US"/>
          </a:p>
        </p:txBody>
      </p:sp>
      <p:sp>
        <p:nvSpPr>
          <p:cNvPr id="3" name="Päivämäärän paikkamerkki 2"/>
          <p:cNvSpPr>
            <a:spLocks noGrp="1"/>
          </p:cNvSpPr>
          <p:nvPr>
            <p:ph type="dt" sz="half" idx="10"/>
          </p:nvPr>
        </p:nvSpPr>
        <p:spPr>
          <a:xfrm>
            <a:off x="6583363" y="612775"/>
            <a:ext cx="957262" cy="457200"/>
          </a:xfrm>
        </p:spPr>
        <p:txBody>
          <a:bodyPr/>
          <a:lstStyle>
            <a:lvl1pPr>
              <a:defRPr/>
            </a:lvl1pPr>
          </a:lstStyle>
          <a:p>
            <a:fld id="{675C0446-4E22-415A-B317-C1A240546F2B}" type="datetime5">
              <a:rPr lang="en-US"/>
              <a:pPr/>
              <a:t>6-touko-13</a:t>
            </a:fld>
            <a:endParaRPr lang="en-US"/>
          </a:p>
        </p:txBody>
      </p:sp>
      <p:sp>
        <p:nvSpPr>
          <p:cNvPr id="4" name="Alatunnisteen paikkamerkki 3"/>
          <p:cNvSpPr>
            <a:spLocks noGrp="1"/>
          </p:cNvSpPr>
          <p:nvPr>
            <p:ph type="ftr" sz="quarter" idx="11"/>
          </p:nvPr>
        </p:nvSpPr>
        <p:spPr/>
        <p:txBody>
          <a:bodyPr/>
          <a:lstStyle>
            <a:lvl1pPr>
              <a:defRPr/>
            </a:lvl1pPr>
          </a:lstStyle>
          <a:p>
            <a:endParaRPr lang="fr-FR"/>
          </a:p>
        </p:txBody>
      </p:sp>
      <p:sp>
        <p:nvSpPr>
          <p:cNvPr id="5" name="Dian numeron paikkamerkki 4"/>
          <p:cNvSpPr>
            <a:spLocks noGrp="1"/>
          </p:cNvSpPr>
          <p:nvPr>
            <p:ph type="sldNum" sz="quarter" idx="12"/>
          </p:nvPr>
        </p:nvSpPr>
        <p:spPr/>
        <p:txBody>
          <a:bodyPr/>
          <a:lstStyle>
            <a:lvl1pPr>
              <a:defRPr/>
            </a:lvl1pPr>
          </a:lstStyle>
          <a:p>
            <a:fld id="{7FFB17A0-F4E4-4D3B-8D44-87DE7C05E417}"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3"/>
          <p:cNvSpPr>
            <a:spLocks noGrp="1"/>
          </p:cNvSpPr>
          <p:nvPr>
            <p:ph type="dt" sz="half" idx="10"/>
          </p:nvPr>
        </p:nvSpPr>
        <p:spPr/>
        <p:txBody>
          <a:bodyPr/>
          <a:lstStyle>
            <a:lvl1pPr>
              <a:defRPr/>
            </a:lvl1pPr>
          </a:lstStyle>
          <a:p>
            <a:fld id="{E234D245-4F51-4C7E-83BD-C0AF2E1D6406}" type="datetime5">
              <a:rPr lang="en-US"/>
              <a:pPr/>
              <a:t>6-touko-13</a:t>
            </a:fld>
            <a:endParaRPr lang="en-US"/>
          </a:p>
        </p:txBody>
      </p:sp>
      <p:sp>
        <p:nvSpPr>
          <p:cNvPr id="3" name="Alatunnisteen paikkamerkki 2"/>
          <p:cNvSpPr>
            <a:spLocks noGrp="1"/>
          </p:cNvSpPr>
          <p:nvPr>
            <p:ph type="ftr" sz="quarter" idx="11"/>
          </p:nvPr>
        </p:nvSpPr>
        <p:spPr/>
        <p:txBody>
          <a:bodyPr/>
          <a:lstStyle>
            <a:lvl1pPr>
              <a:defRPr/>
            </a:lvl1pPr>
          </a:lstStyle>
          <a:p>
            <a:endParaRPr lang="fr-FR"/>
          </a:p>
        </p:txBody>
      </p:sp>
      <p:sp>
        <p:nvSpPr>
          <p:cNvPr id="4" name="Dian numeron paikkamerkki 22"/>
          <p:cNvSpPr>
            <a:spLocks noGrp="1"/>
          </p:cNvSpPr>
          <p:nvPr>
            <p:ph type="sldNum" sz="quarter" idx="12"/>
          </p:nvPr>
        </p:nvSpPr>
        <p:spPr/>
        <p:txBody>
          <a:bodyPr/>
          <a:lstStyle>
            <a:lvl1pPr>
              <a:defRPr/>
            </a:lvl1pPr>
          </a:lstStyle>
          <a:p>
            <a:fld id="{1DF4B22F-D8FE-46D9-A0B0-5113D2850411}"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5353496" y="1101970"/>
            <a:ext cx="3383280" cy="877824"/>
          </a:xfrm>
        </p:spPr>
        <p:txBody>
          <a:bodyPr anchor="b"/>
          <a:lstStyle>
            <a:lvl1pPr algn="l">
              <a:buNone/>
              <a:defRPr sz="1800" b="1"/>
            </a:lvl1pPr>
          </a:lstStyle>
          <a:p>
            <a:r>
              <a:rPr lang="fi-FI" smtClean="0"/>
              <a:t>Muokkaa perustyyl. napsautt.</a:t>
            </a:r>
            <a:endParaRPr lang="en-US"/>
          </a:p>
        </p:txBody>
      </p:sp>
      <p:sp>
        <p:nvSpPr>
          <p:cNvPr id="3" name="Tekstin paikkamerkki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fi-FI" smtClean="0"/>
              <a:t>Muokkaa tekstin perustyylejä napsauttamalla</a:t>
            </a:r>
          </a:p>
        </p:txBody>
      </p:sp>
      <p:sp>
        <p:nvSpPr>
          <p:cNvPr id="4" name="Sisällön paikkamerkki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a:p>
        </p:txBody>
      </p:sp>
      <p:sp>
        <p:nvSpPr>
          <p:cNvPr id="5" name="Päivämäärän paikkamerkki 13"/>
          <p:cNvSpPr>
            <a:spLocks noGrp="1"/>
          </p:cNvSpPr>
          <p:nvPr>
            <p:ph type="dt" sz="half" idx="10"/>
          </p:nvPr>
        </p:nvSpPr>
        <p:spPr/>
        <p:txBody>
          <a:bodyPr/>
          <a:lstStyle>
            <a:lvl1pPr>
              <a:defRPr/>
            </a:lvl1pPr>
          </a:lstStyle>
          <a:p>
            <a:fld id="{D428FBD3-FCD6-4BFF-B5A7-C027E2E9B0FB}" type="datetime5">
              <a:rPr lang="en-US"/>
              <a:pPr/>
              <a:t>6-touko-13</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57579401-69C1-4B38-B3BF-1877BBC70AE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fi-FI" smtClean="0"/>
              <a:t>Muokkaa perustyyl. napsautt.</a:t>
            </a:r>
            <a:endParaRPr lang="en-US"/>
          </a:p>
        </p:txBody>
      </p:sp>
      <p:sp>
        <p:nvSpPr>
          <p:cNvPr id="3" name="Kuvan paikkamerkki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fi-FI" noProof="0" smtClean="0"/>
              <a:t>Lisää kuva napsauttamalla kuvaketta</a:t>
            </a:r>
            <a:endParaRPr lang="en-US" noProof="0" dirty="0"/>
          </a:p>
        </p:txBody>
      </p:sp>
      <p:sp>
        <p:nvSpPr>
          <p:cNvPr id="4" name="Tekstin paikkamerkki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fi-FI" smtClean="0"/>
              <a:t>Muokkaa tekstin perustyylejä napsauttamalla</a:t>
            </a:r>
          </a:p>
        </p:txBody>
      </p:sp>
      <p:sp>
        <p:nvSpPr>
          <p:cNvPr id="5" name="Päivämäärän paikkamerkki 13"/>
          <p:cNvSpPr>
            <a:spLocks noGrp="1"/>
          </p:cNvSpPr>
          <p:nvPr>
            <p:ph type="dt" sz="half" idx="10"/>
          </p:nvPr>
        </p:nvSpPr>
        <p:spPr/>
        <p:txBody>
          <a:bodyPr/>
          <a:lstStyle>
            <a:lvl1pPr>
              <a:defRPr/>
            </a:lvl1pPr>
          </a:lstStyle>
          <a:p>
            <a:fld id="{39EA5AB4-7E7B-475D-B38F-6D290D07ADA4}" type="datetime5">
              <a:rPr lang="en-US"/>
              <a:pPr/>
              <a:t>6-touko-13</a:t>
            </a:fld>
            <a:endParaRPr lang="en-US"/>
          </a:p>
        </p:txBody>
      </p:sp>
      <p:sp>
        <p:nvSpPr>
          <p:cNvPr id="6" name="Alatunnisteen paikkamerkki 2"/>
          <p:cNvSpPr>
            <a:spLocks noGrp="1"/>
          </p:cNvSpPr>
          <p:nvPr>
            <p:ph type="ftr" sz="quarter" idx="11"/>
          </p:nvPr>
        </p:nvSpPr>
        <p:spPr/>
        <p:txBody>
          <a:bodyPr/>
          <a:lstStyle>
            <a:lvl1pPr>
              <a:defRPr/>
            </a:lvl1pPr>
          </a:lstStyle>
          <a:p>
            <a:endParaRPr lang="fr-FR"/>
          </a:p>
        </p:txBody>
      </p:sp>
      <p:sp>
        <p:nvSpPr>
          <p:cNvPr id="7" name="Dian numeron paikkamerkki 22"/>
          <p:cNvSpPr>
            <a:spLocks noGrp="1"/>
          </p:cNvSpPr>
          <p:nvPr>
            <p:ph type="sldNum" sz="quarter" idx="12"/>
          </p:nvPr>
        </p:nvSpPr>
        <p:spPr/>
        <p:txBody>
          <a:bodyPr/>
          <a:lstStyle>
            <a:lvl1pPr>
              <a:defRPr/>
            </a:lvl1pPr>
          </a:lstStyle>
          <a:p>
            <a:fld id="{9BCD6EB3-73DD-4CA4-B10C-BB38540BC2B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7000"/>
            <a:lum/>
          </a:blip>
          <a:srcRect/>
          <a:stretch>
            <a:fillRect t="-11000" b="91000"/>
          </a:stretch>
        </a:blipFill>
        <a:effectLst/>
      </p:bgPr>
    </p:bg>
    <p:spTree>
      <p:nvGrpSpPr>
        <p:cNvPr id="1" name=""/>
        <p:cNvGrpSpPr/>
        <p:nvPr/>
      </p:nvGrpSpPr>
      <p:grpSpPr>
        <a:xfrm>
          <a:off x="0" y="0"/>
          <a:ext cx="0" cy="0"/>
          <a:chOff x="0" y="0"/>
          <a:chExt cx="0" cy="0"/>
        </a:xfrm>
      </p:grpSpPr>
      <p:sp>
        <p:nvSpPr>
          <p:cNvPr id="28" name="Suorakulmio 27"/>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29" name="Suorakulmio 28"/>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0" name="Suorakulmio 29"/>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1" name="Suorakulmio 30"/>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2" name="Suorakulmio 31"/>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3" name="Pyöristetty suorakulmio 32"/>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useBgFill="1">
        <p:nvSpPr>
          <p:cNvPr id="34" name="Pyöristetty suorakulmio 33"/>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5" name="Suorakulmio 34"/>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6" name="Suorakulmio 35"/>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7" name="Suorakulmio 36"/>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8" name="Suorakulmio 37"/>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39" name="Suorakulmio 38"/>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40" name="Suorakulmio 39"/>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fr-FR">
              <a:solidFill>
                <a:srgbClr val="FFFFFF"/>
              </a:solidFill>
              <a:cs typeface="Arial" charset="0"/>
            </a:endParaRPr>
          </a:p>
        </p:txBody>
      </p:sp>
      <p:sp>
        <p:nvSpPr>
          <p:cNvPr id="1039" name="Otsikon paikkamerkki 21"/>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smtClean="0"/>
              <a:t>Muokkaa perustyyl. napsautt.</a:t>
            </a:r>
            <a:endParaRPr lang="en-US" smtClean="0"/>
          </a:p>
        </p:txBody>
      </p:sp>
      <p:sp>
        <p:nvSpPr>
          <p:cNvPr id="1040" name="Tekstin paikkamerkki 12"/>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smtClean="0"/>
          </a:p>
        </p:txBody>
      </p:sp>
      <p:sp>
        <p:nvSpPr>
          <p:cNvPr id="14" name="Päivämäärän paikkamerkki 13"/>
          <p:cNvSpPr>
            <a:spLocks noGrp="1"/>
          </p:cNvSpPr>
          <p:nvPr>
            <p:ph type="dt" sz="half" idx="2"/>
          </p:nvPr>
        </p:nvSpPr>
        <p:spPr>
          <a:xfrm>
            <a:off x="6586538" y="612775"/>
            <a:ext cx="957262" cy="457200"/>
          </a:xfrm>
          <a:prstGeom prst="rect">
            <a:avLst/>
          </a:prstGeom>
        </p:spPr>
        <p:txBody>
          <a:bodyPr vert="horz" wrap="square" lIns="91440" tIns="45720" rIns="91440" bIns="45720" numCol="1" anchor="t" anchorCtr="0" compatLnSpc="1">
            <a:prstTxWarp prst="textNoShape">
              <a:avLst/>
            </a:prstTxWarp>
          </a:bodyPr>
          <a:lstStyle>
            <a:lvl1pPr>
              <a:defRPr sz="800">
                <a:solidFill>
                  <a:schemeClr val="accent2"/>
                </a:solidFill>
              </a:defRPr>
            </a:lvl1pPr>
          </a:lstStyle>
          <a:p>
            <a:fld id="{A5466213-50A5-4AB1-B797-D0999572FD8E}" type="datetime5">
              <a:rPr lang="en-US"/>
              <a:pPr/>
              <a:t>6-touko-13</a:t>
            </a:fld>
            <a:endParaRPr lang="en-US"/>
          </a:p>
        </p:txBody>
      </p:sp>
      <p:sp>
        <p:nvSpPr>
          <p:cNvPr id="3" name="Alatunnisteen paikkamerkki 2"/>
          <p:cNvSpPr>
            <a:spLocks noGrp="1"/>
          </p:cNvSpPr>
          <p:nvPr>
            <p:ph type="ftr" sz="quarter" idx="3"/>
          </p:nvPr>
        </p:nvSpPr>
        <p:spPr>
          <a:xfrm>
            <a:off x="5257800" y="612775"/>
            <a:ext cx="1325563" cy="457200"/>
          </a:xfrm>
          <a:prstGeom prst="rect">
            <a:avLst/>
          </a:prstGeom>
        </p:spPr>
        <p:txBody>
          <a:bodyPr vert="horz" wrap="square" lIns="91440" tIns="45720" rIns="91440" bIns="45720" numCol="1" anchor="t" anchorCtr="0" compatLnSpc="1">
            <a:prstTxWarp prst="textNoShape">
              <a:avLst/>
            </a:prstTxWarp>
          </a:bodyPr>
          <a:lstStyle>
            <a:lvl1pPr algn="r">
              <a:defRPr sz="800">
                <a:solidFill>
                  <a:schemeClr val="accent2"/>
                </a:solidFill>
              </a:defRPr>
            </a:lvl1pPr>
          </a:lstStyle>
          <a:p>
            <a:endParaRPr lang="fr-FR"/>
          </a:p>
        </p:txBody>
      </p:sp>
      <p:sp>
        <p:nvSpPr>
          <p:cNvPr id="23" name="Dian numeron paikkamerkki 22"/>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a:solidFill>
                  <a:srgbClr val="FFFFFF"/>
                </a:solidFill>
              </a:defRPr>
            </a:lvl1pPr>
          </a:lstStyle>
          <a:p>
            <a:fld id="{58376F3C-E03B-4891-AE9A-8B99812E243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4193" r:id="rId1"/>
    <p:sldLayoutId id="2147484185" r:id="rId2"/>
    <p:sldLayoutId id="2147484186" r:id="rId3"/>
    <p:sldLayoutId id="2147484187" r:id="rId4"/>
    <p:sldLayoutId id="2147484194" r:id="rId5"/>
    <p:sldLayoutId id="2147484195" r:id="rId6"/>
    <p:sldLayoutId id="2147484188" r:id="rId7"/>
    <p:sldLayoutId id="2147484189" r:id="rId8"/>
    <p:sldLayoutId id="2147484190" r:id="rId9"/>
    <p:sldLayoutId id="2147484191" r:id="rId10"/>
    <p:sldLayoutId id="2147484192" r:id="rId11"/>
  </p:sldLayoutIdLst>
  <p:hf sldNum="0" hdr="0" ft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png"/><Relationship Id="rId6" Type="http://schemas.openxmlformats.org/officeDocument/2006/relationships/image" Target="../media/image5.jpeg"/><Relationship Id="rId7"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peda.net/veraja/konnevesi/lukio/ophhanke2010/virtuaali" TargetMode="External"/><Relationship Id="rId4" Type="http://schemas.openxmlformats.org/officeDocument/2006/relationships/hyperlink" Target="http://www.peda.net/veraja/konnevesi/lukio/ophhanke2010/mobiili" TargetMode="External"/><Relationship Id="rId1" Type="http://schemas.openxmlformats.org/officeDocument/2006/relationships/slideLayout" Target="../slideLayouts/slideLayout2.xml"/><Relationship Id="rId2" Type="http://schemas.openxmlformats.org/officeDocument/2006/relationships/hyperlink" Target="http://www.peda.net/veraja/konnevesi/lukio/ophhanke2010/peli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hyperlink" Target="http://www.vesikoulu.fi" TargetMode="External"/><Relationship Id="rId4" Type="http://schemas.openxmlformats.org/officeDocument/2006/relationships/hyperlink" Target="http://www.kovatkertoimet.org" TargetMode="External"/><Relationship Id="rId5" Type="http://schemas.openxmlformats.org/officeDocument/2006/relationships/hyperlink" Target="http://www.virtuaalikunta.net" TargetMode="External"/><Relationship Id="rId6" Type="http://schemas.openxmlformats.org/officeDocument/2006/relationships/hyperlink" Target="http://tiny.cc/abi8rw" TargetMode="External"/><Relationship Id="rId7" Type="http://schemas.openxmlformats.org/officeDocument/2006/relationships/hyperlink" Target="http://www03.edu.fi/oppimateriaalit/lukiluukas" TargetMode="External"/><Relationship Id="rId8" Type="http://schemas.openxmlformats.org/officeDocument/2006/relationships/hyperlink" Target="https://ekapeli.lukimat.fi" TargetMode="External"/><Relationship Id="rId9" Type="http://schemas.openxmlformats.org/officeDocument/2006/relationships/hyperlink" Target="http://www.sumdog.com" TargetMode="External"/><Relationship Id="rId10" Type="http://schemas.openxmlformats.org/officeDocument/2006/relationships/hyperlink" Target="http://www.mangahigh.com" TargetMode="External"/><Relationship Id="rId11"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hyperlink" Target="https://posti.konnevesi.fi/owa/redir.aspx?C=7e9f3eb13dcf4da299246162ad1a0149&amp;URL=http://www.sumdog.com" TargetMode="External"/><Relationship Id="rId4" Type="http://schemas.openxmlformats.org/officeDocument/2006/relationships/hyperlink" Target="https://posti.konnevesi.fi/owa/redir.aspx?C=7e9f3eb13dcf4da299246162ad1a0149&amp;URL=http://www.mangahigh.com" TargetMode="External"/><Relationship Id="rId5" Type="http://schemas.openxmlformats.org/officeDocument/2006/relationships/hyperlink" Target="https://posti.konnevesi.fi/owa/redir.aspx?C=7e9f3eb13dcf4da299246162ad1a0149&amp;URL=http://europa.eu/kids-corner/" TargetMode="External"/><Relationship Id="rId6" Type="http://schemas.openxmlformats.org/officeDocument/2006/relationships/hyperlink" Target="https://posti.konnevesi.fi/owa/redir.aspx?C=7e9f3eb13dcf4da299246162ad1a0149&amp;URL=http://www03.edu.fi/oppimateriaalit/suomenlinna/" TargetMode="External"/><Relationship Id="rId7" Type="http://schemas.openxmlformats.org/officeDocument/2006/relationships/hyperlink" Target="https://posti.konnevesi.fi/owa/redir.aspx?C=7e9f3eb13dcf4da299246162ad1a0149&amp;URL=http://lastenkirkko.fi/" TargetMode="External"/><Relationship Id="rId8" Type="http://schemas.openxmlformats.org/officeDocument/2006/relationships/hyperlink" Target="https://posti.konnevesi.fi/owa/redir.aspx?C=7e9f3eb13dcf4da299246162ad1a0149&amp;URL=http://www.fleim.fi/peli/" TargetMode="External"/><Relationship Id="rId9" Type="http://schemas.openxmlformats.org/officeDocument/2006/relationships/hyperlink" Target="https://posti.konnevesi.fi/owa/redir.aspx?C=7e9f3eb13dcf4da299246162ad1a0149&amp;URL=http://ruokatieto.fi/ruokakasvatus/pelit-ja-testit" TargetMode="External"/><Relationship Id="rId10" Type="http://schemas.openxmlformats.org/officeDocument/2006/relationships/hyperlink" Target="https://posti.konnevesi.fi/owa/redir.aspx?C=7e9f3eb13dcf4da299246162ad1a0149&amp;URL=http://www.vesikoulu.fi/" TargetMode="External"/><Relationship Id="rId1" Type="http://schemas.openxmlformats.org/officeDocument/2006/relationships/slideLayout" Target="../slideLayouts/slideLayout2.xml"/><Relationship Id="rId2" Type="http://schemas.openxmlformats.org/officeDocument/2006/relationships/hyperlink" Target="https://posti.konnevesi.fi/owa/redir.aspx?C=7e9f3eb13dcf4da299246162ad1a0149&amp;URL=http://www.peda.net/polku/ovi"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posti.konnevesi.fi/owa/redir.aspx?C=7e9f3eb13dcf4da299246162ad1a0149&amp;URL=http://www.peda.net/polku/ovi" TargetMode="External"/><Relationship Id="rId4" Type="http://schemas.openxmlformats.org/officeDocument/2006/relationships/hyperlink" Target="https://posti.konnevesi.fi/owa/redir.aspx?C=7e9f3eb13dcf4da299246162ad1a0149&amp;URL=http://www.mangahigh.com" TargetMode="External"/><Relationship Id="rId5" Type="http://schemas.openxmlformats.org/officeDocument/2006/relationships/hyperlink" Target="https://posti.konnevesi.fi/owa/redir.aspx?C=7e9f3eb13dcf4da299246162ad1a0149&amp;URL=http://europa.eu/kids-corner/" TargetMode="External"/><Relationship Id="rId6" Type="http://schemas.openxmlformats.org/officeDocument/2006/relationships/hyperlink" Target="https://posti.konnevesi.fi/owa/redir.aspx?C=7e9f3eb13dcf4da299246162ad1a0149&amp;URL=http://www.kovatkertoimet.org/againstallodds/" TargetMode="External"/><Relationship Id="rId7" Type="http://schemas.openxmlformats.org/officeDocument/2006/relationships/hyperlink" Target="https://posti.konnevesi.fi/owa/redir.aspx?C=7e9f3eb13dcf4da299246162ad1a0149&amp;URL=http://www.nobelprize.org/educational/" TargetMode="External"/><Relationship Id="rId8" Type="http://schemas.openxmlformats.org/officeDocument/2006/relationships/hyperlink" Target="https://posti.konnevesi.fi/owa/redir.aspx?C=7e9f3eb13dcf4da299246162ad1a0149&amp;URL=http://www.fleim.fi/peli/" TargetMode="External"/><Relationship Id="rId9" Type="http://schemas.openxmlformats.org/officeDocument/2006/relationships/hyperlink" Target="https://posti.konnevesi.fi/owa/redir.aspx?C=7e9f3eb13dcf4da299246162ad1a0149&amp;URL=http://www.oppimispeli.fi/ote/" TargetMode="External"/><Relationship Id="rId10" Type="http://schemas.openxmlformats.org/officeDocument/2006/relationships/hyperlink" Target="https://posti.konnevesi.fi/owa/redir.aspx?C=7e9f3eb13dcf4da299246162ad1a0149&amp;URL=http://ruokatieto.fi/ruokakasvatus/pelit-ja-testit" TargetMode="External"/><Relationship Id="rId11" Type="http://schemas.openxmlformats.org/officeDocument/2006/relationships/hyperlink" Target="https://posti.konnevesi.fi/owa/redir.aspx?C=7e9f3eb13dcf4da299246162ad1a0149&amp;URL=http://www.vesikoulu.fi/"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3.xml.rels><?xml version="1.0" encoding="UTF-8" standalone="yes"?>
<Relationships xmlns="http://schemas.openxmlformats.org/package/2006/relationships"><Relationship Id="rId3" Type="http://schemas.openxmlformats.org/officeDocument/2006/relationships/hyperlink" Target="https://posti.konnevesi.fi/owa/redir.aspx?C=7e9f3eb13dcf4da299246162ad1a0149&amp;URL=http://www.mangahigh.com" TargetMode="External"/><Relationship Id="rId4" Type="http://schemas.openxmlformats.org/officeDocument/2006/relationships/hyperlink" Target="https://posti.konnevesi.fi/owa/redir.aspx?C=7e9f3eb13dcf4da299246162ad1a0149&amp;URL=http://www.kovatkertoimet.org/againstallodds/" TargetMode="External"/><Relationship Id="rId5" Type="http://schemas.openxmlformats.org/officeDocument/2006/relationships/hyperlink" Target="https://posti.konnevesi.fi/owa/redir.aspx?C=7e9f3eb13dcf4da299246162ad1a0149&amp;URL=http://www.nobelprize.org/educational/" TargetMode="External"/><Relationship Id="rId6" Type="http://schemas.openxmlformats.org/officeDocument/2006/relationships/hyperlink" Target="https://posti.konnevesi.fi/owa/redir.aspx?C=7e9f3eb13dcf4da299246162ad1a0149&amp;URL=http://www.oppimispeli.fi/ote/" TargetMode="External"/><Relationship Id="rId7" Type="http://schemas.openxmlformats.org/officeDocument/2006/relationships/hyperlink" Target="http://www.peda.net/veraja/konnevesi/lukio/ophhanke2010/pelit/ymparisto-_ja_luonnontieto/pelit" TargetMode="External"/><Relationship Id="rId1" Type="http://schemas.openxmlformats.org/officeDocument/2006/relationships/slideLayout" Target="../slideLayouts/slideLayout2.xml"/><Relationship Id="rId2" Type="http://schemas.openxmlformats.org/officeDocument/2006/relationships/hyperlink" Target="https://posti.konnevesi.fi/owa/redir.aspx?C=7e9f3eb13dcf4da299246162ad1a0149&amp;URL=http://www.peda.net/polku/ovi"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9.tiff"/><Relationship Id="rId4" Type="http://schemas.openxmlformats.org/officeDocument/2006/relationships/image" Target="../media/image30.tiff"/><Relationship Id="rId1" Type="http://schemas.openxmlformats.org/officeDocument/2006/relationships/slideLayout" Target="../slideLayouts/slideLayout4.xml"/><Relationship Id="rId2" Type="http://schemas.openxmlformats.org/officeDocument/2006/relationships/image" Target="../media/image28.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 Id="rId3" Type="http://schemas.openxmlformats.org/officeDocument/2006/relationships/image" Target="../media/image11.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hyperlink" Target="http://www.peda.net/polku/ovi" TargetMode="External"/><Relationship Id="rId4" Type="http://schemas.openxmlformats.org/officeDocument/2006/relationships/image" Target="../media/image36.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hyperlink" Target="http://tampub.uta.fi/tup/951-44-5939-3.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87000"/>
            <a:lum/>
          </a:blip>
          <a:srcRect/>
          <a:stretch>
            <a:fillRect t="-5000" b="36000"/>
          </a:stretch>
        </a:blipFill>
        <a:effectLst/>
      </p:bgPr>
    </p:bg>
    <p:spTree>
      <p:nvGrpSpPr>
        <p:cNvPr id="1" name=""/>
        <p:cNvGrpSpPr/>
        <p:nvPr/>
      </p:nvGrpSpPr>
      <p:grpSpPr>
        <a:xfrm>
          <a:off x="0" y="0"/>
          <a:ext cx="0" cy="0"/>
          <a:chOff x="0" y="0"/>
          <a:chExt cx="0" cy="0"/>
        </a:xfrm>
      </p:grpSpPr>
      <p:sp>
        <p:nvSpPr>
          <p:cNvPr id="5122" name="Title 1"/>
          <p:cNvSpPr>
            <a:spLocks noGrp="1"/>
          </p:cNvSpPr>
          <p:nvPr>
            <p:ph type="ctrTitle"/>
          </p:nvPr>
        </p:nvSpPr>
        <p:spPr>
          <a:xfrm>
            <a:off x="1042988" y="1341438"/>
            <a:ext cx="7629525" cy="2286000"/>
          </a:xfrm>
        </p:spPr>
        <p:txBody>
          <a:bodyPr/>
          <a:lstStyle/>
          <a:p>
            <a:pPr eaLnBrk="1" hangingPunct="1"/>
            <a:r>
              <a:rPr lang="fi-FI" sz="4000" smtClean="0"/>
              <a:t>Pelit monipuolistamassa oppimisympäristöä </a:t>
            </a:r>
            <a:endParaRPr lang="en-US" sz="4000" smtClean="0"/>
          </a:p>
        </p:txBody>
      </p:sp>
      <p:sp>
        <p:nvSpPr>
          <p:cNvPr id="3" name="Subtitle 2"/>
          <p:cNvSpPr>
            <a:spLocks noGrp="1"/>
          </p:cNvSpPr>
          <p:nvPr>
            <p:ph type="subTitle" idx="1"/>
          </p:nvPr>
        </p:nvSpPr>
        <p:spPr>
          <a:xfrm>
            <a:off x="1258888" y="4437112"/>
            <a:ext cx="7129462" cy="1152128"/>
          </a:xfrm>
        </p:spPr>
        <p:txBody>
          <a:bodyPr>
            <a:normAutofit lnSpcReduction="10000"/>
          </a:bodyPr>
          <a:lstStyle/>
          <a:p>
            <a:pPr marL="63500">
              <a:lnSpc>
                <a:spcPct val="80000"/>
              </a:lnSpc>
            </a:pPr>
            <a:endParaRPr lang="fi-FI" sz="2000" b="1" dirty="0">
              <a:latin typeface="Arial" charset="0"/>
              <a:cs typeface="Arial" charset="0"/>
            </a:endParaRPr>
          </a:p>
          <a:p>
            <a:pPr marL="63500">
              <a:lnSpc>
                <a:spcPct val="150000"/>
              </a:lnSpc>
            </a:pPr>
            <a:r>
              <a:rPr lang="fi-FI" sz="1800" dirty="0" smtClean="0">
                <a:latin typeface="Arial" charset="0"/>
                <a:cs typeface="Arial" charset="0"/>
              </a:rPr>
              <a:t>Minna </a:t>
            </a:r>
            <a:r>
              <a:rPr lang="fi-FI" sz="1800" dirty="0" err="1" smtClean="0">
                <a:latin typeface="Arial" charset="0"/>
                <a:cs typeface="Arial" charset="0"/>
              </a:rPr>
              <a:t>Kytölä</a:t>
            </a:r>
            <a:r>
              <a:rPr lang="fi-FI" sz="1800" dirty="0" smtClean="0">
                <a:latin typeface="Arial" charset="0"/>
                <a:cs typeface="Arial" charset="0"/>
              </a:rPr>
              <a:t>, </a:t>
            </a:r>
            <a:r>
              <a:rPr lang="fi-FI" sz="1800" dirty="0" smtClean="0">
                <a:solidFill>
                  <a:srgbClr val="464646"/>
                </a:solidFill>
                <a:latin typeface="Arial"/>
                <a:cs typeface="Arial"/>
              </a:rPr>
              <a:t>Anna Linnakylä ja </a:t>
            </a:r>
            <a:r>
              <a:rPr lang="fi-FI" sz="1800" dirty="0" smtClean="0">
                <a:latin typeface="Arial" charset="0"/>
                <a:cs typeface="Arial" charset="0"/>
              </a:rPr>
              <a:t>Petri </a:t>
            </a:r>
            <a:r>
              <a:rPr lang="fi-FI" sz="1800" dirty="0">
                <a:latin typeface="Arial" charset="0"/>
                <a:cs typeface="Arial" charset="0"/>
              </a:rPr>
              <a:t>Lounaskorpi </a:t>
            </a:r>
            <a:endParaRPr lang="fi-FI" sz="1800" dirty="0" smtClean="0">
              <a:solidFill>
                <a:srgbClr val="464646"/>
              </a:solidFill>
              <a:latin typeface="Arial"/>
              <a:cs typeface="Arial"/>
            </a:endParaRPr>
          </a:p>
          <a:p>
            <a:pPr marL="63500">
              <a:lnSpc>
                <a:spcPct val="150000"/>
              </a:lnSpc>
            </a:pPr>
            <a:r>
              <a:rPr lang="fi-FI" sz="1700" dirty="0" smtClean="0">
                <a:latin typeface="Arial" charset="0"/>
                <a:cs typeface="Arial" charset="0"/>
              </a:rPr>
              <a:t>Oppimispelit </a:t>
            </a:r>
            <a:r>
              <a:rPr lang="fi-FI" sz="1700" dirty="0">
                <a:latin typeface="Arial" charset="0"/>
                <a:cs typeface="Arial" charset="0"/>
              </a:rPr>
              <a:t>ja virtuaaliset ympäristöt -koordinaatiohanke</a:t>
            </a:r>
            <a:endParaRPr lang="fi-FI" sz="2000" dirty="0">
              <a:latin typeface="Arial" charset="0"/>
              <a:cs typeface="Arial" charset="0"/>
            </a:endParaRPr>
          </a:p>
          <a:p>
            <a:pPr marL="63500" eaLnBrk="1" hangingPunct="1">
              <a:lnSpc>
                <a:spcPct val="80000"/>
              </a:lnSpc>
              <a:buClr>
                <a:srgbClr val="EB641B"/>
              </a:buClr>
              <a:buFont typeface="Arial" charset="0"/>
              <a:buNone/>
            </a:pPr>
            <a:endParaRPr lang="en-US" sz="2000" dirty="0"/>
          </a:p>
        </p:txBody>
      </p:sp>
      <p:pic>
        <p:nvPicPr>
          <p:cNvPr id="5124" name="Picture 4" descr="OPHn_hanke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5876925"/>
            <a:ext cx="6477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konnevesi.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6021388"/>
            <a:ext cx="4667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yliopiston_logo_108880b.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063" y="5949950"/>
            <a:ext cx="10080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oppimisymp.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79838" y="5805488"/>
            <a:ext cx="792162"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5"/>
          <p:cNvSpPr>
            <a:spLocks noGrp="1"/>
          </p:cNvSpPr>
          <p:nvPr>
            <p:ph type="title"/>
          </p:nvPr>
        </p:nvSpPr>
        <p:spPr>
          <a:xfrm>
            <a:off x="468313" y="620713"/>
            <a:ext cx="8229600" cy="1066800"/>
          </a:xfrm>
        </p:spPr>
        <p:txBody>
          <a:bodyPr/>
          <a:lstStyle/>
          <a:p>
            <a:r>
              <a:rPr lang="fi-FI" i="1" smtClean="0"/>
              <a:t>Pelien käyttö opetuksessa tällä hetkellä</a:t>
            </a:r>
          </a:p>
        </p:txBody>
      </p:sp>
      <p:sp>
        <p:nvSpPr>
          <p:cNvPr id="11267" name="Sisällön paikkamerkki 6"/>
          <p:cNvSpPr>
            <a:spLocks noGrp="1"/>
          </p:cNvSpPr>
          <p:nvPr>
            <p:ph sz="half" idx="1"/>
          </p:nvPr>
        </p:nvSpPr>
        <p:spPr>
          <a:xfrm>
            <a:off x="3635375" y="1916113"/>
            <a:ext cx="5329238" cy="4572000"/>
          </a:xfrm>
        </p:spPr>
        <p:txBody>
          <a:bodyPr/>
          <a:lstStyle/>
          <a:p>
            <a:r>
              <a:rPr lang="fi-FI" sz="2400" smtClean="0">
                <a:latin typeface="Arial" charset="0"/>
                <a:cs typeface="Arial" charset="0"/>
              </a:rPr>
              <a:t>Vaikka suomalainen koulu on arvioitu oppimistuloksiltaan kansainvälisestikin varsin korkeatasoiseksi (OECD 2010), uudenlaiset pelinomaiset ja virtuaaliset oppimisympäristöt ja niihin liittyvät innovatiiviset oppimiskäytänteet eivät ole vielä laajasti levinneet kouluihin (Kankaanranta &amp; Puhakka 2008). </a:t>
            </a:r>
          </a:p>
        </p:txBody>
      </p:sp>
      <p:pic>
        <p:nvPicPr>
          <p:cNvPr id="11268" name="Sisällön paikkamerkki 5" descr="mummi.jpg"/>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395288" y="2349500"/>
            <a:ext cx="3175000" cy="2565400"/>
          </a:xfr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eaLnBrk="1" hangingPunct="1"/>
            <a:r>
              <a:rPr lang="fi-FI" sz="2400" dirty="0">
                <a:latin typeface="Constantia" charset="0"/>
              </a:rPr>
              <a:t>Digitaalisten pelien käytön mahdollisuuksia ei olla vielä täysin ymmärretty.</a:t>
            </a:r>
          </a:p>
          <a:p>
            <a:pPr lvl="1" eaLnBrk="1" hangingPunct="1">
              <a:buFont typeface="Wingdings 2" charset="0"/>
              <a:buNone/>
            </a:pPr>
            <a:r>
              <a:rPr lang="fi-FI" dirty="0">
                <a:latin typeface="Constantia" charset="0"/>
              </a:rPr>
              <a:t>	</a:t>
            </a:r>
            <a:r>
              <a:rPr lang="fi-FI" sz="2100" dirty="0">
                <a:solidFill>
                  <a:srgbClr val="546422"/>
                </a:solidFill>
                <a:latin typeface="Constantia" charset="0"/>
              </a:rPr>
              <a:t>Pojat kiilaavat tyttöjen ohi englannin kielessä tietokonepelien ansiosta. </a:t>
            </a:r>
            <a:r>
              <a:rPr lang="fi-FI" sz="1800" dirty="0">
                <a:solidFill>
                  <a:srgbClr val="546422"/>
                </a:solidFill>
                <a:latin typeface="Constantia" charset="0"/>
              </a:rPr>
              <a:t>Olli Uuskosken englantilaisen filologian pro gradu, Helsingin yliopisto 2011. (YLE uutiset 9.11.2011)</a:t>
            </a:r>
          </a:p>
          <a:p>
            <a:pPr eaLnBrk="1" hangingPunct="1">
              <a:buFont typeface="Wingdings 2" charset="0"/>
              <a:buNone/>
            </a:pPr>
            <a:endParaRPr lang="fi-FI" dirty="0">
              <a:latin typeface="Constantia" charset="0"/>
            </a:endParaRPr>
          </a:p>
          <a:p>
            <a:pPr eaLnBrk="1" hangingPunct="1"/>
            <a:r>
              <a:rPr lang="fi-FI" sz="2200" dirty="0">
                <a:latin typeface="Constantia" charset="0"/>
              </a:rPr>
              <a:t>Opettajilla on kiinnostusta, mutta vaikeuksia löytää hyviä pelejä omiin tarpeisiinsa – uusimmat tutkimukset, tekniikat ja materiaalit eivät ole aina opettajien ulottuvilla</a:t>
            </a:r>
          </a:p>
          <a:p>
            <a:pPr eaLnBrk="1" hangingPunct="1">
              <a:buFont typeface="Wingdings 2" charset="0"/>
              <a:buNone/>
            </a:pPr>
            <a:endParaRPr lang="fi-FI" dirty="0">
              <a:latin typeface="Constantia" charset="0"/>
            </a:endParaRPr>
          </a:p>
          <a:p>
            <a:pPr eaLnBrk="1" hangingPunct="1">
              <a:buFont typeface="Wingdings 2" charset="0"/>
              <a:buNone/>
            </a:pPr>
            <a:endParaRPr lang="en-US" sz="2000" b="1" dirty="0">
              <a:latin typeface="Constantia" charset="0"/>
            </a:endParaRPr>
          </a:p>
          <a:p>
            <a:pPr eaLnBrk="1" hangingPunct="1"/>
            <a:endParaRPr lang="fi-FI" dirty="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7821776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pPr eaLnBrk="1" hangingPunct="1"/>
            <a:r>
              <a:rPr lang="fi-FI" sz="4500">
                <a:latin typeface="Calibri" charset="0"/>
              </a:rPr>
              <a:t>Miten ja miksi pelejä tulisi hyödyntää opetuksessa?</a:t>
            </a:r>
          </a:p>
        </p:txBody>
      </p:sp>
      <p:sp>
        <p:nvSpPr>
          <p:cNvPr id="3" name="Sisällön paikkamerkki 2"/>
          <p:cNvSpPr>
            <a:spLocks noGrp="1"/>
          </p:cNvSpPr>
          <p:nvPr>
            <p:ph idx="1"/>
          </p:nvPr>
        </p:nvSpPr>
        <p:spPr/>
        <p:txBody>
          <a:bodyPr>
            <a:normAutofit/>
          </a:bodyPr>
          <a:lstStyle/>
          <a:p>
            <a:pPr marL="365125" indent="-255588" eaLnBrk="1" hangingPunct="1">
              <a:lnSpc>
                <a:spcPct val="80000"/>
              </a:lnSpc>
              <a:buFont typeface="Georgia" charset="0"/>
              <a:buChar char="•"/>
            </a:pPr>
            <a:r>
              <a:rPr lang="fi-FI" sz="2200">
                <a:latin typeface="Constantia" charset="0"/>
              </a:rPr>
              <a:t>Pelaaminen ja pelien hyödyntäminen opetuksessa ei ole uusi asia </a:t>
            </a:r>
            <a:endParaRPr lang="fi-FI" sz="1700">
              <a:latin typeface="Constantia" charset="0"/>
            </a:endParaRPr>
          </a:p>
          <a:p>
            <a:pPr marL="657225" lvl="1" algn="just" eaLnBrk="1" hangingPunct="1">
              <a:lnSpc>
                <a:spcPct val="80000"/>
              </a:lnSpc>
              <a:buFont typeface="Wingdings 2" charset="0"/>
              <a:buNone/>
            </a:pPr>
            <a:r>
              <a:rPr lang="fi-FI" sz="1700">
                <a:solidFill>
                  <a:srgbClr val="7E9632"/>
                </a:solidFill>
                <a:latin typeface="Constantia" charset="0"/>
              </a:rPr>
              <a:t>	</a:t>
            </a:r>
            <a:r>
              <a:rPr lang="fi-FI" sz="1700">
                <a:solidFill>
                  <a:srgbClr val="546422"/>
                </a:solidFill>
                <a:latin typeface="Constantia" charset="0"/>
              </a:rPr>
              <a:t>Pelibarometrin (2010) mukaan lähes kaikki suomalaiset (98 %) ovat viimeisen 12 kuukauden aikana pelanneet jotain peliä. Digitaalisia pelejä on pelannut kolme neljästä (73 %) ja aktiivisia pelaajia on hiukan yli puolet (55 %). Nuoret harrastavat enemmän digitaalisten pelien pelaamista kuin iäkkäämmät ja aktiivisuus laskee tasaisesti ikäryhmittäin, mutta vielä 60–69 -vuotiaistakin puolet (49 %) on pelannut näitä pelejä. Rahapelejä on pelannut neljä viidestä (80 %) vastaajasta ja opetuspelejä n. 17 %.</a:t>
            </a:r>
          </a:p>
          <a:p>
            <a:pPr marL="657225" lvl="1" algn="just" eaLnBrk="1" hangingPunct="1">
              <a:lnSpc>
                <a:spcPct val="80000"/>
              </a:lnSpc>
              <a:buFont typeface="Wingdings 2" charset="0"/>
              <a:buNone/>
            </a:pPr>
            <a:endParaRPr lang="fi-FI" sz="1700">
              <a:solidFill>
                <a:srgbClr val="546422"/>
              </a:solidFill>
              <a:latin typeface="Constantia" charset="0"/>
            </a:endParaRPr>
          </a:p>
          <a:p>
            <a:pPr marL="365125" indent="-255588" eaLnBrk="1" hangingPunct="1">
              <a:lnSpc>
                <a:spcPct val="80000"/>
              </a:lnSpc>
            </a:pPr>
            <a:r>
              <a:rPr lang="fi-FI" sz="2200">
                <a:latin typeface="Constantia" charset="0"/>
              </a:rPr>
              <a:t>Pelit yleisiä informaalissa oppimisessa – virallisessa opetuksessa ne nähdään vielä usein välipalana, muttei kovin hyödyllisenä osana opetusta</a:t>
            </a:r>
          </a:p>
          <a:p>
            <a:pPr marL="657225" lvl="1" eaLnBrk="1" hangingPunct="1">
              <a:lnSpc>
                <a:spcPct val="80000"/>
              </a:lnSpc>
              <a:buClr>
                <a:srgbClr val="0BD0D9"/>
              </a:buClr>
              <a:buFont typeface="Wingdings 2" charset="0"/>
              <a:buNone/>
            </a:pPr>
            <a:r>
              <a:rPr lang="fi-FI" sz="1700">
                <a:solidFill>
                  <a:srgbClr val="546422"/>
                </a:solidFill>
                <a:latin typeface="Constantia" charset="0"/>
              </a:rPr>
              <a:t>	Kasvatustieteen tutkimuslaitoksen erikoistutkija Kirsi Pohjolan mukaan suomalainen koulu on tullut risteykseen. Jos jatkamme samalla  tavalla, suurin osa  lapsista liukuu mielekkään oppimisen ulkopuolelle.  Voimme myös  muuttaa toimintaamme ja ottaa vakavasti oppimisympäristöjen ja yhteiskunnan muutokset.  (KSML 19.9.11 Ilkka Hartio)</a:t>
            </a:r>
          </a:p>
          <a:p>
            <a:pPr marL="657225" lvl="1" eaLnBrk="1" hangingPunct="1">
              <a:lnSpc>
                <a:spcPct val="80000"/>
              </a:lnSpc>
              <a:buClr>
                <a:srgbClr val="0BD0D9"/>
              </a:buClr>
              <a:buFont typeface="Wingdings 2" charset="0"/>
              <a:buNone/>
            </a:pPr>
            <a:endParaRPr lang="fi-FI" sz="1700">
              <a:solidFill>
                <a:srgbClr val="546422"/>
              </a:solidFill>
              <a:latin typeface="Constantia" charset="0"/>
            </a:endParaRPr>
          </a:p>
          <a:p>
            <a:pPr marL="365125" indent="-255588" eaLnBrk="1" hangingPunct="1">
              <a:lnSpc>
                <a:spcPct val="80000"/>
              </a:lnSpc>
              <a:buFont typeface="Wingdings 2" charset="0"/>
              <a:buNone/>
            </a:pPr>
            <a:endParaRPr lang="en-US" sz="1700" b="1">
              <a:latin typeface="Constantia" charset="0"/>
            </a:endParaRPr>
          </a:p>
          <a:p>
            <a:pPr marL="365125" indent="-255588" eaLnBrk="1" hangingPunct="1">
              <a:lnSpc>
                <a:spcPct val="80000"/>
              </a:lnSpc>
              <a:buFont typeface="Wingdings 2" charset="0"/>
              <a:buNone/>
            </a:pPr>
            <a:endParaRPr lang="en-US" sz="1700">
              <a:latin typeface="Constantia" charset="0"/>
            </a:endParaRPr>
          </a:p>
          <a:p>
            <a:pPr marL="365125" indent="-255588" eaLnBrk="1" hangingPunct="1">
              <a:lnSpc>
                <a:spcPct val="80000"/>
              </a:lnSpc>
              <a:buFont typeface="Wingdings 2" charset="0"/>
              <a:buNone/>
            </a:pPr>
            <a:endParaRPr lang="fi-FI" sz="1700">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140784662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04850"/>
            <a:ext cx="8229600" cy="852488"/>
          </a:xfrm>
        </p:spPr>
        <p:txBody>
          <a:bodyPr>
            <a:normAutofit fontScale="90000"/>
          </a:bodyPr>
          <a:lstStyle/>
          <a:p>
            <a:pPr algn="ctr" eaLnBrk="1" fontAlgn="auto" hangingPunct="1">
              <a:spcAft>
                <a:spcPts val="0"/>
              </a:spcAft>
              <a:defRPr/>
            </a:pPr>
            <a:r>
              <a:rPr lang="fi-FI" dirty="0" smtClean="0">
                <a:ea typeface="+mj-ea"/>
                <a:hlinkClick r:id="rId2"/>
              </a:rPr>
              <a:t>Oppimispelit</a:t>
            </a:r>
            <a:r>
              <a:rPr lang="fi-FI" dirty="0" smtClean="0">
                <a:ea typeface="+mj-ea"/>
              </a:rPr>
              <a:t> </a:t>
            </a:r>
            <a:r>
              <a:rPr lang="fi-FI" dirty="0">
                <a:ea typeface="+mj-ea"/>
              </a:rPr>
              <a:t>,</a:t>
            </a:r>
            <a:r>
              <a:rPr lang="fi-FI" dirty="0" smtClean="0">
                <a:ea typeface="+mj-ea"/>
              </a:rPr>
              <a:t> </a:t>
            </a:r>
            <a:r>
              <a:rPr lang="fi-FI" dirty="0" smtClean="0">
                <a:ea typeface="+mj-ea"/>
                <a:hlinkClick r:id="rId3"/>
              </a:rPr>
              <a:t>virtuaalimaailmat</a:t>
            </a:r>
            <a:r>
              <a:rPr lang="fi-FI" dirty="0" smtClean="0">
                <a:ea typeface="+mj-ea"/>
              </a:rPr>
              <a:t> ja </a:t>
            </a:r>
            <a:r>
              <a:rPr lang="fi-FI" dirty="0" err="1" smtClean="0">
                <a:ea typeface="+mj-ea"/>
                <a:hlinkClick r:id="rId4"/>
              </a:rPr>
              <a:t>mobiilioppiminen</a:t>
            </a:r>
            <a:endParaRPr lang="fi-FI" dirty="0">
              <a:ea typeface="+mj-ea"/>
            </a:endParaRPr>
          </a:p>
        </p:txBody>
      </p:sp>
      <p:sp>
        <p:nvSpPr>
          <p:cNvPr id="3" name="Sisällön paikkamerkki 2"/>
          <p:cNvSpPr>
            <a:spLocks noGrp="1"/>
          </p:cNvSpPr>
          <p:nvPr>
            <p:ph idx="1"/>
          </p:nvPr>
        </p:nvSpPr>
        <p:spPr>
          <a:xfrm>
            <a:off x="457200" y="1484313"/>
            <a:ext cx="8229600" cy="4840287"/>
          </a:xfrm>
        </p:spPr>
        <p:txBody>
          <a:bodyPr>
            <a:normAutofit/>
          </a:bodyPr>
          <a:lstStyle/>
          <a:p>
            <a:pPr marL="657225" lvl="1" algn="just" eaLnBrk="1" hangingPunct="1">
              <a:buFont typeface="Wingdings 2" charset="0"/>
              <a:buNone/>
            </a:pPr>
            <a:endParaRPr lang="fi-FI" sz="1500">
              <a:solidFill>
                <a:srgbClr val="7E9632"/>
              </a:solidFill>
              <a:latin typeface="Constantia" charset="0"/>
            </a:endParaRPr>
          </a:p>
          <a:p>
            <a:pPr eaLnBrk="1" hangingPunct="1"/>
            <a:r>
              <a:rPr lang="fi-FI" sz="2400">
                <a:latin typeface="Constantia" charset="0"/>
              </a:rPr>
              <a:t>Pelit voivat opettaa kommunikointia, ryhmätyötaitoja, kriittistä ajattelua, virtuaalimaailman ja todellisuuden yhdistelyä ja erottamista. </a:t>
            </a:r>
          </a:p>
          <a:p>
            <a:pPr eaLnBrk="1" hangingPunct="1"/>
            <a:r>
              <a:rPr lang="fi-FI" sz="2400">
                <a:latin typeface="Constantia" charset="0"/>
              </a:rPr>
              <a:t>Aktivoivat opiskelijat toimijoiksi, tiedon kerääjiksi ja tuottajiksi.</a:t>
            </a:r>
          </a:p>
          <a:p>
            <a:pPr eaLnBrk="1" hangingPunct="1"/>
            <a:r>
              <a:rPr lang="fi-FI" sz="2400">
                <a:latin typeface="Constantia" charset="0"/>
              </a:rPr>
              <a:t>Pelit voivat tarjota monitieteellisen oppimisympäristön, joka tarjoaa parhaassa tapauksessa mahdollisuuksia yhteistyölle, uusien asioiden oppimiseen ja tiedonrakentamiseen.</a:t>
            </a:r>
          </a:p>
          <a:p>
            <a:pPr eaLnBrk="1" hangingPunct="1"/>
            <a:r>
              <a:rPr lang="fi-FI" sz="2400">
                <a:latin typeface="Constantia" charset="0"/>
              </a:rPr>
              <a:t>Pelejä voidaan hyödyntää myös esim. yrittäjyyskasvatuksessa ja johtajuustaitojen opettelussa.</a:t>
            </a:r>
            <a:endParaRPr lang="fi-FI" sz="2300" b="1">
              <a:latin typeface="Constantia" charset="0"/>
            </a:endParaRPr>
          </a:p>
        </p:txBody>
      </p:sp>
      <p:sp>
        <p:nvSpPr>
          <p:cNvPr id="5" name="Alatunnisteen paikkamerkki 4"/>
          <p:cNvSpPr>
            <a:spLocks noGrp="1"/>
          </p:cNvSpPr>
          <p:nvPr>
            <p:ph type="ftr" sz="quarter" idx="11"/>
          </p:nvPr>
        </p:nvSpPr>
        <p:spPr/>
        <p:txBody>
          <a:bodyPr/>
          <a:lstStyle/>
          <a:p>
            <a:pPr>
              <a:defRPr/>
            </a:pPr>
            <a:r>
              <a:rPr lang="en-US"/>
              <a:t>Lauri Pirkkalainen 25.8.2012</a:t>
            </a:r>
          </a:p>
        </p:txBody>
      </p:sp>
    </p:spTree>
    <p:extLst>
      <p:ext uri="{BB962C8B-B14F-4D97-AF65-F5344CB8AC3E}">
        <p14:creationId xmlns:p14="http://schemas.microsoft.com/office/powerpoint/2010/main" val="395141107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07504" y="692696"/>
            <a:ext cx="8795320" cy="1224136"/>
          </a:xfrm>
        </p:spPr>
        <p:txBody>
          <a:bodyPr/>
          <a:lstStyle/>
          <a:p>
            <a:r>
              <a:rPr lang="fi-FI" dirty="0" smtClean="0"/>
              <a:t>	Oppimispelien mahdollisuudet</a:t>
            </a:r>
            <a:endParaRPr lang="fi-FI" dirty="0"/>
          </a:p>
        </p:txBody>
      </p:sp>
      <p:sp>
        <p:nvSpPr>
          <p:cNvPr id="5" name="Tekstiruutu 4"/>
          <p:cNvSpPr txBox="1"/>
          <p:nvPr/>
        </p:nvSpPr>
        <p:spPr>
          <a:xfrm>
            <a:off x="6747738" y="3645024"/>
            <a:ext cx="1646980" cy="1200329"/>
          </a:xfrm>
          <a:prstGeom prst="rect">
            <a:avLst/>
          </a:prstGeom>
          <a:noFill/>
        </p:spPr>
        <p:txBody>
          <a:bodyPr wrap="none" rtlCol="0">
            <a:spAutoFit/>
          </a:bodyPr>
          <a:lstStyle/>
          <a:p>
            <a:r>
              <a:rPr lang="fi-FI" sz="3600" dirty="0" smtClean="0"/>
              <a:t>Motivoi</a:t>
            </a:r>
            <a:endParaRPr lang="fi-FI" sz="3600" dirty="0"/>
          </a:p>
          <a:p>
            <a:endParaRPr lang="fi-FI" sz="3600" dirty="0"/>
          </a:p>
        </p:txBody>
      </p:sp>
      <p:sp>
        <p:nvSpPr>
          <p:cNvPr id="6" name="Tekstiruutu 5"/>
          <p:cNvSpPr txBox="1"/>
          <p:nvPr/>
        </p:nvSpPr>
        <p:spPr>
          <a:xfrm>
            <a:off x="467544" y="3789040"/>
            <a:ext cx="2057925" cy="1200329"/>
          </a:xfrm>
          <a:prstGeom prst="rect">
            <a:avLst/>
          </a:prstGeom>
          <a:noFill/>
        </p:spPr>
        <p:txBody>
          <a:bodyPr wrap="none" rtlCol="0">
            <a:spAutoFit/>
          </a:bodyPr>
          <a:lstStyle/>
          <a:p>
            <a:r>
              <a:rPr lang="fi-FI" sz="3600" dirty="0" smtClean="0"/>
              <a:t>Palkitsee</a:t>
            </a:r>
            <a:endParaRPr lang="fi-FI" sz="3600" dirty="0"/>
          </a:p>
          <a:p>
            <a:endParaRPr lang="fi-FI" sz="3600" dirty="0"/>
          </a:p>
        </p:txBody>
      </p:sp>
      <p:sp>
        <p:nvSpPr>
          <p:cNvPr id="7" name="Tekstiruutu 6"/>
          <p:cNvSpPr txBox="1"/>
          <p:nvPr/>
        </p:nvSpPr>
        <p:spPr>
          <a:xfrm>
            <a:off x="3491880" y="5949280"/>
            <a:ext cx="1724526" cy="1200329"/>
          </a:xfrm>
          <a:prstGeom prst="rect">
            <a:avLst/>
          </a:prstGeom>
          <a:noFill/>
        </p:spPr>
        <p:txBody>
          <a:bodyPr wrap="none" rtlCol="0">
            <a:spAutoFit/>
          </a:bodyPr>
          <a:lstStyle/>
          <a:p>
            <a:r>
              <a:rPr lang="fi-FI" sz="3600" dirty="0" smtClean="0"/>
              <a:t>Integroi</a:t>
            </a:r>
            <a:endParaRPr lang="fi-FI" sz="3600" dirty="0"/>
          </a:p>
          <a:p>
            <a:endParaRPr lang="fi-FI" sz="3600" dirty="0"/>
          </a:p>
        </p:txBody>
      </p:sp>
      <p:sp>
        <p:nvSpPr>
          <p:cNvPr id="8" name="Tekstiruutu 7"/>
          <p:cNvSpPr txBox="1"/>
          <p:nvPr/>
        </p:nvSpPr>
        <p:spPr>
          <a:xfrm>
            <a:off x="3707904" y="2132856"/>
            <a:ext cx="1450638" cy="1200329"/>
          </a:xfrm>
          <a:prstGeom prst="rect">
            <a:avLst/>
          </a:prstGeom>
          <a:noFill/>
        </p:spPr>
        <p:txBody>
          <a:bodyPr wrap="none" rtlCol="0">
            <a:spAutoFit/>
          </a:bodyPr>
          <a:lstStyle/>
          <a:p>
            <a:r>
              <a:rPr lang="fi-FI" sz="3600" dirty="0" smtClean="0"/>
              <a:t>Tukee</a:t>
            </a:r>
            <a:endParaRPr lang="fi-FI" sz="3600" dirty="0"/>
          </a:p>
          <a:p>
            <a:endParaRPr lang="fi-FI" sz="3600" dirty="0"/>
          </a:p>
        </p:txBody>
      </p:sp>
      <p:pic>
        <p:nvPicPr>
          <p:cNvPr id="9" name="Kuva 8" descr="IMG_0968.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3068960"/>
            <a:ext cx="3527846" cy="2645878"/>
          </a:xfrm>
          <a:prstGeom prst="rect">
            <a:avLst/>
          </a:prstGeom>
        </p:spPr>
      </p:pic>
    </p:spTree>
    <p:extLst>
      <p:ext uri="{BB962C8B-B14F-4D97-AF65-F5344CB8AC3E}">
        <p14:creationId xmlns:p14="http://schemas.microsoft.com/office/powerpoint/2010/main" val="20067793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Otsikko 1"/>
          <p:cNvSpPr>
            <a:spLocks noGrp="1"/>
          </p:cNvSpPr>
          <p:nvPr>
            <p:ph type="title"/>
          </p:nvPr>
        </p:nvSpPr>
        <p:spPr>
          <a:xfrm>
            <a:off x="457200" y="836613"/>
            <a:ext cx="8229600" cy="792162"/>
          </a:xfrm>
        </p:spPr>
        <p:txBody>
          <a:bodyPr/>
          <a:lstStyle/>
          <a:p>
            <a:pPr algn="ctr"/>
            <a:r>
              <a:rPr lang="fi-FI" sz="4400" dirty="0" smtClean="0">
                <a:latin typeface="Trebuchet MS" charset="0"/>
              </a:rPr>
              <a:t>Pelit motivoivat oppijaa</a:t>
            </a:r>
            <a:endParaRPr lang="fi-FI" sz="4400" dirty="0">
              <a:latin typeface="Trebuchet MS" charset="0"/>
            </a:endParaRPr>
          </a:p>
        </p:txBody>
      </p:sp>
      <p:sp>
        <p:nvSpPr>
          <p:cNvPr id="3" name="Sisällön paikkamerkki 2"/>
          <p:cNvSpPr>
            <a:spLocks noGrp="1"/>
          </p:cNvSpPr>
          <p:nvPr>
            <p:ph idx="1"/>
          </p:nvPr>
        </p:nvSpPr>
        <p:spPr>
          <a:xfrm>
            <a:off x="457200" y="1700213"/>
            <a:ext cx="8229600" cy="4873625"/>
          </a:xfrm>
        </p:spPr>
        <p:txBody>
          <a:bodyPr/>
          <a:lstStyle/>
          <a:p>
            <a:pPr>
              <a:buFont typeface="Georgia" pitchFamily="18" charset="0"/>
              <a:buChar char="•"/>
              <a:defRPr/>
            </a:pPr>
            <a:r>
              <a:rPr lang="fi-FI" sz="3200" dirty="0" smtClean="0"/>
              <a:t>Pelien kirjo on laaja</a:t>
            </a:r>
            <a:endParaRPr lang="fi-FI" sz="3200" dirty="0" smtClean="0">
              <a:ea typeface="+mn-ea"/>
              <a:cs typeface="+mn-cs"/>
            </a:endParaRPr>
          </a:p>
          <a:p>
            <a:pPr marL="411162" lvl="1" indent="0">
              <a:buFont typeface="Georgia" pitchFamily="18" charset="0"/>
              <a:buNone/>
              <a:defRPr/>
            </a:pPr>
            <a:r>
              <a:rPr lang="fi-FI" sz="3200" dirty="0" smtClean="0">
                <a:ea typeface="+mn-ea"/>
              </a:rPr>
              <a:t>-&gt;Jokaiselle oppijalle löytyy sopiva peli</a:t>
            </a:r>
          </a:p>
          <a:p>
            <a:pPr>
              <a:buFont typeface="Georgia" pitchFamily="18" charset="0"/>
              <a:buChar char="•"/>
              <a:defRPr/>
            </a:pPr>
            <a:r>
              <a:rPr lang="fi-FI" sz="3200" dirty="0" smtClean="0"/>
              <a:t>Pelit aktivoivat oppijaa</a:t>
            </a:r>
            <a:endParaRPr lang="fi-FI" sz="3200" dirty="0" smtClean="0">
              <a:ea typeface="+mn-ea"/>
              <a:cs typeface="+mn-cs"/>
            </a:endParaRPr>
          </a:p>
          <a:p>
            <a:pPr marL="411162" lvl="1" indent="0">
              <a:buFont typeface="Georgia" pitchFamily="18" charset="0"/>
              <a:buNone/>
              <a:defRPr/>
            </a:pPr>
            <a:r>
              <a:rPr lang="fi-FI" sz="3200" dirty="0" smtClean="0">
                <a:ea typeface="+mn-ea"/>
              </a:rPr>
              <a:t>-&gt;</a:t>
            </a:r>
            <a:r>
              <a:rPr lang="fi-FI" sz="3200" dirty="0" err="1" smtClean="0"/>
              <a:t>Flow</a:t>
            </a:r>
            <a:endParaRPr lang="fi-FI" sz="3200" dirty="0" smtClean="0">
              <a:ea typeface="+mn-ea"/>
            </a:endParaRPr>
          </a:p>
          <a:p>
            <a:pPr>
              <a:buFont typeface="Georgia" pitchFamily="18" charset="0"/>
              <a:buChar char="•"/>
              <a:defRPr/>
            </a:pPr>
            <a:r>
              <a:rPr lang="fi-FI" sz="3200" dirty="0" smtClean="0"/>
              <a:t>Yhdessä pelaaminen</a:t>
            </a:r>
            <a:r>
              <a:rPr lang="fi-FI" sz="3200" dirty="0" smtClean="0">
                <a:ea typeface="+mn-ea"/>
                <a:cs typeface="+mn-cs"/>
              </a:rPr>
              <a:t>  </a:t>
            </a:r>
          </a:p>
          <a:p>
            <a:pPr marL="109537" indent="0">
              <a:buFont typeface="Georgia" pitchFamily="18" charset="0"/>
              <a:buNone/>
              <a:defRPr/>
            </a:pPr>
            <a:r>
              <a:rPr lang="fi-FI" sz="3200" dirty="0"/>
              <a:t> </a:t>
            </a:r>
            <a:r>
              <a:rPr lang="fi-FI" sz="3200" dirty="0" smtClean="0"/>
              <a:t>  </a:t>
            </a:r>
            <a:r>
              <a:rPr lang="fi-FI" sz="3200" dirty="0" smtClean="0">
                <a:ea typeface="+mn-ea"/>
                <a:cs typeface="+mn-cs"/>
              </a:rPr>
              <a:t>-&gt; </a:t>
            </a:r>
            <a:r>
              <a:rPr lang="fi-FI" sz="3200" dirty="0" smtClean="0"/>
              <a:t>yhdessä oppiminen</a:t>
            </a:r>
            <a:endParaRPr lang="fi-FI" sz="3200" dirty="0" smtClean="0">
              <a:ea typeface="+mn-ea"/>
              <a:cs typeface="+mn-cs"/>
            </a:endParaRPr>
          </a:p>
          <a:p>
            <a:pPr>
              <a:buFont typeface="Georgia" pitchFamily="18" charset="0"/>
              <a:buChar char="•"/>
              <a:defRPr/>
            </a:pPr>
            <a:r>
              <a:rPr lang="fi-FI" sz="3200" dirty="0" smtClean="0"/>
              <a:t>Ongelmanratkaisu</a:t>
            </a:r>
            <a:endParaRPr lang="fi-FI" sz="3200" dirty="0" smtClean="0">
              <a:ea typeface="+mn-ea"/>
              <a:cs typeface="+mn-cs"/>
            </a:endParaRPr>
          </a:p>
          <a:p>
            <a:pPr>
              <a:buFont typeface="Georgia" pitchFamily="18" charset="0"/>
              <a:buChar char="•"/>
              <a:defRPr/>
            </a:pPr>
            <a:r>
              <a:rPr lang="fi-FI" sz="3200" dirty="0" smtClean="0"/>
              <a:t>Tiedon etsiminen hauskaa</a:t>
            </a:r>
            <a:endParaRPr lang="fi-FI" sz="3200" dirty="0" smtClean="0">
              <a:ea typeface="+mn-ea"/>
              <a:cs typeface="+mn-cs"/>
            </a:endParaRPr>
          </a:p>
        </p:txBody>
      </p:sp>
      <p:pic>
        <p:nvPicPr>
          <p:cNvPr id="15363" name="Kuva 3" descr="Bett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924944"/>
            <a:ext cx="3476625" cy="260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281243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Otsikko 1"/>
          <p:cNvSpPr>
            <a:spLocks noGrp="1"/>
          </p:cNvSpPr>
          <p:nvPr>
            <p:ph type="title"/>
          </p:nvPr>
        </p:nvSpPr>
        <p:spPr>
          <a:xfrm>
            <a:off x="457200" y="692150"/>
            <a:ext cx="8229600" cy="936625"/>
          </a:xfrm>
        </p:spPr>
        <p:txBody>
          <a:bodyPr/>
          <a:lstStyle/>
          <a:p>
            <a:pPr algn="ctr"/>
            <a:r>
              <a:rPr lang="fi-FI" sz="4400" dirty="0" smtClean="0">
                <a:latin typeface="Trebuchet MS" charset="0"/>
              </a:rPr>
              <a:t>Pelaaminen on palkitsevaa</a:t>
            </a:r>
            <a:endParaRPr lang="fi-FI" sz="4400" dirty="0">
              <a:latin typeface="Trebuchet MS" charset="0"/>
            </a:endParaRPr>
          </a:p>
        </p:txBody>
      </p:sp>
      <p:sp>
        <p:nvSpPr>
          <p:cNvPr id="3" name="Sisällön paikkamerkki 2"/>
          <p:cNvSpPr>
            <a:spLocks noGrp="1"/>
          </p:cNvSpPr>
          <p:nvPr>
            <p:ph idx="1"/>
          </p:nvPr>
        </p:nvSpPr>
        <p:spPr>
          <a:xfrm>
            <a:off x="179388" y="1628775"/>
            <a:ext cx="8507412" cy="4945063"/>
          </a:xfrm>
        </p:spPr>
        <p:txBody>
          <a:bodyPr/>
          <a:lstStyle/>
          <a:p>
            <a:pPr marL="623887" indent="-514350">
              <a:buFont typeface="+mj-lt"/>
              <a:buAutoNum type="arabicPeriod"/>
              <a:defRPr/>
            </a:pPr>
            <a:r>
              <a:rPr lang="fi-FI" dirty="0" smtClean="0">
                <a:ea typeface="+mn-ea"/>
                <a:cs typeface="+mn-cs"/>
              </a:rPr>
              <a:t>Oma eteneminen -&gt; </a:t>
            </a:r>
            <a:r>
              <a:rPr lang="fi-FI" dirty="0" smtClean="0"/>
              <a:t>itsearvostus</a:t>
            </a:r>
            <a:endParaRPr lang="fi-FI" dirty="0" smtClean="0">
              <a:ea typeface="+mn-ea"/>
              <a:cs typeface="+mn-cs"/>
            </a:endParaRPr>
          </a:p>
          <a:p>
            <a:pPr marL="401637" lvl="1" indent="0">
              <a:buFont typeface="Georgia" pitchFamily="18" charset="0"/>
              <a:buNone/>
              <a:defRPr/>
            </a:pPr>
            <a:r>
              <a:rPr lang="fi-FI" sz="2800" dirty="0">
                <a:ea typeface="+mn-ea"/>
              </a:rPr>
              <a:t>	</a:t>
            </a:r>
            <a:r>
              <a:rPr lang="fi-FI" sz="2800" dirty="0" smtClean="0">
                <a:ea typeface="+mn-ea"/>
              </a:rPr>
              <a:t>	nopeus, taidot, uudet tasot…</a:t>
            </a:r>
          </a:p>
          <a:p>
            <a:pPr marL="623887" indent="-514350">
              <a:buFont typeface="+mj-lt"/>
              <a:buAutoNum type="arabicPeriod"/>
              <a:defRPr/>
            </a:pPr>
            <a:r>
              <a:rPr lang="fi-FI" dirty="0" smtClean="0">
                <a:ea typeface="+mn-ea"/>
                <a:cs typeface="+mn-cs"/>
              </a:rPr>
              <a:t>Opettajan arvostus</a:t>
            </a:r>
          </a:p>
          <a:p>
            <a:pPr marL="401637" lvl="1" indent="0">
              <a:buFont typeface="Georgia" pitchFamily="18" charset="0"/>
              <a:buNone/>
              <a:defRPr/>
            </a:pPr>
            <a:r>
              <a:rPr lang="fi-FI" sz="2800" dirty="0" smtClean="0">
                <a:ea typeface="+mn-ea"/>
              </a:rPr>
              <a:t>		Positiivinen palaute, </a:t>
            </a:r>
          </a:p>
          <a:p>
            <a:pPr marL="401637" lvl="1" indent="0">
              <a:buFont typeface="Georgia" pitchFamily="18" charset="0"/>
              <a:buNone/>
              <a:defRPr/>
            </a:pPr>
            <a:r>
              <a:rPr lang="fi-FI" sz="2800" dirty="0" smtClean="0">
                <a:ea typeface="+mn-ea"/>
              </a:rPr>
              <a:t>		paremmat arvosanat</a:t>
            </a:r>
          </a:p>
          <a:p>
            <a:pPr marL="623887" indent="-514350">
              <a:buFont typeface="+mj-lt"/>
              <a:buAutoNum type="arabicPeriod"/>
              <a:defRPr/>
            </a:pPr>
            <a:r>
              <a:rPr lang="fi-FI" dirty="0" smtClean="0">
                <a:ea typeface="+mn-ea"/>
                <a:cs typeface="+mn-cs"/>
              </a:rPr>
              <a:t>Kavereiden arvostus</a:t>
            </a:r>
          </a:p>
          <a:p>
            <a:pPr marL="411162" lvl="1" indent="0">
              <a:buFont typeface="Georgia" pitchFamily="18" charset="0"/>
              <a:buNone/>
              <a:defRPr/>
            </a:pPr>
            <a:r>
              <a:rPr lang="fi-FI" sz="2800" dirty="0" smtClean="0">
                <a:ea typeface="+mn-ea"/>
              </a:rPr>
              <a:t>		”</a:t>
            </a:r>
            <a:r>
              <a:rPr lang="fi-FI" sz="2800" dirty="0" smtClean="0"/>
              <a:t>Hän on hyvä vastus</a:t>
            </a:r>
            <a:r>
              <a:rPr lang="fi-FI" sz="2800" dirty="0" smtClean="0">
                <a:ea typeface="+mn-ea"/>
              </a:rPr>
              <a:t>.” </a:t>
            </a:r>
          </a:p>
          <a:p>
            <a:pPr marL="411162" lvl="1" indent="0">
              <a:buFont typeface="Georgia" pitchFamily="18" charset="0"/>
              <a:buNone/>
              <a:defRPr/>
            </a:pPr>
            <a:r>
              <a:rPr lang="fi-FI" sz="2800" dirty="0">
                <a:ea typeface="+mn-ea"/>
              </a:rPr>
              <a:t>	</a:t>
            </a:r>
            <a:r>
              <a:rPr lang="fi-FI" sz="2800" dirty="0" smtClean="0">
                <a:ea typeface="+mn-ea"/>
              </a:rPr>
              <a:t>	”</a:t>
            </a:r>
            <a:r>
              <a:rPr lang="fi-FI" sz="2800" dirty="0" err="1" smtClean="0"/>
              <a:t>Mä</a:t>
            </a:r>
            <a:r>
              <a:rPr lang="fi-FI" sz="2800" dirty="0" smtClean="0"/>
              <a:t> haluan samaan joukkueeseen Villen 		kanssa, koska hän on niin hyvä 			           pelaamaan tätä</a:t>
            </a:r>
            <a:r>
              <a:rPr lang="fi-FI" sz="2800" dirty="0" smtClean="0">
                <a:ea typeface="+mn-ea"/>
              </a:rPr>
              <a:t>. ”</a:t>
            </a:r>
          </a:p>
          <a:p>
            <a:pPr lvl="1">
              <a:buFont typeface="Georgia" pitchFamily="18" charset="0"/>
              <a:buChar char="▫"/>
              <a:defRPr/>
            </a:pPr>
            <a:endParaRPr lang="fi-FI" dirty="0">
              <a:ea typeface="+mn-ea"/>
            </a:endParaRPr>
          </a:p>
          <a:p>
            <a:pPr marL="925512" lvl="1" indent="-514350">
              <a:buFont typeface="+mj-lt"/>
              <a:buAutoNum type="arabicPeriod"/>
              <a:defRPr/>
            </a:pPr>
            <a:endParaRPr lang="fi-FI" dirty="0">
              <a:ea typeface="+mn-ea"/>
            </a:endParaRPr>
          </a:p>
        </p:txBody>
      </p:sp>
      <p:pic>
        <p:nvPicPr>
          <p:cNvPr id="17411" name="Kuva 3" descr="Bett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796136" y="2564904"/>
            <a:ext cx="29765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75730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Otsikko 1"/>
          <p:cNvSpPr>
            <a:spLocks noGrp="1"/>
          </p:cNvSpPr>
          <p:nvPr>
            <p:ph type="title"/>
          </p:nvPr>
        </p:nvSpPr>
        <p:spPr>
          <a:xfrm>
            <a:off x="457200" y="476250"/>
            <a:ext cx="8229600" cy="936625"/>
          </a:xfrm>
        </p:spPr>
        <p:txBody>
          <a:bodyPr/>
          <a:lstStyle/>
          <a:p>
            <a:pPr algn="ctr"/>
            <a:r>
              <a:rPr lang="fi-FI" sz="4400" dirty="0" smtClean="0">
                <a:latin typeface="Trebuchet MS" charset="0"/>
              </a:rPr>
              <a:t>Pelit integroinnin välineenä</a:t>
            </a:r>
            <a:endParaRPr lang="fi-FI" sz="4400" dirty="0">
              <a:latin typeface="Trebuchet MS" charset="0"/>
            </a:endParaRPr>
          </a:p>
        </p:txBody>
      </p:sp>
      <p:sp>
        <p:nvSpPr>
          <p:cNvPr id="18434" name="Sisällön paikkamerkki 2"/>
          <p:cNvSpPr>
            <a:spLocks noGrp="1"/>
          </p:cNvSpPr>
          <p:nvPr>
            <p:ph idx="1"/>
          </p:nvPr>
        </p:nvSpPr>
        <p:spPr>
          <a:xfrm>
            <a:off x="446088" y="1341438"/>
            <a:ext cx="8229600" cy="5016500"/>
          </a:xfrm>
        </p:spPr>
        <p:txBody>
          <a:bodyPr/>
          <a:lstStyle/>
          <a:p>
            <a:r>
              <a:rPr lang="fi-FI" sz="2400" dirty="0" smtClean="0">
                <a:latin typeface="Georgia" charset="0"/>
              </a:rPr>
              <a:t>Oppiaine integraatio</a:t>
            </a:r>
            <a:endParaRPr lang="fi-FI" sz="2400" dirty="0">
              <a:latin typeface="Georgia" charset="0"/>
            </a:endParaRPr>
          </a:p>
          <a:p>
            <a:pPr lvl="1"/>
            <a:r>
              <a:rPr lang="fi-FI" sz="2400" dirty="0" err="1">
                <a:latin typeface="Georgia" charset="0"/>
              </a:rPr>
              <a:t>Angry</a:t>
            </a:r>
            <a:r>
              <a:rPr lang="fi-FI" sz="2400" dirty="0">
                <a:latin typeface="Georgia" charset="0"/>
              </a:rPr>
              <a:t> </a:t>
            </a:r>
            <a:r>
              <a:rPr lang="fi-FI" sz="2400" dirty="0" err="1">
                <a:latin typeface="Georgia" charset="0"/>
              </a:rPr>
              <a:t>Birds</a:t>
            </a:r>
            <a:r>
              <a:rPr lang="fi-FI" sz="2400" dirty="0">
                <a:latin typeface="Georgia" charset="0"/>
              </a:rPr>
              <a:t> – </a:t>
            </a:r>
            <a:r>
              <a:rPr lang="fi-FI" sz="2400" dirty="0" smtClean="0">
                <a:latin typeface="Georgia" charset="0"/>
              </a:rPr>
              <a:t>Fysiikka</a:t>
            </a:r>
            <a:endParaRPr lang="fi-FI" sz="2400" dirty="0">
              <a:latin typeface="Georgia" charset="0"/>
            </a:endParaRPr>
          </a:p>
          <a:p>
            <a:pPr lvl="1"/>
            <a:r>
              <a:rPr lang="fi-FI" sz="2400" dirty="0" smtClean="0">
                <a:latin typeface="Georgia" charset="0"/>
              </a:rPr>
              <a:t>Kovat kertoimet –</a:t>
            </a:r>
            <a:r>
              <a:rPr lang="fi-FI" sz="2400" dirty="0">
                <a:latin typeface="Georgia" charset="0"/>
              </a:rPr>
              <a:t> </a:t>
            </a:r>
            <a:r>
              <a:rPr lang="fi-FI" sz="2400" dirty="0" smtClean="0">
                <a:latin typeface="Georgia" charset="0"/>
              </a:rPr>
              <a:t>maantieto, yhteiskuntaoppi, uskonto, etiikka, 12 eri kieltä…</a:t>
            </a:r>
          </a:p>
          <a:p>
            <a:pPr lvl="1"/>
            <a:endParaRPr lang="fi-FI" sz="2400" dirty="0">
              <a:latin typeface="Georgia" charset="0"/>
            </a:endParaRPr>
          </a:p>
          <a:p>
            <a:r>
              <a:rPr lang="fi-FI" sz="2400" dirty="0" smtClean="0">
                <a:latin typeface="Georgia" charset="0"/>
              </a:rPr>
              <a:t>Pelit vieraan kielen opetuksessa</a:t>
            </a:r>
          </a:p>
          <a:p>
            <a:pPr marL="715963" lvl="2" indent="-342900">
              <a:buClr>
                <a:srgbClr val="A04DA3"/>
              </a:buClr>
            </a:pPr>
            <a:r>
              <a:rPr lang="fi-FI" sz="2200" dirty="0" smtClean="0">
                <a:solidFill>
                  <a:srgbClr val="FF0000"/>
                </a:solidFill>
              </a:rPr>
              <a:t>”</a:t>
            </a:r>
            <a:r>
              <a:rPr lang="fi-FI" sz="2200" dirty="0">
                <a:solidFill>
                  <a:srgbClr val="FF0000"/>
                </a:solidFill>
              </a:rPr>
              <a:t>Pojat kiilaavat tyttöjen ohi englannin kielessä tietokonepelien </a:t>
            </a:r>
            <a:r>
              <a:rPr lang="fi-FI" sz="2200" dirty="0" err="1">
                <a:solidFill>
                  <a:srgbClr val="FF0000"/>
                </a:solidFill>
              </a:rPr>
              <a:t>ansiosta.</a:t>
            </a:r>
            <a:r>
              <a:rPr lang="fi-FI" sz="2200" dirty="0" err="1" smtClean="0">
                <a:solidFill>
                  <a:srgbClr val="FF0000"/>
                </a:solidFill>
              </a:rPr>
              <a:t>”</a:t>
            </a:r>
            <a:r>
              <a:rPr lang="fi-FI" sz="1800" dirty="0" err="1" smtClean="0">
                <a:solidFill>
                  <a:srgbClr val="FF0000"/>
                </a:solidFill>
              </a:rPr>
              <a:t>Olli</a:t>
            </a:r>
            <a:r>
              <a:rPr lang="fi-FI" sz="1800" dirty="0" smtClean="0">
                <a:solidFill>
                  <a:srgbClr val="FF0000"/>
                </a:solidFill>
              </a:rPr>
              <a:t> </a:t>
            </a:r>
            <a:r>
              <a:rPr lang="fi-FI" sz="1800" dirty="0">
                <a:solidFill>
                  <a:srgbClr val="FF0000"/>
                </a:solidFill>
              </a:rPr>
              <a:t>Uuskosken englantilaisen filologian pro gradu, </a:t>
            </a:r>
            <a:r>
              <a:rPr lang="fi-FI" sz="1800" dirty="0" smtClean="0">
                <a:solidFill>
                  <a:srgbClr val="FF0000"/>
                </a:solidFill>
              </a:rPr>
              <a:t>Helsingin </a:t>
            </a:r>
            <a:r>
              <a:rPr lang="fi-FI" sz="1800" dirty="0">
                <a:solidFill>
                  <a:srgbClr val="FF0000"/>
                </a:solidFill>
              </a:rPr>
              <a:t>yliopisto 2011. (YLE uutiset 9.11.2011)</a:t>
            </a:r>
          </a:p>
          <a:p>
            <a:endParaRPr lang="fi-FI" sz="2400" dirty="0">
              <a:latin typeface="Georgia" charset="0"/>
            </a:endParaRPr>
          </a:p>
          <a:p>
            <a:r>
              <a:rPr lang="fi-FI" sz="2400" dirty="0" smtClean="0">
                <a:latin typeface="Georgia" charset="0"/>
              </a:rPr>
              <a:t>Erilaiset oppijat yhdessä</a:t>
            </a:r>
            <a:endParaRPr lang="fi-FI" sz="2400" dirty="0">
              <a:latin typeface="Georgia" charset="0"/>
            </a:endParaRPr>
          </a:p>
          <a:p>
            <a:pPr lvl="1"/>
            <a:r>
              <a:rPr lang="fi-FI" sz="2400" dirty="0" smtClean="0">
                <a:solidFill>
                  <a:srgbClr val="FF0000"/>
                </a:solidFill>
                <a:latin typeface="Georgia" charset="0"/>
              </a:rPr>
              <a:t>Vanhemmat oppilaat </a:t>
            </a:r>
            <a:r>
              <a:rPr lang="fi-FI" sz="2400" dirty="0">
                <a:solidFill>
                  <a:srgbClr val="FF0000"/>
                </a:solidFill>
                <a:latin typeface="Georgia" charset="0"/>
              </a:rPr>
              <a:t>&lt;–&gt; </a:t>
            </a:r>
            <a:r>
              <a:rPr lang="fi-FI" sz="2400" dirty="0" smtClean="0">
                <a:solidFill>
                  <a:srgbClr val="FF0000"/>
                </a:solidFill>
                <a:latin typeface="Georgia" charset="0"/>
              </a:rPr>
              <a:t>nuoremmat oppilaat</a:t>
            </a:r>
            <a:endParaRPr lang="fi-FI" sz="2400" dirty="0">
              <a:solidFill>
                <a:srgbClr val="FF0000"/>
              </a:solidFill>
              <a:latin typeface="Georgia" charset="0"/>
            </a:endParaRPr>
          </a:p>
          <a:p>
            <a:pPr lvl="1"/>
            <a:r>
              <a:rPr lang="fi-FI" sz="2400" dirty="0" smtClean="0">
                <a:solidFill>
                  <a:srgbClr val="FF0000"/>
                </a:solidFill>
                <a:latin typeface="Georgia" charset="0"/>
              </a:rPr>
              <a:t>erityisoppilaat </a:t>
            </a:r>
            <a:r>
              <a:rPr lang="fi-FI" sz="2400" dirty="0">
                <a:solidFill>
                  <a:srgbClr val="FF0000"/>
                </a:solidFill>
                <a:latin typeface="Georgia" charset="0"/>
              </a:rPr>
              <a:t>&lt;–&gt; </a:t>
            </a:r>
            <a:r>
              <a:rPr lang="fi-FI" sz="2400" dirty="0" smtClean="0">
                <a:solidFill>
                  <a:srgbClr val="FF0000"/>
                </a:solidFill>
                <a:latin typeface="Georgia" charset="0"/>
              </a:rPr>
              <a:t>normioppilaat </a:t>
            </a:r>
            <a:endParaRPr lang="fi-FI" sz="2400" dirty="0">
              <a:solidFill>
                <a:srgbClr val="FF0000"/>
              </a:solidFill>
              <a:latin typeface="Georgia" charset="0"/>
            </a:endParaRPr>
          </a:p>
          <a:p>
            <a:endParaRPr lang="fi-FI" dirty="0">
              <a:latin typeface="Georgia" charset="0"/>
            </a:endParaRPr>
          </a:p>
        </p:txBody>
      </p:sp>
      <p:pic>
        <p:nvPicPr>
          <p:cNvPr id="18435" name="Kuva 4" descr="Kelt lintu.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96336" y="2636912"/>
            <a:ext cx="13462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Kuva 5" descr="Sin lintu.tif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740352" y="5373216"/>
            <a:ext cx="127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Kuva 6" descr="Pun lintu.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1412776"/>
            <a:ext cx="133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Kuva 7" descr="Pun lintu.tif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3933056"/>
            <a:ext cx="1333500"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086258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Otsikko 1"/>
          <p:cNvSpPr>
            <a:spLocks noGrp="1"/>
          </p:cNvSpPr>
          <p:nvPr>
            <p:ph type="title"/>
          </p:nvPr>
        </p:nvSpPr>
        <p:spPr>
          <a:xfrm>
            <a:off x="-612575" y="692696"/>
            <a:ext cx="7632847" cy="936625"/>
          </a:xfrm>
        </p:spPr>
        <p:txBody>
          <a:bodyPr/>
          <a:lstStyle/>
          <a:p>
            <a:pPr algn="ctr"/>
            <a:r>
              <a:rPr lang="fi-FI" sz="4400" dirty="0" smtClean="0">
                <a:latin typeface="Trebuchet MS" charset="0"/>
              </a:rPr>
              <a:t>  Pelit erityisopetuksessa</a:t>
            </a:r>
            <a:endParaRPr lang="fi-FI" sz="4400" dirty="0">
              <a:latin typeface="Trebuchet MS" charset="0"/>
            </a:endParaRPr>
          </a:p>
        </p:txBody>
      </p:sp>
      <p:sp>
        <p:nvSpPr>
          <p:cNvPr id="3" name="Sisällön paikkamerkki 2"/>
          <p:cNvSpPr>
            <a:spLocks noGrp="1"/>
          </p:cNvSpPr>
          <p:nvPr>
            <p:ph idx="1"/>
          </p:nvPr>
        </p:nvSpPr>
        <p:spPr>
          <a:xfrm>
            <a:off x="107950" y="2084388"/>
            <a:ext cx="8229600" cy="4800600"/>
          </a:xfrm>
        </p:spPr>
        <p:txBody>
          <a:bodyPr/>
          <a:lstStyle/>
          <a:p>
            <a:pPr>
              <a:buFont typeface="Georgia" pitchFamily="18" charset="0"/>
              <a:buChar char="•"/>
              <a:defRPr/>
            </a:pPr>
            <a:r>
              <a:rPr lang="fi-FI" dirty="0" smtClean="0"/>
              <a:t>Oppimispelejä on monentasoisia</a:t>
            </a:r>
          </a:p>
          <a:p>
            <a:pPr lvl="1">
              <a:buFont typeface="Georgia" pitchFamily="18" charset="0"/>
              <a:buChar char="•"/>
              <a:defRPr/>
            </a:pPr>
            <a:r>
              <a:rPr lang="fi-FI" dirty="0" smtClean="0">
                <a:ea typeface="+mn-ea"/>
                <a:cs typeface="+mn-cs"/>
              </a:rPr>
              <a:t>Eritasoiset pelit eri oppijoille</a:t>
            </a:r>
          </a:p>
          <a:p>
            <a:pPr>
              <a:buFont typeface="Georgia" pitchFamily="18" charset="0"/>
              <a:buChar char="•"/>
              <a:defRPr/>
            </a:pPr>
            <a:r>
              <a:rPr lang="fi-FI" dirty="0" smtClean="0"/>
              <a:t>Adaptoituvat pelit</a:t>
            </a:r>
            <a:endParaRPr lang="fi-FI" dirty="0" smtClean="0">
              <a:ea typeface="+mn-ea"/>
              <a:cs typeface="+mn-cs"/>
            </a:endParaRPr>
          </a:p>
          <a:p>
            <a:pPr lvl="1">
              <a:buFont typeface="Georgia" pitchFamily="18" charset="0"/>
              <a:buChar char="▫"/>
              <a:defRPr/>
            </a:pPr>
            <a:r>
              <a:rPr lang="fi-FI" dirty="0" smtClean="0"/>
              <a:t>Vaikeutuvat taitojen mukaan</a:t>
            </a:r>
            <a:endParaRPr lang="fi-FI" dirty="0" smtClean="0">
              <a:ea typeface="+mn-ea"/>
            </a:endParaRPr>
          </a:p>
          <a:p>
            <a:pPr lvl="1">
              <a:buFont typeface="Georgia" pitchFamily="18" charset="0"/>
              <a:buChar char="▫"/>
              <a:defRPr/>
            </a:pPr>
            <a:r>
              <a:rPr lang="fi-FI" dirty="0" smtClean="0"/>
              <a:t>Oppiminen etenee sopivan </a:t>
            </a:r>
          </a:p>
          <a:p>
            <a:pPr marL="411162" lvl="1" indent="0">
              <a:buNone/>
              <a:defRPr/>
            </a:pPr>
            <a:r>
              <a:rPr lang="fi-FI" dirty="0"/>
              <a:t>	</a:t>
            </a:r>
            <a:r>
              <a:rPr lang="fi-FI" dirty="0" smtClean="0"/>
              <a:t>haastavalla tasolla</a:t>
            </a:r>
            <a:r>
              <a:rPr lang="fi-FI" dirty="0" smtClean="0">
                <a:ea typeface="+mn-ea"/>
              </a:rPr>
              <a:t> </a:t>
            </a:r>
          </a:p>
          <a:p>
            <a:pPr>
              <a:buFont typeface="Georgia" pitchFamily="18" charset="0"/>
              <a:buChar char="•"/>
              <a:defRPr/>
            </a:pPr>
            <a:r>
              <a:rPr lang="fi-FI" dirty="0" smtClean="0"/>
              <a:t>Peli m</a:t>
            </a:r>
            <a:r>
              <a:rPr lang="fi-FI" dirty="0" smtClean="0">
                <a:ea typeface="+mn-ea"/>
                <a:cs typeface="+mn-cs"/>
              </a:rPr>
              <a:t>otivoi kotitehtävänä</a:t>
            </a:r>
          </a:p>
          <a:p>
            <a:pPr lvl="1">
              <a:buFont typeface="Georgia" pitchFamily="18" charset="0"/>
              <a:buChar char="▫"/>
              <a:defRPr/>
            </a:pPr>
            <a:r>
              <a:rPr lang="fi-FI" dirty="0" smtClean="0"/>
              <a:t>Tehtävät vaikeutuvat taitojen karttuessa</a:t>
            </a:r>
            <a:endParaRPr lang="fi-FI" dirty="0" smtClean="0">
              <a:ea typeface="+mn-ea"/>
            </a:endParaRPr>
          </a:p>
          <a:p>
            <a:pPr lvl="1">
              <a:buFont typeface="Georgia" pitchFamily="18" charset="0"/>
              <a:buChar char="▫"/>
              <a:defRPr/>
            </a:pPr>
            <a:r>
              <a:rPr lang="fi-FI" dirty="0" smtClean="0">
                <a:ea typeface="+mn-ea"/>
              </a:rPr>
              <a:t>Houkuttimet koukuttavat (seuraava taso, kolikot, haastetehtävät, jne.)</a:t>
            </a:r>
          </a:p>
          <a:p>
            <a:pPr marL="411162" lvl="1" indent="0">
              <a:buFont typeface="Georgia" pitchFamily="18" charset="0"/>
              <a:buNone/>
              <a:defRPr/>
            </a:pPr>
            <a:endParaRPr lang="fi-FI" dirty="0">
              <a:ea typeface="+mn-ea"/>
            </a:endParaRPr>
          </a:p>
        </p:txBody>
      </p:sp>
      <p:pic>
        <p:nvPicPr>
          <p:cNvPr id="20483" name="Kuva 3" descr="bett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1628800"/>
            <a:ext cx="2952750" cy="36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1473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67544" y="476672"/>
            <a:ext cx="8229600" cy="792088"/>
          </a:xfrm>
        </p:spPr>
        <p:txBody>
          <a:bodyPr/>
          <a:lstStyle/>
          <a:p>
            <a:r>
              <a:rPr lang="fi-FI" dirty="0"/>
              <a:t>Pelien </a:t>
            </a:r>
            <a:r>
              <a:rPr lang="fi-FI" dirty="0" smtClean="0"/>
              <a:t>käyttömahdollisuuksia</a:t>
            </a:r>
            <a:endParaRPr lang="fi-FI" dirty="0"/>
          </a:p>
        </p:txBody>
      </p:sp>
      <p:sp>
        <p:nvSpPr>
          <p:cNvPr id="3" name="Sisällön paikkamerkki 2"/>
          <p:cNvSpPr>
            <a:spLocks noGrp="1"/>
          </p:cNvSpPr>
          <p:nvPr>
            <p:ph idx="1"/>
          </p:nvPr>
        </p:nvSpPr>
        <p:spPr>
          <a:xfrm>
            <a:off x="395536" y="1052736"/>
            <a:ext cx="8229600" cy="6552728"/>
          </a:xfrm>
        </p:spPr>
        <p:txBody>
          <a:bodyPr/>
          <a:lstStyle/>
          <a:p>
            <a:r>
              <a:rPr lang="fi-FI" dirty="0" smtClean="0">
                <a:solidFill>
                  <a:srgbClr val="A04DA3"/>
                </a:solidFill>
                <a:latin typeface="Georgia" pitchFamily="18" charset="0"/>
              </a:rPr>
              <a:t>Pedagogisina kokonaisuuksina </a:t>
            </a:r>
          </a:p>
          <a:p>
            <a:pPr lvl="1"/>
            <a:r>
              <a:rPr lang="fi-FI" sz="2400" dirty="0">
                <a:solidFill>
                  <a:srgbClr val="A04DA3"/>
                </a:solidFill>
                <a:hlinkClick r:id="rId3"/>
              </a:rPr>
              <a:t>http://</a:t>
            </a:r>
            <a:r>
              <a:rPr lang="fi-FI" sz="2400" dirty="0" smtClean="0">
                <a:solidFill>
                  <a:srgbClr val="A04DA3"/>
                </a:solidFill>
                <a:hlinkClick r:id="rId3"/>
              </a:rPr>
              <a:t>www.vesikoulu.fi</a:t>
            </a:r>
            <a:r>
              <a:rPr lang="fi-FI" sz="2400" dirty="0">
                <a:solidFill>
                  <a:srgbClr val="A04DA3"/>
                </a:solidFill>
              </a:rPr>
              <a:t>  </a:t>
            </a:r>
            <a:r>
              <a:rPr lang="fi-FI" sz="2400" dirty="0" err="1" smtClean="0">
                <a:solidFill>
                  <a:srgbClr val="A04DA3"/>
                </a:solidFill>
              </a:rPr>
              <a:t>tai</a:t>
            </a:r>
            <a:r>
              <a:rPr lang="fi-FI" sz="2400" dirty="0" err="1" smtClean="0">
                <a:solidFill>
                  <a:srgbClr val="A04DA3"/>
                </a:solidFill>
                <a:hlinkClick r:id="rId4"/>
              </a:rPr>
              <a:t>http</a:t>
            </a:r>
            <a:r>
              <a:rPr lang="fi-FI" sz="2400" dirty="0" err="1">
                <a:solidFill>
                  <a:srgbClr val="A04DA3"/>
                </a:solidFill>
                <a:hlinkClick r:id="rId4"/>
              </a:rPr>
              <a:t>://</a:t>
            </a:r>
            <a:r>
              <a:rPr lang="fi-FI" sz="2400" dirty="0" err="1" smtClean="0">
                <a:solidFill>
                  <a:srgbClr val="A04DA3"/>
                </a:solidFill>
                <a:hlinkClick r:id="rId4"/>
              </a:rPr>
              <a:t>www.kovatkertoimet.org</a:t>
            </a:r>
            <a:r>
              <a:rPr lang="fi-FI" sz="2400" dirty="0" smtClean="0">
                <a:solidFill>
                  <a:srgbClr val="A04DA3"/>
                </a:solidFill>
              </a:rPr>
              <a:t> </a:t>
            </a:r>
            <a:endParaRPr lang="fi-FI" sz="2400" dirty="0" smtClean="0">
              <a:solidFill>
                <a:srgbClr val="A04DA3"/>
              </a:solidFill>
              <a:latin typeface="Georgia" pitchFamily="18" charset="0"/>
            </a:endParaRPr>
          </a:p>
          <a:p>
            <a:r>
              <a:rPr lang="fi-FI" dirty="0">
                <a:solidFill>
                  <a:srgbClr val="A04DA3"/>
                </a:solidFill>
                <a:latin typeface="Georgia" pitchFamily="18" charset="0"/>
              </a:rPr>
              <a:t>Simulointi</a:t>
            </a:r>
            <a:r>
              <a:rPr lang="fi-FI" sz="3000" dirty="0">
                <a:solidFill>
                  <a:srgbClr val="A04DA3"/>
                </a:solidFill>
                <a:latin typeface="Georgia" pitchFamily="18" charset="0"/>
              </a:rPr>
              <a:t> </a:t>
            </a:r>
            <a:r>
              <a:rPr lang="fi-FI" sz="2400" dirty="0">
                <a:solidFill>
                  <a:srgbClr val="A04DA3"/>
                </a:solidFill>
                <a:latin typeface="Georgia" pitchFamily="18" charset="0"/>
                <a:hlinkClick r:id="rId5"/>
              </a:rPr>
              <a:t>http://</a:t>
            </a:r>
            <a:r>
              <a:rPr lang="fi-FI" sz="2400" dirty="0" smtClean="0">
                <a:solidFill>
                  <a:srgbClr val="A04DA3"/>
                </a:solidFill>
                <a:latin typeface="Georgia" pitchFamily="18" charset="0"/>
                <a:hlinkClick r:id="rId5"/>
              </a:rPr>
              <a:t>www.virtuaalikunta.net</a:t>
            </a:r>
            <a:endParaRPr lang="fi-FI" sz="2400" dirty="0" smtClean="0">
              <a:solidFill>
                <a:srgbClr val="A04DA3"/>
              </a:solidFill>
              <a:latin typeface="Georgia" pitchFamily="18" charset="0"/>
            </a:endParaRPr>
          </a:p>
          <a:p>
            <a:r>
              <a:rPr lang="fi-FI" dirty="0" smtClean="0">
                <a:solidFill>
                  <a:srgbClr val="A04DA3"/>
                </a:solidFill>
                <a:latin typeface="Georgia" pitchFamily="18" charset="0"/>
              </a:rPr>
              <a:t>Osana </a:t>
            </a:r>
            <a:r>
              <a:rPr lang="fi-FI" dirty="0" err="1" smtClean="0">
                <a:solidFill>
                  <a:srgbClr val="A04DA3"/>
                </a:solidFill>
                <a:latin typeface="Georgia" pitchFamily="18" charset="0"/>
              </a:rPr>
              <a:t>kuratoituja</a:t>
            </a:r>
            <a:r>
              <a:rPr lang="fi-FI" dirty="0" smtClean="0">
                <a:solidFill>
                  <a:srgbClr val="A04DA3"/>
                </a:solidFill>
                <a:latin typeface="Georgia" pitchFamily="18" charset="0"/>
              </a:rPr>
              <a:t> sisältöjä</a:t>
            </a:r>
          </a:p>
          <a:p>
            <a:pPr lvl="1"/>
            <a:r>
              <a:rPr lang="fi-FI" dirty="0" smtClean="0">
                <a:solidFill>
                  <a:srgbClr val="A04DA3"/>
                </a:solidFill>
                <a:latin typeface="Georgia" pitchFamily="18" charset="0"/>
              </a:rPr>
              <a:t>TULUVAT –</a:t>
            </a:r>
            <a:r>
              <a:rPr lang="fi-FI" dirty="0">
                <a:solidFill>
                  <a:srgbClr val="A04DA3"/>
                </a:solidFill>
                <a:latin typeface="Georgia" pitchFamily="18" charset="0"/>
              </a:rPr>
              <a:t>hanke </a:t>
            </a:r>
            <a:r>
              <a:rPr lang="fi-FI" sz="2400" dirty="0">
                <a:solidFill>
                  <a:srgbClr val="A04DA3"/>
                </a:solidFill>
                <a:latin typeface="Georgia" pitchFamily="18" charset="0"/>
                <a:hlinkClick r:id="rId6"/>
              </a:rPr>
              <a:t>http://tiny.cc/</a:t>
            </a:r>
            <a:r>
              <a:rPr lang="fi-FI" sz="2400" dirty="0" smtClean="0">
                <a:solidFill>
                  <a:srgbClr val="A04DA3"/>
                </a:solidFill>
                <a:latin typeface="Georgia" pitchFamily="18" charset="0"/>
                <a:hlinkClick r:id="rId6"/>
              </a:rPr>
              <a:t>abi8rw</a:t>
            </a:r>
            <a:endParaRPr lang="fi-FI" sz="2400" dirty="0" smtClean="0">
              <a:solidFill>
                <a:srgbClr val="A04DA3"/>
              </a:solidFill>
              <a:latin typeface="Georgia" pitchFamily="18" charset="0"/>
            </a:endParaRPr>
          </a:p>
          <a:p>
            <a:r>
              <a:rPr lang="fi-FI" dirty="0" smtClean="0">
                <a:solidFill>
                  <a:srgbClr val="A04DA3"/>
                </a:solidFill>
                <a:latin typeface="Georgia"/>
              </a:rPr>
              <a:t>Eriyttämisen välineenä</a:t>
            </a:r>
            <a:endParaRPr lang="fi-FI" dirty="0">
              <a:solidFill>
                <a:srgbClr val="A04DA3"/>
              </a:solidFill>
              <a:latin typeface="Georgia"/>
            </a:endParaRPr>
          </a:p>
          <a:p>
            <a:pPr lvl="1"/>
            <a:r>
              <a:rPr lang="fi-FI" sz="2400" dirty="0" smtClean="0">
                <a:solidFill>
                  <a:srgbClr val="A04DA3"/>
                </a:solidFill>
                <a:hlinkClick r:id="rId7"/>
              </a:rPr>
              <a:t>http</a:t>
            </a:r>
            <a:r>
              <a:rPr lang="fi-FI" sz="2400" dirty="0">
                <a:solidFill>
                  <a:srgbClr val="A04DA3"/>
                </a:solidFill>
                <a:hlinkClick r:id="rId7"/>
              </a:rPr>
              <a:t>://www03.edu.fi/oppimateriaalit/</a:t>
            </a:r>
            <a:r>
              <a:rPr lang="fi-FI" sz="2400" dirty="0" smtClean="0">
                <a:solidFill>
                  <a:srgbClr val="A04DA3"/>
                </a:solidFill>
                <a:hlinkClick r:id="rId7"/>
              </a:rPr>
              <a:t>lukiluukas</a:t>
            </a:r>
            <a:endParaRPr lang="fi-FI" sz="2400" dirty="0" smtClean="0">
              <a:solidFill>
                <a:srgbClr val="A04DA3"/>
              </a:solidFill>
            </a:endParaRPr>
          </a:p>
          <a:p>
            <a:pPr lvl="1"/>
            <a:r>
              <a:rPr lang="fi-FI" sz="2400" dirty="0">
                <a:solidFill>
                  <a:srgbClr val="A04DA3"/>
                </a:solidFill>
                <a:hlinkClick r:id="rId8"/>
              </a:rPr>
              <a:t>https://</a:t>
            </a:r>
            <a:r>
              <a:rPr lang="fi-FI" sz="2400" dirty="0" smtClean="0">
                <a:solidFill>
                  <a:srgbClr val="A04DA3"/>
                </a:solidFill>
                <a:hlinkClick r:id="rId8"/>
              </a:rPr>
              <a:t>ekapeli.lukimat.fi</a:t>
            </a:r>
            <a:endParaRPr lang="fi-FI" sz="2400" dirty="0" smtClean="0">
              <a:solidFill>
                <a:srgbClr val="A04DA3"/>
              </a:solidFill>
            </a:endParaRPr>
          </a:p>
          <a:p>
            <a:r>
              <a:rPr lang="fi-FI" dirty="0" smtClean="0">
                <a:solidFill>
                  <a:srgbClr val="A04DA3"/>
                </a:solidFill>
              </a:rPr>
              <a:t>Itseohjautuva materiaali</a:t>
            </a:r>
          </a:p>
          <a:p>
            <a:pPr lvl="1"/>
            <a:r>
              <a:rPr lang="fi-FI" sz="2400" dirty="0" smtClean="0">
                <a:solidFill>
                  <a:srgbClr val="A04DA3"/>
                </a:solidFill>
              </a:rPr>
              <a:t>esim</a:t>
            </a:r>
            <a:r>
              <a:rPr lang="fi-FI" sz="2400" dirty="0">
                <a:solidFill>
                  <a:srgbClr val="A04DA3"/>
                </a:solidFill>
              </a:rPr>
              <a:t>. matematiikan oppimisohjelmat </a:t>
            </a:r>
            <a:endParaRPr lang="fi-FI" sz="2400" dirty="0" smtClean="0">
              <a:solidFill>
                <a:srgbClr val="A04DA3"/>
              </a:solidFill>
            </a:endParaRPr>
          </a:p>
          <a:p>
            <a:pPr lvl="2"/>
            <a:r>
              <a:rPr lang="fi-FI" dirty="0" smtClean="0">
                <a:solidFill>
                  <a:srgbClr val="A04DA3"/>
                </a:solidFill>
                <a:hlinkClick r:id="rId9"/>
              </a:rPr>
              <a:t>http://www.sumdog.com</a:t>
            </a:r>
            <a:endParaRPr lang="fi-FI" dirty="0" smtClean="0">
              <a:solidFill>
                <a:srgbClr val="A04DA3"/>
              </a:solidFill>
            </a:endParaRPr>
          </a:p>
          <a:p>
            <a:pPr lvl="2"/>
            <a:r>
              <a:rPr lang="fi-FI" dirty="0" smtClean="0">
                <a:solidFill>
                  <a:srgbClr val="A04DA3"/>
                </a:solidFill>
                <a:hlinkClick r:id="rId10"/>
              </a:rPr>
              <a:t>http</a:t>
            </a:r>
            <a:r>
              <a:rPr lang="fi-FI" dirty="0">
                <a:solidFill>
                  <a:srgbClr val="A04DA3"/>
                </a:solidFill>
                <a:hlinkClick r:id="rId10"/>
              </a:rPr>
              <a:t>://</a:t>
            </a:r>
            <a:r>
              <a:rPr lang="fi-FI" dirty="0" smtClean="0">
                <a:solidFill>
                  <a:srgbClr val="A04DA3"/>
                </a:solidFill>
                <a:hlinkClick r:id="rId10"/>
              </a:rPr>
              <a:t>www.mangahigh.com</a:t>
            </a:r>
            <a:endParaRPr lang="fi-FI" dirty="0"/>
          </a:p>
          <a:p>
            <a:pPr lvl="1"/>
            <a:endParaRPr lang="fi-FI" dirty="0"/>
          </a:p>
          <a:p>
            <a:pPr lvl="1"/>
            <a:endParaRPr lang="fi-FI" dirty="0">
              <a:solidFill>
                <a:srgbClr val="A04DA3"/>
              </a:solidFill>
            </a:endParaRPr>
          </a:p>
          <a:p>
            <a:pPr marL="109537" indent="0">
              <a:buNone/>
            </a:pPr>
            <a:endParaRPr lang="fi-FI" dirty="0"/>
          </a:p>
          <a:p>
            <a:pPr marL="109537" indent="0">
              <a:buNone/>
            </a:pPr>
            <a:endParaRPr lang="fi-FI" dirty="0"/>
          </a:p>
          <a:p>
            <a:pPr marL="109537" indent="0">
              <a:buNone/>
            </a:pPr>
            <a:r>
              <a:rPr lang="fi-FI" dirty="0" smtClean="0"/>
              <a:t> </a:t>
            </a:r>
            <a:endParaRPr lang="fi-FI" dirty="0"/>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444208" y="4941168"/>
            <a:ext cx="2278187" cy="154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477306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b="1" dirty="0" err="1">
                <a:ea typeface="ＭＳ Ｐゴシック" pitchFamily="34" charset="-128"/>
              </a:rPr>
              <a:t>OVI-hankkeen</a:t>
            </a:r>
            <a:r>
              <a:rPr lang="fi-FI" b="1" dirty="0">
                <a:ea typeface="ＭＳ Ｐゴシック" pitchFamily="34" charset="-128"/>
              </a:rPr>
              <a:t> tavoitteet</a:t>
            </a:r>
            <a:endParaRPr lang="fi-FI" dirty="0"/>
          </a:p>
        </p:txBody>
      </p:sp>
      <p:sp>
        <p:nvSpPr>
          <p:cNvPr id="3" name="Sisällön paikkamerkki 2"/>
          <p:cNvSpPr>
            <a:spLocks noGrp="1"/>
          </p:cNvSpPr>
          <p:nvPr>
            <p:ph idx="1"/>
          </p:nvPr>
        </p:nvSpPr>
        <p:spPr>
          <a:xfrm>
            <a:off x="2100261" y="1599278"/>
            <a:ext cx="7074637" cy="5229200"/>
          </a:xfrm>
        </p:spPr>
        <p:txBody>
          <a:bodyPr/>
          <a:lstStyle/>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Hankkeen tavoite on edistää virtuaalisten oppimisympäristöjen ja pelinomaisten oppimissovellusten pedagogisesti mielekästä opetuskäyttöä.</a:t>
            </a:r>
          </a:p>
          <a:p>
            <a:pPr lvl="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Koordinointihanke ohjaa oppimispelien ja </a:t>
            </a:r>
            <a:r>
              <a:rPr lang="fi-FI" sz="2400" dirty="0" smtClean="0">
                <a:solidFill>
                  <a:prstClr val="black"/>
                </a:solidFill>
                <a:latin typeface="Arial" charset="0"/>
                <a:ea typeface="ＭＳ Ｐゴシック" pitchFamily="34" charset="-128"/>
                <a:cs typeface="Arial" charset="0"/>
              </a:rPr>
              <a:t>virtuaalisten </a:t>
            </a:r>
            <a:r>
              <a:rPr lang="fi-FI" sz="2400" dirty="0">
                <a:solidFill>
                  <a:prstClr val="black"/>
                </a:solidFill>
                <a:latin typeface="Arial" charset="0"/>
                <a:ea typeface="ＭＳ Ｐゴシック" pitchFamily="34" charset="-128"/>
                <a:cs typeface="Arial" charset="0"/>
              </a:rPr>
              <a:t>oppimisympäristöjen hyödyntämistä kouluissa sekä kokoaa ja levittää hyviä käytänteitä opettajille.</a:t>
            </a:r>
          </a:p>
          <a:p>
            <a:pPr marL="109537" lvl="0" indent="0" eaLnBrk="1" hangingPunct="1">
              <a:buNone/>
            </a:pPr>
            <a:endParaRPr lang="fi-FI" sz="2400" dirty="0">
              <a:solidFill>
                <a:prstClr val="black"/>
              </a:solidFill>
              <a:latin typeface="Arial" charset="0"/>
              <a:ea typeface="ＭＳ Ｐゴシック" pitchFamily="34" charset="-128"/>
              <a:cs typeface="Arial" charset="0"/>
            </a:endParaRPr>
          </a:p>
          <a:p>
            <a:pPr lvl="0" eaLnBrk="1" hangingPunct="1">
              <a:buFont typeface="Arial" charset="0"/>
              <a:buChar char="•"/>
            </a:pPr>
            <a:r>
              <a:rPr lang="fi-FI" sz="2400" dirty="0">
                <a:solidFill>
                  <a:prstClr val="black"/>
                </a:solidFill>
                <a:latin typeface="Arial" charset="0"/>
                <a:ea typeface="ＭＳ Ｐゴシック" pitchFamily="34" charset="-128"/>
                <a:cs typeface="Arial" charset="0"/>
              </a:rPr>
              <a:t>Järjestää testausta ja </a:t>
            </a:r>
            <a:r>
              <a:rPr lang="fi-FI" sz="2400" dirty="0" err="1">
                <a:solidFill>
                  <a:prstClr val="black"/>
                </a:solidFill>
                <a:latin typeface="Arial" charset="0"/>
                <a:ea typeface="ＭＳ Ｐゴシック" pitchFamily="34" charset="-128"/>
                <a:cs typeface="Arial" charset="0"/>
              </a:rPr>
              <a:t>pilotointia</a:t>
            </a:r>
            <a:r>
              <a:rPr lang="fi-FI" sz="2400" dirty="0">
                <a:solidFill>
                  <a:prstClr val="black"/>
                </a:solidFill>
                <a:latin typeface="Arial" charset="0"/>
                <a:ea typeface="ＭＳ Ｐゴシック" pitchFamily="34" charset="-128"/>
                <a:cs typeface="Arial" charset="0"/>
              </a:rPr>
              <a:t> kouluissa opettajien ja oppilaiden kanssa – haluatko mukaan?</a:t>
            </a:r>
          </a:p>
          <a:p>
            <a:endParaRPr lang="fi-FI"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644289"/>
            <a:ext cx="2157413" cy="154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Kuva 5"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100" y="3430385"/>
            <a:ext cx="2155825"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6" descr="SieppaaOV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6663" y="5229200"/>
            <a:ext cx="2100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02275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764704"/>
            <a:ext cx="8229600" cy="936104"/>
          </a:xfrm>
        </p:spPr>
        <p:txBody>
          <a:bodyPr/>
          <a:lstStyle/>
          <a:p>
            <a:pPr algn="ctr"/>
            <a:r>
              <a:rPr lang="fi-FI" dirty="0" smtClean="0"/>
              <a:t>Haasteet</a:t>
            </a:r>
            <a:endParaRPr lang="fi-FI" dirty="0"/>
          </a:p>
        </p:txBody>
      </p:sp>
      <p:sp>
        <p:nvSpPr>
          <p:cNvPr id="3" name="Sisällön paikkamerkki 2"/>
          <p:cNvSpPr>
            <a:spLocks noGrp="1"/>
          </p:cNvSpPr>
          <p:nvPr>
            <p:ph idx="1"/>
          </p:nvPr>
        </p:nvSpPr>
        <p:spPr>
          <a:xfrm>
            <a:off x="2843808" y="1772816"/>
            <a:ext cx="5842992" cy="4801022"/>
          </a:xfrm>
        </p:spPr>
        <p:txBody>
          <a:bodyPr/>
          <a:lstStyle/>
          <a:p>
            <a:r>
              <a:rPr lang="fi-FI" dirty="0" smtClean="0"/>
              <a:t>Kulttuurit kohtaavat, mutta </a:t>
            </a:r>
          </a:p>
          <a:p>
            <a:pPr marL="109537" indent="0">
              <a:buNone/>
            </a:pPr>
            <a:r>
              <a:rPr lang="fi-FI" dirty="0"/>
              <a:t> </a:t>
            </a:r>
            <a:r>
              <a:rPr lang="fi-FI" dirty="0" smtClean="0"/>
              <a:t>  kansa </a:t>
            </a:r>
            <a:r>
              <a:rPr lang="fi-FI" dirty="0"/>
              <a:t>ei </a:t>
            </a:r>
            <a:r>
              <a:rPr lang="fi-FI" dirty="0" smtClean="0"/>
              <a:t>naurakaan…</a:t>
            </a:r>
          </a:p>
          <a:p>
            <a:pPr lvl="1"/>
            <a:r>
              <a:rPr lang="fi-FI" dirty="0" smtClean="0"/>
              <a:t>Oppimispelitkin ovat opiskelua</a:t>
            </a:r>
          </a:p>
          <a:p>
            <a:pPr lvl="1"/>
            <a:r>
              <a:rPr lang="fi-FI" dirty="0" smtClean="0"/>
              <a:t>Mihin pelejä verrataan?</a:t>
            </a:r>
          </a:p>
          <a:p>
            <a:pPr lvl="1"/>
            <a:r>
              <a:rPr lang="fi-FI" dirty="0" smtClean="0"/>
              <a:t>Vaatii tottumista oppilaalta</a:t>
            </a:r>
          </a:p>
          <a:p>
            <a:r>
              <a:rPr lang="fi-FI" dirty="0" smtClean="0"/>
              <a:t>Oppimisen todentaminen</a:t>
            </a:r>
          </a:p>
          <a:p>
            <a:pPr lvl="1"/>
            <a:r>
              <a:rPr lang="fi-FI" dirty="0"/>
              <a:t>Arvioitava </a:t>
            </a:r>
            <a:r>
              <a:rPr lang="fi-FI" dirty="0" smtClean="0"/>
              <a:t>tuotos</a:t>
            </a:r>
          </a:p>
          <a:p>
            <a:r>
              <a:rPr lang="fi-FI" dirty="0" smtClean="0"/>
              <a:t>Ajankäytön ongelma</a:t>
            </a:r>
          </a:p>
          <a:p>
            <a:pPr lvl="1"/>
            <a:r>
              <a:rPr lang="fi-FI" dirty="0" smtClean="0"/>
              <a:t>”</a:t>
            </a:r>
            <a:r>
              <a:rPr lang="fi-FI" dirty="0" err="1" smtClean="0"/>
              <a:t>OPS-mitoitus</a:t>
            </a:r>
            <a:r>
              <a:rPr lang="fi-FI" dirty="0" smtClean="0"/>
              <a:t>”</a:t>
            </a:r>
            <a:endParaRPr lang="fi-FI" dirty="0"/>
          </a:p>
        </p:txBody>
      </p:sp>
      <p:pic>
        <p:nvPicPr>
          <p:cNvPr id="4" name="Kuva 3" descr="skd186475sdc.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3573016"/>
            <a:ext cx="2445285" cy="2268000"/>
          </a:xfrm>
          <a:prstGeom prst="rect">
            <a:avLst/>
          </a:prstGeom>
        </p:spPr>
      </p:pic>
    </p:spTree>
    <p:extLst>
      <p:ext uri="{BB962C8B-B14F-4D97-AF65-F5344CB8AC3E}">
        <p14:creationId xmlns:p14="http://schemas.microsoft.com/office/powerpoint/2010/main" val="42952047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457200" y="836712"/>
            <a:ext cx="8229600" cy="1008112"/>
          </a:xfrm>
        </p:spPr>
        <p:txBody>
          <a:bodyPr/>
          <a:lstStyle/>
          <a:p>
            <a:r>
              <a:rPr lang="fi-FI" dirty="0" smtClean="0"/>
              <a:t>Alakoulu</a:t>
            </a:r>
            <a:br>
              <a:rPr lang="fi-FI" dirty="0" smtClean="0"/>
            </a:br>
            <a:r>
              <a:rPr lang="fi-FI" dirty="0">
                <a:hlinkClick r:id="rId2"/>
              </a:rPr>
              <a:t>www.peda.net/polku/ovi</a:t>
            </a:r>
            <a:r>
              <a:rPr lang="fi-FI" dirty="0"/>
              <a:t/>
            </a:r>
            <a:br>
              <a:rPr lang="fi-FI" dirty="0"/>
            </a:br>
            <a:endParaRPr lang="fi-FI" dirty="0"/>
          </a:p>
        </p:txBody>
      </p:sp>
      <p:sp>
        <p:nvSpPr>
          <p:cNvPr id="5" name="Sisällön paikkamerkki 4"/>
          <p:cNvSpPr>
            <a:spLocks noGrp="1"/>
          </p:cNvSpPr>
          <p:nvPr>
            <p:ph idx="1"/>
          </p:nvPr>
        </p:nvSpPr>
        <p:spPr>
          <a:xfrm>
            <a:off x="467544" y="1844824"/>
            <a:ext cx="8229600" cy="4801022"/>
          </a:xfrm>
        </p:spPr>
        <p:txBody>
          <a:bodyPr/>
          <a:lstStyle/>
          <a:p>
            <a:pPr marL="109537" indent="0">
              <a:buNone/>
            </a:pPr>
            <a:endParaRPr lang="fi-FI" dirty="0" smtClean="0">
              <a:hlinkClick r:id="rId3"/>
            </a:endParaRPr>
          </a:p>
          <a:p>
            <a:pPr marL="109537" indent="0">
              <a:buNone/>
            </a:pPr>
            <a:r>
              <a:rPr lang="fi-FI" dirty="0" smtClean="0">
                <a:hlinkClick r:id="rId3"/>
              </a:rPr>
              <a:t>www.sumdog.com</a:t>
            </a:r>
            <a:r>
              <a:rPr lang="fi-FI" dirty="0"/>
              <a:t/>
            </a:r>
            <a:br>
              <a:rPr lang="fi-FI" dirty="0"/>
            </a:br>
            <a:r>
              <a:rPr lang="fi-FI" dirty="0">
                <a:hlinkClick r:id="rId4"/>
              </a:rPr>
              <a:t>www.mangahigh.com</a:t>
            </a:r>
            <a:r>
              <a:rPr lang="fi-FI" dirty="0"/>
              <a:t/>
            </a:r>
            <a:br>
              <a:rPr lang="fi-FI" dirty="0"/>
            </a:br>
            <a:r>
              <a:rPr lang="fi-FI" dirty="0">
                <a:hlinkClick r:id="rId5"/>
              </a:rPr>
              <a:t>http://europa.eu/kids-corner/</a:t>
            </a:r>
            <a:r>
              <a:rPr lang="fi-FI" dirty="0"/>
              <a:t/>
            </a:r>
            <a:br>
              <a:rPr lang="fi-FI" dirty="0"/>
            </a:br>
            <a:r>
              <a:rPr lang="fi-FI" dirty="0">
                <a:hlinkClick r:id="rId6"/>
              </a:rPr>
              <a:t>http://www03.edu.fi/oppimateriaalit/suomenlinna</a:t>
            </a:r>
            <a:r>
              <a:rPr lang="fi-FI" dirty="0" smtClean="0">
                <a:hlinkClick r:id="rId6"/>
              </a:rPr>
              <a:t>/</a:t>
            </a:r>
            <a:r>
              <a:rPr lang="fi-FI" dirty="0"/>
              <a:t/>
            </a:r>
            <a:br>
              <a:rPr lang="fi-FI" dirty="0"/>
            </a:br>
            <a:r>
              <a:rPr lang="fi-FI" dirty="0">
                <a:hlinkClick r:id="rId7"/>
              </a:rPr>
              <a:t>http://lastenkirkko.fi/</a:t>
            </a:r>
            <a:r>
              <a:rPr lang="fi-FI" dirty="0"/>
              <a:t/>
            </a:r>
            <a:br>
              <a:rPr lang="fi-FI" dirty="0"/>
            </a:br>
            <a:r>
              <a:rPr lang="fi-FI" dirty="0">
                <a:hlinkClick r:id="rId8"/>
              </a:rPr>
              <a:t>http://www.fleim.fi/peli/</a:t>
            </a:r>
            <a:r>
              <a:rPr lang="fi-FI" dirty="0"/>
              <a:t/>
            </a:r>
            <a:br>
              <a:rPr lang="fi-FI" dirty="0"/>
            </a:br>
            <a:r>
              <a:rPr lang="fi-FI" dirty="0" smtClean="0">
                <a:hlinkClick r:id="rId9"/>
              </a:rPr>
              <a:t>http</a:t>
            </a:r>
            <a:r>
              <a:rPr lang="fi-FI" dirty="0">
                <a:hlinkClick r:id="rId9"/>
              </a:rPr>
              <a:t>://ruokatieto.fi/ruokakasvatus/pelit-ja-testit</a:t>
            </a:r>
            <a:r>
              <a:rPr lang="fi-FI" dirty="0"/>
              <a:t/>
            </a:r>
            <a:br>
              <a:rPr lang="fi-FI" dirty="0"/>
            </a:br>
            <a:r>
              <a:rPr lang="fi-FI" dirty="0">
                <a:hlinkClick r:id="rId10"/>
              </a:rPr>
              <a:t>http://www.vesikoulu.fi/</a:t>
            </a:r>
            <a:endParaRPr lang="fi-FI" dirty="0"/>
          </a:p>
        </p:txBody>
      </p:sp>
    </p:spTree>
    <p:extLst>
      <p:ext uri="{BB962C8B-B14F-4D97-AF65-F5344CB8AC3E}">
        <p14:creationId xmlns:p14="http://schemas.microsoft.com/office/powerpoint/2010/main" val="31128362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1143000"/>
            <a:ext cx="8229600" cy="413792"/>
          </a:xfrm>
        </p:spPr>
        <p:txBody>
          <a:bodyPr/>
          <a:lstStyle/>
          <a:p>
            <a:r>
              <a:rPr lang="fi-FI" dirty="0" smtClean="0"/>
              <a:t>Yläkoulu</a:t>
            </a:r>
            <a:br>
              <a:rPr lang="fi-FI" dirty="0" smtClean="0"/>
            </a:br>
            <a:r>
              <a:rPr lang="fi-FI" dirty="0" smtClean="0">
                <a:hlinkClick r:id="rId3"/>
              </a:rPr>
              <a:t>www.peda.net/polku/ovi</a:t>
            </a:r>
            <a:r>
              <a:rPr lang="fi-FI" dirty="0" smtClean="0"/>
              <a:t/>
            </a:r>
            <a:br>
              <a:rPr lang="fi-FI" dirty="0" smtClean="0"/>
            </a:br>
            <a:endParaRPr lang="fi-FI" dirty="0"/>
          </a:p>
        </p:txBody>
      </p:sp>
      <p:sp>
        <p:nvSpPr>
          <p:cNvPr id="3" name="Sisällön paikkamerkki 2"/>
          <p:cNvSpPr>
            <a:spLocks noGrp="1"/>
          </p:cNvSpPr>
          <p:nvPr>
            <p:ph idx="1"/>
          </p:nvPr>
        </p:nvSpPr>
        <p:spPr>
          <a:xfrm>
            <a:off x="2483768" y="1988840"/>
            <a:ext cx="6660232" cy="4584998"/>
          </a:xfrm>
        </p:spPr>
        <p:txBody>
          <a:bodyPr/>
          <a:lstStyle/>
          <a:p>
            <a:pPr marL="109537" indent="0">
              <a:buNone/>
            </a:pPr>
            <a:r>
              <a:rPr lang="fi-FI" dirty="0" smtClean="0">
                <a:hlinkClick r:id="rId4"/>
              </a:rPr>
              <a:t>www.mangahigh.com</a:t>
            </a:r>
            <a:r>
              <a:rPr lang="fi-FI" dirty="0"/>
              <a:t/>
            </a:r>
            <a:br>
              <a:rPr lang="fi-FI" dirty="0"/>
            </a:br>
            <a:r>
              <a:rPr lang="fi-FI" dirty="0">
                <a:hlinkClick r:id="rId5"/>
              </a:rPr>
              <a:t>http://europa.eu/kids-corner/</a:t>
            </a:r>
            <a:r>
              <a:rPr lang="fi-FI" dirty="0"/>
              <a:t/>
            </a:r>
            <a:br>
              <a:rPr lang="fi-FI" dirty="0"/>
            </a:br>
            <a:r>
              <a:rPr lang="fi-FI" dirty="0" smtClean="0">
                <a:hlinkClick r:id="rId6"/>
              </a:rPr>
              <a:t>http</a:t>
            </a:r>
            <a:r>
              <a:rPr lang="fi-FI" dirty="0">
                <a:hlinkClick r:id="rId6"/>
              </a:rPr>
              <a:t>://www.kovatkertoimet.org/againstallodds/</a:t>
            </a:r>
            <a:r>
              <a:rPr lang="fi-FI" dirty="0"/>
              <a:t/>
            </a:r>
            <a:br>
              <a:rPr lang="fi-FI" dirty="0"/>
            </a:br>
            <a:r>
              <a:rPr lang="fi-FI" dirty="0" smtClean="0">
                <a:hlinkClick r:id="rId7"/>
              </a:rPr>
              <a:t>http</a:t>
            </a:r>
            <a:r>
              <a:rPr lang="fi-FI" dirty="0">
                <a:hlinkClick r:id="rId7"/>
              </a:rPr>
              <a:t>://www.nobelprize.org/educational/</a:t>
            </a:r>
            <a:r>
              <a:rPr lang="fi-FI" dirty="0"/>
              <a:t/>
            </a:r>
            <a:br>
              <a:rPr lang="fi-FI" dirty="0"/>
            </a:br>
            <a:r>
              <a:rPr lang="fi-FI" dirty="0">
                <a:hlinkClick r:id="rId8"/>
              </a:rPr>
              <a:t>http://www.fleim.fi/peli/</a:t>
            </a:r>
            <a:r>
              <a:rPr lang="fi-FI" dirty="0"/>
              <a:t/>
            </a:r>
            <a:br>
              <a:rPr lang="fi-FI" dirty="0"/>
            </a:br>
            <a:r>
              <a:rPr lang="fi-FI" dirty="0" smtClean="0">
                <a:hlinkClick r:id="rId9"/>
              </a:rPr>
              <a:t>http</a:t>
            </a:r>
            <a:r>
              <a:rPr lang="fi-FI" dirty="0">
                <a:hlinkClick r:id="rId9"/>
              </a:rPr>
              <a:t>://www.oppimispeli.fi/ote/</a:t>
            </a:r>
            <a:r>
              <a:rPr lang="fi-FI" dirty="0"/>
              <a:t/>
            </a:r>
            <a:br>
              <a:rPr lang="fi-FI" dirty="0"/>
            </a:br>
            <a:r>
              <a:rPr lang="fi-FI" dirty="0">
                <a:hlinkClick r:id="rId10"/>
              </a:rPr>
              <a:t>http://ruokatieto.fi/ruokakasvatus/pelit-ja-testit</a:t>
            </a:r>
            <a:r>
              <a:rPr lang="fi-FI" dirty="0"/>
              <a:t/>
            </a:r>
            <a:br>
              <a:rPr lang="fi-FI" dirty="0"/>
            </a:br>
            <a:r>
              <a:rPr lang="fi-FI" dirty="0">
                <a:hlinkClick r:id="rId11"/>
              </a:rPr>
              <a:t>http://www.vesikoulu.fi/</a:t>
            </a:r>
            <a:endParaRPr lang="fi-FI" dirty="0"/>
          </a:p>
        </p:txBody>
      </p:sp>
      <p:sp>
        <p:nvSpPr>
          <p:cNvPr id="4" name="Tekstiruutu 3"/>
          <p:cNvSpPr txBox="1"/>
          <p:nvPr/>
        </p:nvSpPr>
        <p:spPr>
          <a:xfrm>
            <a:off x="467544" y="2132856"/>
            <a:ext cx="2069670" cy="461665"/>
          </a:xfrm>
          <a:prstGeom prst="rect">
            <a:avLst/>
          </a:prstGeom>
          <a:noFill/>
        </p:spPr>
        <p:txBody>
          <a:bodyPr wrap="square" rtlCol="0">
            <a:spAutoFit/>
          </a:bodyPr>
          <a:lstStyle/>
          <a:p>
            <a:r>
              <a:rPr lang="fi-FI" sz="2400" dirty="0" smtClean="0"/>
              <a:t>Matematiikka</a:t>
            </a:r>
            <a:endParaRPr lang="fi-FI" sz="2400" dirty="0"/>
          </a:p>
        </p:txBody>
      </p:sp>
      <p:sp>
        <p:nvSpPr>
          <p:cNvPr id="5" name="Tekstiruutu 4"/>
          <p:cNvSpPr txBox="1"/>
          <p:nvPr/>
        </p:nvSpPr>
        <p:spPr>
          <a:xfrm>
            <a:off x="179512" y="2708920"/>
            <a:ext cx="2520280" cy="461665"/>
          </a:xfrm>
          <a:prstGeom prst="rect">
            <a:avLst/>
          </a:prstGeom>
          <a:noFill/>
        </p:spPr>
        <p:txBody>
          <a:bodyPr wrap="square" rtlCol="0">
            <a:spAutoFit/>
          </a:bodyPr>
          <a:lstStyle/>
          <a:p>
            <a:r>
              <a:rPr lang="fi-FI" sz="2400" dirty="0" err="1" smtClean="0"/>
              <a:t>Eurooppatietous</a:t>
            </a:r>
            <a:endParaRPr lang="fi-FI" sz="2400" dirty="0"/>
          </a:p>
        </p:txBody>
      </p:sp>
      <p:sp>
        <p:nvSpPr>
          <p:cNvPr id="6" name="Tekstiruutu 5"/>
          <p:cNvSpPr txBox="1"/>
          <p:nvPr/>
        </p:nvSpPr>
        <p:spPr>
          <a:xfrm>
            <a:off x="179512" y="3212976"/>
            <a:ext cx="2736304" cy="461665"/>
          </a:xfrm>
          <a:prstGeom prst="rect">
            <a:avLst/>
          </a:prstGeom>
          <a:noFill/>
        </p:spPr>
        <p:txBody>
          <a:bodyPr wrap="square" rtlCol="0">
            <a:spAutoFit/>
          </a:bodyPr>
          <a:lstStyle/>
          <a:p>
            <a:r>
              <a:rPr lang="fi-FI" sz="2400" dirty="0" smtClean="0"/>
              <a:t>Eri oppiaineisiin</a:t>
            </a:r>
            <a:endParaRPr lang="fi-FI" sz="2400" dirty="0"/>
          </a:p>
        </p:txBody>
      </p:sp>
      <p:sp>
        <p:nvSpPr>
          <p:cNvPr id="11" name="Suorakulmio 10"/>
          <p:cNvSpPr/>
          <p:nvPr/>
        </p:nvSpPr>
        <p:spPr>
          <a:xfrm>
            <a:off x="395536" y="4442768"/>
            <a:ext cx="1648805" cy="461665"/>
          </a:xfrm>
          <a:prstGeom prst="rect">
            <a:avLst/>
          </a:prstGeom>
        </p:spPr>
        <p:txBody>
          <a:bodyPr wrap="square">
            <a:spAutoFit/>
          </a:bodyPr>
          <a:lstStyle/>
          <a:p>
            <a:r>
              <a:rPr lang="fi-FI" sz="2400" dirty="0">
                <a:solidFill>
                  <a:prstClr val="black"/>
                </a:solidFill>
              </a:rPr>
              <a:t>Uskonto</a:t>
            </a:r>
            <a:endParaRPr lang="fi-FI" dirty="0"/>
          </a:p>
        </p:txBody>
      </p:sp>
      <p:sp>
        <p:nvSpPr>
          <p:cNvPr id="12" name="Tekstiruutu 11"/>
          <p:cNvSpPr txBox="1"/>
          <p:nvPr/>
        </p:nvSpPr>
        <p:spPr>
          <a:xfrm>
            <a:off x="467544" y="5085184"/>
            <a:ext cx="1152129" cy="461665"/>
          </a:xfrm>
          <a:prstGeom prst="rect">
            <a:avLst/>
          </a:prstGeom>
          <a:noFill/>
        </p:spPr>
        <p:txBody>
          <a:bodyPr wrap="square" rtlCol="0">
            <a:spAutoFit/>
          </a:bodyPr>
          <a:lstStyle/>
          <a:p>
            <a:r>
              <a:rPr lang="fi-FI" sz="2400" dirty="0" smtClean="0"/>
              <a:t>OPO</a:t>
            </a:r>
            <a:endParaRPr lang="fi-FI" sz="2400" dirty="0"/>
          </a:p>
        </p:txBody>
      </p:sp>
      <p:sp>
        <p:nvSpPr>
          <p:cNvPr id="14" name="Tekstiruutu 13"/>
          <p:cNvSpPr txBox="1"/>
          <p:nvPr/>
        </p:nvSpPr>
        <p:spPr>
          <a:xfrm>
            <a:off x="395536" y="5842000"/>
            <a:ext cx="1904842" cy="461665"/>
          </a:xfrm>
          <a:prstGeom prst="rect">
            <a:avLst/>
          </a:prstGeom>
          <a:noFill/>
        </p:spPr>
        <p:txBody>
          <a:bodyPr wrap="square" rtlCol="0">
            <a:spAutoFit/>
          </a:bodyPr>
          <a:lstStyle/>
          <a:p>
            <a:r>
              <a:rPr lang="fi-FI" sz="2400" dirty="0" smtClean="0"/>
              <a:t>Ravitsemus</a:t>
            </a:r>
            <a:endParaRPr lang="fi-FI" sz="2400" dirty="0"/>
          </a:p>
        </p:txBody>
      </p:sp>
      <p:sp>
        <p:nvSpPr>
          <p:cNvPr id="15" name="Tekstiruutu 14"/>
          <p:cNvSpPr txBox="1"/>
          <p:nvPr/>
        </p:nvSpPr>
        <p:spPr>
          <a:xfrm>
            <a:off x="395536" y="6453336"/>
            <a:ext cx="1800200" cy="461665"/>
          </a:xfrm>
          <a:prstGeom prst="rect">
            <a:avLst/>
          </a:prstGeom>
          <a:noFill/>
        </p:spPr>
        <p:txBody>
          <a:bodyPr wrap="square" rtlCol="0">
            <a:spAutoFit/>
          </a:bodyPr>
          <a:lstStyle/>
          <a:p>
            <a:r>
              <a:rPr lang="fi-FI" sz="2400" dirty="0" smtClean="0"/>
              <a:t>Kemia</a:t>
            </a:r>
            <a:endParaRPr lang="fi-FI" sz="2400" dirty="0"/>
          </a:p>
        </p:txBody>
      </p:sp>
    </p:spTree>
    <p:extLst>
      <p:ext uri="{BB962C8B-B14F-4D97-AF65-F5344CB8AC3E}">
        <p14:creationId xmlns:p14="http://schemas.microsoft.com/office/powerpoint/2010/main" val="2261659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908720"/>
            <a:ext cx="8229600" cy="936104"/>
          </a:xfrm>
        </p:spPr>
        <p:txBody>
          <a:bodyPr/>
          <a:lstStyle/>
          <a:p>
            <a:r>
              <a:rPr lang="fi-FI" dirty="0" smtClean="0"/>
              <a:t>Lukio 		</a:t>
            </a:r>
            <a:r>
              <a:rPr lang="fi-FI" dirty="0">
                <a:hlinkClick r:id="rId2"/>
              </a:rPr>
              <a:t>www.peda.net/polku/ovi</a:t>
            </a:r>
            <a:r>
              <a:rPr lang="fi-FI" dirty="0"/>
              <a:t/>
            </a:r>
            <a:br>
              <a:rPr lang="fi-FI" dirty="0"/>
            </a:br>
            <a:endParaRPr lang="fi-FI" dirty="0"/>
          </a:p>
        </p:txBody>
      </p:sp>
      <p:sp>
        <p:nvSpPr>
          <p:cNvPr id="3" name="Sisällön paikkamerkki 2"/>
          <p:cNvSpPr>
            <a:spLocks noGrp="1"/>
          </p:cNvSpPr>
          <p:nvPr>
            <p:ph idx="1"/>
          </p:nvPr>
        </p:nvSpPr>
        <p:spPr>
          <a:xfrm>
            <a:off x="2555776" y="1700808"/>
            <a:ext cx="6131024" cy="4873030"/>
          </a:xfrm>
        </p:spPr>
        <p:txBody>
          <a:bodyPr/>
          <a:lstStyle/>
          <a:p>
            <a:pPr marL="109537" indent="0">
              <a:buNone/>
            </a:pPr>
            <a:endParaRPr lang="fi-FI" dirty="0" smtClean="0">
              <a:hlinkClick r:id="rId3"/>
            </a:endParaRPr>
          </a:p>
          <a:p>
            <a:pPr marL="109537" indent="0">
              <a:buNone/>
            </a:pPr>
            <a:r>
              <a:rPr lang="fi-FI" dirty="0" smtClean="0">
                <a:hlinkClick r:id="rId3"/>
              </a:rPr>
              <a:t>www.mangahigh.com</a:t>
            </a:r>
            <a:r>
              <a:rPr lang="fi-FI" dirty="0"/>
              <a:t/>
            </a:r>
            <a:br>
              <a:rPr lang="fi-FI" dirty="0"/>
            </a:br>
            <a:r>
              <a:rPr lang="fi-FI" dirty="0" smtClean="0">
                <a:hlinkClick r:id="rId4"/>
              </a:rPr>
              <a:t>http</a:t>
            </a:r>
            <a:r>
              <a:rPr lang="fi-FI" dirty="0">
                <a:hlinkClick r:id="rId4"/>
              </a:rPr>
              <a:t>://www.kovatkertoimet.org/againstallodds/</a:t>
            </a:r>
            <a:r>
              <a:rPr lang="fi-FI" dirty="0"/>
              <a:t/>
            </a:r>
            <a:br>
              <a:rPr lang="fi-FI" dirty="0"/>
            </a:br>
            <a:r>
              <a:rPr lang="fi-FI" dirty="0" smtClean="0">
                <a:hlinkClick r:id="rId5"/>
              </a:rPr>
              <a:t>http</a:t>
            </a:r>
            <a:r>
              <a:rPr lang="fi-FI" dirty="0">
                <a:hlinkClick r:id="rId5"/>
              </a:rPr>
              <a:t>://www.nobelprize.org/educational/</a:t>
            </a:r>
            <a:r>
              <a:rPr lang="fi-FI" dirty="0"/>
              <a:t/>
            </a:r>
            <a:br>
              <a:rPr lang="fi-FI" dirty="0"/>
            </a:br>
            <a:r>
              <a:rPr lang="fi-FI" dirty="0">
                <a:hlinkClick r:id="rId6"/>
              </a:rPr>
              <a:t>http://www.oppimispeli.fi/ote</a:t>
            </a:r>
            <a:r>
              <a:rPr lang="fi-FI" dirty="0" smtClean="0">
                <a:hlinkClick r:id="rId6"/>
              </a:rPr>
              <a:t>/</a:t>
            </a:r>
            <a:endParaRPr lang="fi-FI" dirty="0" smtClean="0"/>
          </a:p>
          <a:p>
            <a:pPr marL="109537" indent="0">
              <a:buNone/>
            </a:pPr>
            <a:r>
              <a:rPr lang="fi-FI" dirty="0">
                <a:hlinkClick r:id="rId7"/>
              </a:rPr>
              <a:t>http://www.peda.net/veraja/konnevesi/lukio/ophhanke2010/pelit/ymparisto-_ja_luonnontieto/</a:t>
            </a:r>
            <a:r>
              <a:rPr lang="fi-FI" dirty="0" smtClean="0">
                <a:hlinkClick r:id="rId7"/>
              </a:rPr>
              <a:t>pelit</a:t>
            </a:r>
            <a:endParaRPr lang="fi-FI" dirty="0" smtClean="0"/>
          </a:p>
          <a:p>
            <a:pPr marL="109537" indent="0">
              <a:buNone/>
            </a:pPr>
            <a:endParaRPr lang="fi-FI" dirty="0"/>
          </a:p>
        </p:txBody>
      </p:sp>
      <p:sp>
        <p:nvSpPr>
          <p:cNvPr id="5" name="Tekstiruutu 4"/>
          <p:cNvSpPr txBox="1"/>
          <p:nvPr/>
        </p:nvSpPr>
        <p:spPr>
          <a:xfrm>
            <a:off x="251520" y="2204864"/>
            <a:ext cx="2268256" cy="461665"/>
          </a:xfrm>
          <a:prstGeom prst="rect">
            <a:avLst/>
          </a:prstGeom>
          <a:noFill/>
        </p:spPr>
        <p:txBody>
          <a:bodyPr wrap="square" rtlCol="0">
            <a:spAutoFit/>
          </a:bodyPr>
          <a:lstStyle/>
          <a:p>
            <a:r>
              <a:rPr lang="fi-FI" sz="2400" dirty="0" smtClean="0"/>
              <a:t>Matematiikka</a:t>
            </a:r>
            <a:endParaRPr lang="fi-FI" sz="2400" dirty="0"/>
          </a:p>
        </p:txBody>
      </p:sp>
      <p:sp>
        <p:nvSpPr>
          <p:cNvPr id="6" name="Tekstiruutu 5"/>
          <p:cNvSpPr txBox="1"/>
          <p:nvPr/>
        </p:nvSpPr>
        <p:spPr>
          <a:xfrm>
            <a:off x="251520" y="2852936"/>
            <a:ext cx="2016224" cy="830997"/>
          </a:xfrm>
          <a:prstGeom prst="rect">
            <a:avLst/>
          </a:prstGeom>
          <a:noFill/>
        </p:spPr>
        <p:txBody>
          <a:bodyPr wrap="square" rtlCol="0">
            <a:spAutoFit/>
          </a:bodyPr>
          <a:lstStyle/>
          <a:p>
            <a:r>
              <a:rPr lang="fi-FI" sz="2400" dirty="0" smtClean="0"/>
              <a:t>Moniin oppiaineisiin</a:t>
            </a:r>
            <a:endParaRPr lang="fi-FI" sz="2400" dirty="0"/>
          </a:p>
        </p:txBody>
      </p:sp>
      <p:sp>
        <p:nvSpPr>
          <p:cNvPr id="7" name="Tekstiruutu 6"/>
          <p:cNvSpPr txBox="1"/>
          <p:nvPr/>
        </p:nvSpPr>
        <p:spPr>
          <a:xfrm>
            <a:off x="323528" y="4365104"/>
            <a:ext cx="868747" cy="461665"/>
          </a:xfrm>
          <a:prstGeom prst="rect">
            <a:avLst/>
          </a:prstGeom>
          <a:noFill/>
        </p:spPr>
        <p:txBody>
          <a:bodyPr wrap="none" rtlCol="0">
            <a:spAutoFit/>
          </a:bodyPr>
          <a:lstStyle/>
          <a:p>
            <a:r>
              <a:rPr lang="fi-FI" sz="2400" dirty="0" smtClean="0"/>
              <a:t>OPO</a:t>
            </a:r>
            <a:endParaRPr lang="fi-FI" sz="2400" dirty="0"/>
          </a:p>
        </p:txBody>
      </p:sp>
      <p:sp>
        <p:nvSpPr>
          <p:cNvPr id="8" name="Tekstiruutu 7"/>
          <p:cNvSpPr txBox="1"/>
          <p:nvPr/>
        </p:nvSpPr>
        <p:spPr>
          <a:xfrm>
            <a:off x="107504" y="5063066"/>
            <a:ext cx="2448272" cy="461665"/>
          </a:xfrm>
          <a:prstGeom prst="rect">
            <a:avLst/>
          </a:prstGeom>
          <a:noFill/>
        </p:spPr>
        <p:txBody>
          <a:bodyPr wrap="square" rtlCol="0">
            <a:spAutoFit/>
          </a:bodyPr>
          <a:lstStyle/>
          <a:p>
            <a:r>
              <a:rPr lang="fi-FI" sz="2400" dirty="0" smtClean="0"/>
              <a:t>Ilmastonmuutos</a:t>
            </a:r>
            <a:endParaRPr lang="fi-FI" sz="2400" dirty="0"/>
          </a:p>
        </p:txBody>
      </p:sp>
    </p:spTree>
    <p:extLst>
      <p:ext uri="{BB962C8B-B14F-4D97-AF65-F5344CB8AC3E}">
        <p14:creationId xmlns:p14="http://schemas.microsoft.com/office/powerpoint/2010/main" val="3700457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457200" y="764704"/>
            <a:ext cx="8229600" cy="1008112"/>
          </a:xfrm>
        </p:spPr>
        <p:txBody>
          <a:bodyPr/>
          <a:lstStyle/>
          <a:p>
            <a:pPr algn="ctr"/>
            <a:r>
              <a:rPr lang="fi-FI" dirty="0" err="1" smtClean="0"/>
              <a:t>Sumdog.com</a:t>
            </a:r>
            <a:endParaRPr lang="fi-FI" dirty="0"/>
          </a:p>
        </p:txBody>
      </p:sp>
      <p:pic>
        <p:nvPicPr>
          <p:cNvPr id="5" name="Sisällön paikkamerkki 4"/>
          <p:cNvPicPr>
            <a:picLocks noGrp="1" noChangeAspect="1"/>
          </p:cNvPicPr>
          <p:nvPr>
            <p:ph idx="1"/>
          </p:nvPr>
        </p:nvPicPr>
        <p:blipFill>
          <a:blip r:embed="rId2"/>
          <a:srcRect t="1955" b="1955"/>
          <a:stretch>
            <a:fillRect/>
          </a:stretch>
        </p:blipFill>
        <p:spPr>
          <a:xfrm>
            <a:off x="251520" y="1916832"/>
            <a:ext cx="8712968" cy="4657006"/>
          </a:xfrm>
          <a:prstGeom prst="rect">
            <a:avLst/>
          </a:prstGeom>
        </p:spPr>
      </p:pic>
    </p:spTree>
    <p:extLst>
      <p:ext uri="{BB962C8B-B14F-4D97-AF65-F5344CB8AC3E}">
        <p14:creationId xmlns:p14="http://schemas.microsoft.com/office/powerpoint/2010/main" val="238831262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Kuva 4" descr="asum2.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8214"/>
            <a:ext cx="4067944" cy="2812846"/>
          </a:xfrm>
          <a:prstGeom prst="rect">
            <a:avLst/>
          </a:prstGeom>
        </p:spPr>
      </p:pic>
      <p:pic>
        <p:nvPicPr>
          <p:cNvPr id="6" name="Kuva 5" descr="asum3.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2238354"/>
            <a:ext cx="3995936" cy="2756690"/>
          </a:xfrm>
          <a:prstGeom prst="rect">
            <a:avLst/>
          </a:prstGeom>
        </p:spPr>
      </p:pic>
      <p:pic>
        <p:nvPicPr>
          <p:cNvPr id="7" name="Kuva 6" descr="asum5.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4005064"/>
            <a:ext cx="4208512" cy="2513417"/>
          </a:xfrm>
          <a:prstGeom prst="rect">
            <a:avLst/>
          </a:prstGeom>
        </p:spPr>
      </p:pic>
    </p:spTree>
    <p:extLst>
      <p:ext uri="{BB962C8B-B14F-4D97-AF65-F5344CB8AC3E}">
        <p14:creationId xmlns:p14="http://schemas.microsoft.com/office/powerpoint/2010/main" val="33793001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319064" y="764704"/>
            <a:ext cx="8229600" cy="1066800"/>
          </a:xfrm>
        </p:spPr>
        <p:txBody>
          <a:bodyPr/>
          <a:lstStyle/>
          <a:p>
            <a:r>
              <a:rPr lang="fi-FI" b="1" u="sng" dirty="0" err="1"/>
              <a:t>Sumdog</a:t>
            </a:r>
            <a:r>
              <a:rPr lang="fi-FI" b="1" u="sng" dirty="0"/>
              <a:t> - käyttöönotto</a:t>
            </a:r>
            <a:r>
              <a:rPr lang="fi-FI" dirty="0"/>
              <a:t/>
            </a:r>
            <a:br>
              <a:rPr lang="fi-FI" dirty="0"/>
            </a:br>
            <a:endParaRPr lang="fi-FI" dirty="0"/>
          </a:p>
        </p:txBody>
      </p:sp>
      <p:sp>
        <p:nvSpPr>
          <p:cNvPr id="3" name="Sisällön paikkamerkki 2"/>
          <p:cNvSpPr>
            <a:spLocks noGrp="1"/>
          </p:cNvSpPr>
          <p:nvPr>
            <p:ph sz="half" idx="1"/>
          </p:nvPr>
        </p:nvSpPr>
        <p:spPr>
          <a:xfrm>
            <a:off x="961256" y="1207293"/>
            <a:ext cx="8435280" cy="4525963"/>
          </a:xfrm>
        </p:spPr>
        <p:txBody>
          <a:bodyPr/>
          <a:lstStyle/>
          <a:p>
            <a:pPr marL="109537" indent="0">
              <a:buNone/>
            </a:pPr>
            <a:endParaRPr lang="fi-FI" dirty="0"/>
          </a:p>
          <a:p>
            <a:pPr lvl="0"/>
            <a:r>
              <a:rPr lang="fi-FI" sz="2400" dirty="0"/>
              <a:t>Peliin voi tutustua klikkaamalla </a:t>
            </a:r>
            <a:r>
              <a:rPr lang="fi-FI" sz="2400" dirty="0" smtClean="0"/>
              <a:t>”Play </a:t>
            </a:r>
            <a:r>
              <a:rPr lang="fi-FI" sz="2400" dirty="0"/>
              <a:t>as a </a:t>
            </a:r>
            <a:r>
              <a:rPr lang="fi-FI" sz="2400" dirty="0" err="1" smtClean="0"/>
              <a:t>guest</a:t>
            </a:r>
            <a:r>
              <a:rPr lang="fi-FI" sz="2400" dirty="0" smtClean="0"/>
              <a:t>”.</a:t>
            </a:r>
            <a:endParaRPr lang="fi-FI" sz="2400" dirty="0"/>
          </a:p>
          <a:p>
            <a:pPr lvl="0"/>
            <a:r>
              <a:rPr lang="fi-FI" sz="2400" dirty="0"/>
              <a:t>Peliin kirjautuu ensin opettaja, joka omien tietojensa jälkeen rekisteröi koulun. Hän saa rekisteröitymisestä sähköpostivahvistuksen. </a:t>
            </a:r>
          </a:p>
          <a:p>
            <a:pPr lvl="1"/>
            <a:r>
              <a:rPr lang="fi-FI" sz="2400" dirty="0"/>
              <a:t>Ensimmäinen koulusta kirjautunut opettaja toimii koulun uusien opettajarekisteröitymisten vahvistajana.</a:t>
            </a:r>
          </a:p>
          <a:p>
            <a:pPr lvl="0"/>
            <a:r>
              <a:rPr lang="fi-FI" sz="2400" dirty="0"/>
              <a:t>Oppilaiden kirjaaminen peliin oikealla aukeavasta ylävalikosta : </a:t>
            </a:r>
            <a:r>
              <a:rPr lang="fi-FI" sz="2400" dirty="0" err="1"/>
              <a:t>classes</a:t>
            </a:r>
            <a:endParaRPr lang="fi-FI" sz="2400" dirty="0"/>
          </a:p>
          <a:p>
            <a:pPr lvl="1"/>
            <a:r>
              <a:rPr lang="fi-FI" sz="2400" dirty="0"/>
              <a:t>Luokan nimi</a:t>
            </a:r>
          </a:p>
          <a:p>
            <a:pPr lvl="1"/>
            <a:r>
              <a:rPr lang="fi-FI" sz="2400" dirty="0"/>
              <a:t>Oppilaat </a:t>
            </a:r>
          </a:p>
          <a:p>
            <a:pPr lvl="1"/>
            <a:r>
              <a:rPr lang="fi-FI" sz="2400" dirty="0" err="1"/>
              <a:t>Sumdog</a:t>
            </a:r>
            <a:r>
              <a:rPr lang="fi-FI" sz="2400" dirty="0"/>
              <a:t> antaa oppilaille pelaajatunnukset ja salasanat, jotka voi printata oppilaille suoraan</a:t>
            </a:r>
          </a:p>
          <a:p>
            <a:pPr lvl="1"/>
            <a:r>
              <a:rPr lang="fi-FI" sz="2400" dirty="0"/>
              <a:t>Oppilaita voi lisätä ja poistaa tarvittaessa helposti.</a:t>
            </a:r>
          </a:p>
          <a:p>
            <a:endParaRPr lang="fi-FI" dirty="0"/>
          </a:p>
        </p:txBody>
      </p:sp>
      <p:pic>
        <p:nvPicPr>
          <p:cNvPr id="5" name="Kuva 4" descr="asum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4" y="0"/>
            <a:ext cx="2264278" cy="1628800"/>
          </a:xfrm>
          <a:prstGeom prst="rect">
            <a:avLst/>
          </a:prstGeom>
        </p:spPr>
      </p:pic>
    </p:spTree>
    <p:extLst>
      <p:ext uri="{BB962C8B-B14F-4D97-AF65-F5344CB8AC3E}">
        <p14:creationId xmlns:p14="http://schemas.microsoft.com/office/powerpoint/2010/main" val="358528272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2123728" y="836712"/>
            <a:ext cx="8229600" cy="504056"/>
          </a:xfrm>
        </p:spPr>
        <p:txBody>
          <a:bodyPr/>
          <a:lstStyle/>
          <a:p>
            <a:r>
              <a:rPr lang="fi-FI" sz="3200" b="1" u="sng" dirty="0" err="1"/>
              <a:t>Sumdog</a:t>
            </a:r>
            <a:r>
              <a:rPr lang="fi-FI" sz="3200" b="1" u="sng" dirty="0"/>
              <a:t> - pelin idea</a:t>
            </a:r>
            <a:r>
              <a:rPr lang="fi-FI" dirty="0"/>
              <a:t/>
            </a:r>
            <a:br>
              <a:rPr lang="fi-FI" dirty="0"/>
            </a:br>
            <a:endParaRPr lang="fi-FI" dirty="0"/>
          </a:p>
        </p:txBody>
      </p:sp>
      <p:sp>
        <p:nvSpPr>
          <p:cNvPr id="3" name="Sisällön paikkamerkki 2"/>
          <p:cNvSpPr>
            <a:spLocks noGrp="1"/>
          </p:cNvSpPr>
          <p:nvPr>
            <p:ph sz="half" idx="1"/>
          </p:nvPr>
        </p:nvSpPr>
        <p:spPr>
          <a:xfrm>
            <a:off x="124127" y="1340768"/>
            <a:ext cx="9128393" cy="4680520"/>
          </a:xfrm>
        </p:spPr>
        <p:txBody>
          <a:bodyPr/>
          <a:lstStyle/>
          <a:p>
            <a:pPr marL="109537" lvl="0" indent="0">
              <a:buNone/>
            </a:pPr>
            <a:r>
              <a:rPr lang="fi-FI" sz="1800" dirty="0" smtClean="0"/>
              <a:t>1. </a:t>
            </a:r>
            <a:r>
              <a:rPr lang="fi-FI" dirty="0" smtClean="0"/>
              <a:t>Jokaisesta </a:t>
            </a:r>
            <a:r>
              <a:rPr lang="fi-FI" dirty="0"/>
              <a:t>oikeasta laskun vastauksesta saa kolikon.</a:t>
            </a:r>
          </a:p>
          <a:p>
            <a:pPr marL="109537" lvl="0" indent="0">
              <a:buNone/>
            </a:pPr>
            <a:r>
              <a:rPr lang="fi-FI" dirty="0" smtClean="0"/>
              <a:t>2. Kolikoilla </a:t>
            </a:r>
            <a:r>
              <a:rPr lang="fi-FI" dirty="0"/>
              <a:t>voi </a:t>
            </a:r>
            <a:r>
              <a:rPr lang="fi-FI" dirty="0" err="1"/>
              <a:t>tuunata</a:t>
            </a:r>
            <a:r>
              <a:rPr lang="fi-FI" dirty="0"/>
              <a:t> omaa pelihahmoa (halvimmat ostettavat tavarat shopissa 200 </a:t>
            </a:r>
            <a:r>
              <a:rPr lang="fi-FI" dirty="0" err="1"/>
              <a:t>coins</a:t>
            </a:r>
            <a:r>
              <a:rPr lang="fi-FI" dirty="0"/>
              <a:t>).</a:t>
            </a:r>
          </a:p>
          <a:p>
            <a:pPr marL="109537" lvl="0" indent="0">
              <a:buNone/>
            </a:pPr>
            <a:r>
              <a:rPr lang="fi-FI" dirty="0" smtClean="0"/>
              <a:t>3. Kolikoiden </a:t>
            </a:r>
            <a:r>
              <a:rPr lang="fi-FI" dirty="0"/>
              <a:t>määrä kasvattaa eläintasoa. Alun ruskeasta rotasta tulee simpanssi, kun 500 kolikkoa on tienattu. Kaupassa käytetyt kolikot eivät laske tasoa.</a:t>
            </a:r>
          </a:p>
          <a:p>
            <a:pPr marL="109537" lvl="0" indent="0">
              <a:buNone/>
            </a:pPr>
            <a:r>
              <a:rPr lang="fi-FI" dirty="0" smtClean="0"/>
              <a:t>4. Vastustajan </a:t>
            </a:r>
            <a:r>
              <a:rPr lang="fi-FI" dirty="0"/>
              <a:t>voi valita (online-pelaaja maailmalta, luokkakaveri tai tietokone).</a:t>
            </a:r>
          </a:p>
          <a:p>
            <a:pPr marL="109537" lvl="0" indent="0">
              <a:buNone/>
            </a:pPr>
            <a:r>
              <a:rPr lang="fi-FI" dirty="0" smtClean="0"/>
              <a:t>5. Eri </a:t>
            </a:r>
            <a:r>
              <a:rPr lang="fi-FI" dirty="0"/>
              <a:t>pelejä on n. 20 erilaista, yksinpelistä neljää vastustajaa vastaan pelattavia.</a:t>
            </a:r>
          </a:p>
          <a:p>
            <a:pPr marL="109537" lvl="0" indent="0">
              <a:buNone/>
            </a:pPr>
            <a:r>
              <a:rPr lang="fi-FI" dirty="0" smtClean="0"/>
              <a:t>6. Jokaiseen </a:t>
            </a:r>
            <a:r>
              <a:rPr lang="fi-FI" dirty="0"/>
              <a:t>peliin voi valita harjoiteltavan taidon yli sadasta erilaisesta taidosta.</a:t>
            </a:r>
          </a:p>
          <a:p>
            <a:pPr marL="109537" lvl="0" indent="0">
              <a:buNone/>
            </a:pPr>
            <a:r>
              <a:rPr lang="fi-FI" dirty="0" smtClean="0"/>
              <a:t>7. Tehtävät </a:t>
            </a:r>
            <a:r>
              <a:rPr lang="fi-FI" dirty="0"/>
              <a:t>vaikeutuu pelaajan taitojen kehittyessä.</a:t>
            </a:r>
          </a:p>
          <a:p>
            <a:pPr marL="109537" lvl="0" indent="0">
              <a:buNone/>
            </a:pPr>
            <a:endParaRPr lang="fi-FI" dirty="0"/>
          </a:p>
        </p:txBody>
      </p:sp>
    </p:spTree>
    <p:extLst>
      <p:ext uri="{BB962C8B-B14F-4D97-AF65-F5344CB8AC3E}">
        <p14:creationId xmlns:p14="http://schemas.microsoft.com/office/powerpoint/2010/main" val="319010206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187624" y="692696"/>
            <a:ext cx="7499176" cy="1152128"/>
          </a:xfrm>
        </p:spPr>
        <p:txBody>
          <a:bodyPr/>
          <a:lstStyle/>
          <a:p>
            <a:r>
              <a:rPr lang="fi-FI" sz="3600" u="sng" dirty="0" err="1" smtClean="0"/>
              <a:t>Sumdog</a:t>
            </a:r>
            <a:r>
              <a:rPr lang="fi-FI" sz="3600" u="sng" dirty="0" smtClean="0"/>
              <a:t> – opettajan välineet</a:t>
            </a:r>
            <a:endParaRPr lang="fi-FI" sz="3600" u="sng" dirty="0"/>
          </a:p>
        </p:txBody>
      </p:sp>
      <p:sp>
        <p:nvSpPr>
          <p:cNvPr id="6" name="Sisällön paikkamerkki 5"/>
          <p:cNvSpPr>
            <a:spLocks noGrp="1"/>
          </p:cNvSpPr>
          <p:nvPr>
            <p:ph idx="1"/>
          </p:nvPr>
        </p:nvSpPr>
        <p:spPr>
          <a:xfrm>
            <a:off x="457200" y="1988840"/>
            <a:ext cx="8229600" cy="4584998"/>
          </a:xfrm>
        </p:spPr>
        <p:txBody>
          <a:bodyPr/>
          <a:lstStyle/>
          <a:p>
            <a:pPr marL="109537" lvl="0" indent="0">
              <a:buNone/>
            </a:pPr>
            <a:r>
              <a:rPr lang="fi-FI" sz="2000" dirty="0" smtClean="0"/>
              <a:t>8. Opettaja </a:t>
            </a:r>
            <a:r>
              <a:rPr lang="fi-FI" sz="2000" dirty="0"/>
              <a:t>voi seurata oppilaiden aktiivisuutta oman rekisterinsä kautta.</a:t>
            </a:r>
          </a:p>
          <a:p>
            <a:pPr marL="109537" lvl="0" indent="0">
              <a:buNone/>
            </a:pPr>
            <a:r>
              <a:rPr lang="fi-FI" sz="2000" dirty="0"/>
              <a:t>9. Opettaja voi myös rajata tai ohjata oppilaiden pelejä luomalla omasta valikostaan </a:t>
            </a:r>
            <a:r>
              <a:rPr lang="fi-FI" sz="2000" dirty="0" err="1"/>
              <a:t>Challencen</a:t>
            </a:r>
            <a:r>
              <a:rPr lang="fi-FI" sz="2000" dirty="0"/>
              <a:t>. Haasteessa määritellään mitä taitoja harjoitellaan, kauan haasteen suorittamiseen on aikaa (</a:t>
            </a:r>
            <a:r>
              <a:rPr lang="fi-FI" sz="2000" dirty="0" smtClean="0"/>
              <a:t>esim. </a:t>
            </a:r>
            <a:r>
              <a:rPr lang="fi-FI" sz="2000" dirty="0"/>
              <a:t>viikko tai jakso) ja paljonko oikeita vastauksia/pelattuja pelejä haasteen saavuttamiseen tarvitaan.</a:t>
            </a:r>
          </a:p>
          <a:p>
            <a:pPr marL="109537" lvl="0" indent="0">
              <a:buNone/>
            </a:pPr>
            <a:r>
              <a:rPr lang="fi-FI" sz="2000" dirty="0"/>
              <a:t>10. Opettaja voi muodostaa myös luokalle kilpailun (</a:t>
            </a:r>
            <a:r>
              <a:rPr lang="fi-FI" sz="2000" dirty="0" err="1"/>
              <a:t>Competition</a:t>
            </a:r>
            <a:r>
              <a:rPr lang="fi-FI" sz="2000" dirty="0"/>
              <a:t>).</a:t>
            </a:r>
          </a:p>
          <a:p>
            <a:pPr marL="109537" lvl="0" indent="0">
              <a:buNone/>
            </a:pPr>
            <a:r>
              <a:rPr lang="fi-FI" sz="2000" dirty="0"/>
              <a:t>11. Eriyttäminen. Samaa peliä voi pelata vastakkain erilaisilla tehtävillä (esim. toisella yhteenlasku, lukualueella 0-100,  toisella kertotaulu). Vastustajan laskut eivät näy muille. Myös haasteen voi laatia eriyttämällä sisällön oppilaan tasoa vastaavaksi. Määrät voivat olla kuitenkin samat, joten harjoitusta saa saman verran.</a:t>
            </a:r>
          </a:p>
          <a:p>
            <a:pPr marL="109537" lvl="0" indent="0">
              <a:buNone/>
            </a:pPr>
            <a:r>
              <a:rPr lang="fi-FI" sz="2000" dirty="0"/>
              <a:t>12. Oppilaat voivat pelata lisätehtävänä, ”pelivälkkä”-vuorollaan tai kotona. </a:t>
            </a:r>
          </a:p>
          <a:p>
            <a:endParaRPr lang="fi-FI" sz="2000" dirty="0"/>
          </a:p>
        </p:txBody>
      </p:sp>
    </p:spTree>
    <p:extLst>
      <p:ext uri="{BB962C8B-B14F-4D97-AF65-F5344CB8AC3E}">
        <p14:creationId xmlns:p14="http://schemas.microsoft.com/office/powerpoint/2010/main" val="230947125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864096"/>
          </a:xfrm>
        </p:spPr>
        <p:txBody>
          <a:bodyPr/>
          <a:lstStyle/>
          <a:p>
            <a:r>
              <a:rPr lang="fi-FI" dirty="0" err="1" smtClean="0"/>
              <a:t>Sumdog.com</a:t>
            </a:r>
            <a:endParaRPr lang="fi-FI" dirty="0"/>
          </a:p>
        </p:txBody>
      </p:sp>
      <p:pic>
        <p:nvPicPr>
          <p:cNvPr id="4" name="Sisällön paikkamerkki 3" descr="Sumdog report.tiff"/>
          <p:cNvPicPr>
            <a:picLocks noGrp="1" noChangeAspect="1"/>
          </p:cNvPicPr>
          <p:nvPr>
            <p:ph idx="1"/>
          </p:nvPr>
        </p:nvPicPr>
        <p:blipFill>
          <a:blip r:embed="rId2">
            <a:extLst>
              <a:ext uri="{28A0092B-C50C-407E-A947-70E740481C1C}">
                <a14:useLocalDpi xmlns:a14="http://schemas.microsoft.com/office/drawing/2010/main" val="0"/>
              </a:ext>
            </a:extLst>
          </a:blip>
          <a:srcRect t="-9361" b="-9361"/>
          <a:stretch>
            <a:fillRect/>
          </a:stretch>
        </p:blipFill>
        <p:spPr>
          <a:xfrm>
            <a:off x="-1537" y="1412776"/>
            <a:ext cx="9144000" cy="4324350"/>
          </a:xfrm>
        </p:spPr>
      </p:pic>
    </p:spTree>
    <p:extLst>
      <p:ext uri="{BB962C8B-B14F-4D97-AF65-F5344CB8AC3E}">
        <p14:creationId xmlns:p14="http://schemas.microsoft.com/office/powerpoint/2010/main" val="20729396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79512" y="692696"/>
            <a:ext cx="8712968" cy="936104"/>
          </a:xfrm>
        </p:spPr>
        <p:txBody>
          <a:bodyPr/>
          <a:lstStyle/>
          <a:p>
            <a:r>
              <a:rPr lang="fi-FI" b="1" dirty="0">
                <a:ea typeface="ＭＳ Ｐゴシック" pitchFamily="34" charset="-128"/>
              </a:rPr>
              <a:t>Mitä </a:t>
            </a:r>
            <a:r>
              <a:rPr lang="fi-FI" b="1" dirty="0" err="1">
                <a:ea typeface="ＭＳ Ｐゴシック" pitchFamily="34" charset="-128"/>
              </a:rPr>
              <a:t>OVI-hanke</a:t>
            </a:r>
            <a:r>
              <a:rPr lang="fi-FI" b="1" dirty="0">
                <a:ea typeface="ＭＳ Ｐゴシック" pitchFamily="34" charset="-128"/>
              </a:rPr>
              <a:t> tarjoaa opettajille?</a:t>
            </a:r>
            <a:endParaRPr lang="fi-FI" dirty="0"/>
          </a:p>
        </p:txBody>
      </p:sp>
      <p:sp>
        <p:nvSpPr>
          <p:cNvPr id="3" name="Sisällön paikkamerkki 2"/>
          <p:cNvSpPr>
            <a:spLocks noGrp="1"/>
          </p:cNvSpPr>
          <p:nvPr>
            <p:ph idx="1"/>
          </p:nvPr>
        </p:nvSpPr>
        <p:spPr>
          <a:xfrm>
            <a:off x="-180528" y="1484784"/>
            <a:ext cx="9505056" cy="5089054"/>
          </a:xfrm>
        </p:spPr>
        <p:txBody>
          <a:bodyPr/>
          <a:lstStyle/>
          <a:p>
            <a:pPr eaLnBrk="1" hangingPunct="1">
              <a:buFont typeface="Arial" charset="0"/>
              <a:buChar char="•"/>
            </a:pPr>
            <a:r>
              <a:rPr lang="fi-FI" dirty="0">
                <a:latin typeface="Arial" charset="0"/>
                <a:ea typeface="ＭＳ Ｐゴシック" pitchFamily="34" charset="-128"/>
                <a:cs typeface="Arial" charset="0"/>
              </a:rPr>
              <a:t>Linkkejä oppimispeleihin oppiaineittain, luokkatasoihin jaoteltuina</a:t>
            </a:r>
          </a:p>
          <a:p>
            <a:pPr eaLnBrk="1" hangingPunct="1">
              <a:buFont typeface="Arial" charset="0"/>
              <a:buChar char="•"/>
            </a:pPr>
            <a:r>
              <a:rPr lang="fi-FI" dirty="0">
                <a:latin typeface="Arial" charset="0"/>
                <a:ea typeface="ＭＳ Ｐゴシック" pitchFamily="34" charset="-128"/>
                <a:cs typeface="Arial" charset="0"/>
              </a:rPr>
              <a:t>Opastettuja tutustumiskäyntejä virtuaalimaailmoihin </a:t>
            </a:r>
          </a:p>
          <a:p>
            <a:pPr eaLnBrk="1" hangingPunct="1">
              <a:buFont typeface="Arial" charset="0"/>
              <a:buChar char="•"/>
            </a:pPr>
            <a:r>
              <a:rPr lang="fi-FI" dirty="0">
                <a:latin typeface="Arial" charset="0"/>
                <a:ea typeface="ＭＳ Ｐゴシック" pitchFamily="34" charset="-128"/>
                <a:cs typeface="Arial" charset="0"/>
              </a:rPr>
              <a:t>Ideoiden levittämistä opettajilta ja muilta asiantuntijoilta kouluihin</a:t>
            </a:r>
          </a:p>
          <a:p>
            <a:pPr eaLnBrk="1" hangingPunct="1">
              <a:buFont typeface="Arial" charset="0"/>
              <a:buChar char="•"/>
            </a:pPr>
            <a:r>
              <a:rPr lang="fi-FI" dirty="0">
                <a:latin typeface="Arial" charset="0"/>
                <a:ea typeface="ＭＳ Ｐゴシック" pitchFamily="34" charset="-128"/>
                <a:cs typeface="Arial" charset="0"/>
              </a:rPr>
              <a:t>Tietoa uusista oppimisympäristöistä ja niihin liittyvistä käytänteistä</a:t>
            </a:r>
          </a:p>
          <a:p>
            <a:pPr eaLnBrk="1" hangingPunct="1">
              <a:buFont typeface="Arial" charset="0"/>
              <a:buChar char="•"/>
            </a:pPr>
            <a:r>
              <a:rPr lang="fi-FI" dirty="0">
                <a:latin typeface="Arial" charset="0"/>
                <a:ea typeface="ＭＳ Ｐゴシック" pitchFamily="34" charset="-128"/>
                <a:cs typeface="Arial" charset="0"/>
              </a:rPr>
              <a:t>Osallistumismahdollisuuksia pelien ja virtuaalisten ympäristöjen kehittämiseen</a:t>
            </a:r>
          </a:p>
          <a:p>
            <a:pPr eaLnBrk="1" hangingPunct="1">
              <a:buNone/>
            </a:pPr>
            <a:endParaRPr lang="fi-FI" u="sng" dirty="0" smtClean="0">
              <a:solidFill>
                <a:srgbClr val="00B050"/>
              </a:solidFill>
              <a:latin typeface="Arial" charset="0"/>
              <a:ea typeface="ＭＳ Ｐゴシック" pitchFamily="34" charset="-128"/>
              <a:cs typeface="Arial" charset="0"/>
            </a:endParaRPr>
          </a:p>
          <a:p>
            <a:pPr eaLnBrk="1" hangingPunct="1">
              <a:buNone/>
            </a:pPr>
            <a:r>
              <a:rPr lang="fi-FI" u="sng" dirty="0" smtClean="0">
                <a:solidFill>
                  <a:srgbClr val="00B050"/>
                </a:solidFill>
                <a:latin typeface="Arial" charset="0"/>
                <a:ea typeface="ＭＳ Ｐゴシック" pitchFamily="34" charset="-128"/>
                <a:cs typeface="Arial" charset="0"/>
              </a:rPr>
              <a:t>   </a:t>
            </a:r>
            <a:r>
              <a:rPr lang="fi-FI" u="sng" dirty="0" err="1" smtClean="0">
                <a:solidFill>
                  <a:srgbClr val="00B050"/>
                </a:solidFill>
                <a:latin typeface="Arial" charset="0"/>
                <a:ea typeface="ＭＳ Ｐゴシック" pitchFamily="34" charset="-128"/>
                <a:cs typeface="Arial" charset="0"/>
              </a:rPr>
              <a:t>www.peda.net/polku/ovi</a:t>
            </a:r>
            <a:endParaRPr lang="fi-FI" u="sng" dirty="0">
              <a:solidFill>
                <a:srgbClr val="00B050"/>
              </a:solidFill>
              <a:latin typeface="Arial" charset="0"/>
              <a:ea typeface="ＭＳ Ｐゴシック" pitchFamily="34" charset="-128"/>
              <a:cs typeface="Arial" charset="0"/>
            </a:endParaRPr>
          </a:p>
        </p:txBody>
      </p:sp>
      <p:pic>
        <p:nvPicPr>
          <p:cNvPr id="4" name="Kuva 4" descr="seminaari6_1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5157788"/>
            <a:ext cx="2016125" cy="1525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uva 5" descr="islandsofmi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2588" y="5157788"/>
            <a:ext cx="2016125" cy="153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27384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692696"/>
            <a:ext cx="8229600" cy="1224136"/>
          </a:xfrm>
        </p:spPr>
        <p:txBody>
          <a:bodyPr/>
          <a:lstStyle/>
          <a:p>
            <a:r>
              <a:rPr lang="fi-FI" dirty="0" err="1"/>
              <a:t>Sumdog.com</a:t>
            </a:r>
            <a:endParaRPr lang="fi-FI" dirty="0"/>
          </a:p>
        </p:txBody>
      </p:sp>
      <p:pic>
        <p:nvPicPr>
          <p:cNvPr id="4" name="Sisällön paikkamerkki 3" descr="Sumdog challence.tiff"/>
          <p:cNvPicPr>
            <a:picLocks noGrp="1" noChangeAspect="1"/>
          </p:cNvPicPr>
          <p:nvPr>
            <p:ph idx="1"/>
          </p:nvPr>
        </p:nvPicPr>
        <p:blipFill>
          <a:blip r:embed="rId2">
            <a:extLst>
              <a:ext uri="{28A0092B-C50C-407E-A947-70E740481C1C}">
                <a14:useLocalDpi xmlns:a14="http://schemas.microsoft.com/office/drawing/2010/main" val="0"/>
              </a:ext>
            </a:extLst>
          </a:blip>
          <a:srcRect t="-1144" b="-1144"/>
          <a:stretch>
            <a:fillRect/>
          </a:stretch>
        </p:blipFill>
        <p:spPr>
          <a:xfrm>
            <a:off x="467544" y="1988840"/>
            <a:ext cx="8229600" cy="4324350"/>
          </a:xfrm>
        </p:spPr>
      </p:pic>
    </p:spTree>
    <p:extLst>
      <p:ext uri="{BB962C8B-B14F-4D97-AF65-F5344CB8AC3E}">
        <p14:creationId xmlns:p14="http://schemas.microsoft.com/office/powerpoint/2010/main" val="381547647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457200" y="836712"/>
            <a:ext cx="8229600" cy="936104"/>
          </a:xfrm>
        </p:spPr>
        <p:txBody>
          <a:bodyPr/>
          <a:lstStyle/>
          <a:p>
            <a:r>
              <a:rPr lang="fi-FI" dirty="0" err="1"/>
              <a:t>Sumdog.com</a:t>
            </a:r>
            <a:endParaRPr lang="fi-FI" dirty="0"/>
          </a:p>
        </p:txBody>
      </p:sp>
      <p:pic>
        <p:nvPicPr>
          <p:cNvPr id="4" name="Sisällön paikkamerkki 3" descr="Sumdog lesson.tiff"/>
          <p:cNvPicPr>
            <a:picLocks noGrp="1" noChangeAspect="1"/>
          </p:cNvPicPr>
          <p:nvPr>
            <p:ph idx="1"/>
          </p:nvPr>
        </p:nvPicPr>
        <p:blipFill>
          <a:blip r:embed="rId2">
            <a:extLst>
              <a:ext uri="{28A0092B-C50C-407E-A947-70E740481C1C}">
                <a14:useLocalDpi xmlns:a14="http://schemas.microsoft.com/office/drawing/2010/main" val="0"/>
              </a:ext>
            </a:extLst>
          </a:blip>
          <a:srcRect l="-2448" r="-2448"/>
          <a:stretch>
            <a:fillRect/>
          </a:stretch>
        </p:blipFill>
        <p:spPr>
          <a:xfrm>
            <a:off x="457200" y="1844824"/>
            <a:ext cx="8229600" cy="4729014"/>
          </a:xfrm>
        </p:spPr>
      </p:pic>
    </p:spTree>
    <p:extLst>
      <p:ext uri="{BB962C8B-B14F-4D97-AF65-F5344CB8AC3E}">
        <p14:creationId xmlns:p14="http://schemas.microsoft.com/office/powerpoint/2010/main" val="28526148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rtlCol="0">
            <a:normAutofit fontScale="90000"/>
          </a:bodyPr>
          <a:lstStyle/>
          <a:p>
            <a:pPr fontAlgn="auto">
              <a:spcAft>
                <a:spcPts val="0"/>
              </a:spcAft>
              <a:defRPr/>
            </a:pPr>
            <a:r>
              <a:rPr lang="fi-FI" dirty="0" smtClean="0"/>
              <a:t>Voiko oppimispelien avulla saada aikaan</a:t>
            </a:r>
          </a:p>
        </p:txBody>
      </p:sp>
      <p:sp>
        <p:nvSpPr>
          <p:cNvPr id="14339" name="Sisällön paikkamerkki 2"/>
          <p:cNvSpPr>
            <a:spLocks noGrp="1"/>
          </p:cNvSpPr>
          <p:nvPr>
            <p:ph sz="half" idx="1"/>
          </p:nvPr>
        </p:nvSpPr>
        <p:spPr>
          <a:xfrm>
            <a:off x="457200" y="2249488"/>
            <a:ext cx="4038600" cy="4525962"/>
          </a:xfrm>
        </p:spPr>
        <p:txBody>
          <a:bodyPr/>
          <a:lstStyle/>
          <a:p>
            <a:r>
              <a:rPr lang="fi-FI" sz="2400" smtClean="0"/>
              <a:t>sytyttävää oppimista?</a:t>
            </a:r>
          </a:p>
          <a:p>
            <a:r>
              <a:rPr lang="fi-FI" sz="2400" smtClean="0"/>
              <a:t>pystyvyyden tunnetta?</a:t>
            </a:r>
          </a:p>
          <a:p>
            <a:r>
              <a:rPr lang="fi-FI" sz="2400" smtClean="0"/>
              <a:t>asioiden ymmärtämistä ja tiedon prosessointia?</a:t>
            </a:r>
          </a:p>
          <a:p>
            <a:r>
              <a:rPr lang="fi-FI" sz="2400" smtClean="0"/>
              <a:t>aitoa yhdessä tekemistä ja osallistumista?</a:t>
            </a:r>
          </a:p>
          <a:p>
            <a:r>
              <a:rPr lang="fi-FI" sz="2400" smtClean="0"/>
              <a:t>syväprosessointia?</a:t>
            </a:r>
          </a:p>
          <a:p>
            <a:r>
              <a:rPr lang="fi-FI" sz="2400" smtClean="0"/>
              <a:t>aitoa ponnistelua?</a:t>
            </a:r>
          </a:p>
          <a:p>
            <a:r>
              <a:rPr lang="fi-FI" sz="2400" smtClean="0"/>
              <a:t>myötäelämisen kykyä?</a:t>
            </a:r>
          </a:p>
          <a:p>
            <a:endParaRPr lang="fi-FI" smtClean="0"/>
          </a:p>
          <a:p>
            <a:endParaRPr lang="fi-FI" smtClean="0"/>
          </a:p>
        </p:txBody>
      </p:sp>
      <p:sp>
        <p:nvSpPr>
          <p:cNvPr id="14340" name="Sisällön paikkamerkki 3"/>
          <p:cNvSpPr>
            <a:spLocks noGrp="1"/>
          </p:cNvSpPr>
          <p:nvPr>
            <p:ph sz="half" idx="2"/>
          </p:nvPr>
        </p:nvSpPr>
        <p:spPr>
          <a:xfrm>
            <a:off x="4648200" y="2249488"/>
            <a:ext cx="4038600" cy="4525962"/>
          </a:xfrm>
        </p:spPr>
        <p:txBody>
          <a:bodyPr/>
          <a:lstStyle/>
          <a:p>
            <a:r>
              <a:rPr lang="fi-FI" sz="2400" smtClean="0"/>
              <a:t>Vai ovatko pelit vain pieniä välipaloja ja teknistä kikkailua?</a:t>
            </a:r>
          </a:p>
        </p:txBody>
      </p:sp>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725" y="3548063"/>
            <a:ext cx="2662238" cy="258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9901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tsikko 1"/>
          <p:cNvSpPr>
            <a:spLocks noGrp="1"/>
          </p:cNvSpPr>
          <p:nvPr>
            <p:ph type="title"/>
          </p:nvPr>
        </p:nvSpPr>
        <p:spPr>
          <a:xfrm>
            <a:off x="468313" y="1125538"/>
            <a:ext cx="8229600" cy="215900"/>
          </a:xfrm>
        </p:spPr>
        <p:txBody>
          <a:bodyPr/>
          <a:lstStyle/>
          <a:p>
            <a:endParaRPr lang="fi-FI" smtClean="0"/>
          </a:p>
        </p:txBody>
      </p:sp>
      <p:sp>
        <p:nvSpPr>
          <p:cNvPr id="3" name="Sisällön paikkamerkki 2"/>
          <p:cNvSpPr>
            <a:spLocks noGrp="1"/>
          </p:cNvSpPr>
          <p:nvPr>
            <p:ph idx="1"/>
          </p:nvPr>
        </p:nvSpPr>
        <p:spPr>
          <a:xfrm>
            <a:off x="331788" y="1700213"/>
            <a:ext cx="8229600" cy="4900612"/>
          </a:xfrm>
        </p:spPr>
        <p:txBody>
          <a:bodyPr/>
          <a:lstStyle/>
          <a:p>
            <a:pPr marL="82550" indent="0">
              <a:spcBef>
                <a:spcPts val="600"/>
              </a:spcBef>
              <a:buClr>
                <a:srgbClr val="2DA2BF"/>
              </a:buClr>
              <a:buSzPct val="80000"/>
              <a:buFont typeface="Georgia" pitchFamily="18" charset="0"/>
              <a:buNone/>
            </a:pPr>
            <a:r>
              <a:rPr lang="fi-FI" sz="3600" b="1" smtClean="0">
                <a:solidFill>
                  <a:srgbClr val="464646"/>
                </a:solidFill>
                <a:latin typeface="Trebuchet MS" pitchFamily="34" charset="0"/>
              </a:rPr>
              <a:t>OVI-hanke tarjoaa opettajille</a:t>
            </a:r>
          </a:p>
          <a:p>
            <a:pPr marL="82550" indent="0">
              <a:spcBef>
                <a:spcPts val="600"/>
              </a:spcBef>
              <a:buClr>
                <a:srgbClr val="2DA2BF"/>
              </a:buClr>
              <a:buSzPct val="80000"/>
              <a:buFont typeface="Wingdings 2" pitchFamily="18" charset="2"/>
              <a:buChar char=""/>
            </a:pPr>
            <a:r>
              <a:rPr lang="fi-FI" sz="3600" smtClean="0">
                <a:solidFill>
                  <a:srgbClr val="000000"/>
                </a:solidFill>
                <a:latin typeface="Calibri" pitchFamily="34" charset="0"/>
              </a:rPr>
              <a:t>Linkkejä oppimispeleihin</a:t>
            </a:r>
          </a:p>
          <a:p>
            <a:pPr marL="82550" indent="0">
              <a:spcBef>
                <a:spcPts val="600"/>
              </a:spcBef>
              <a:buClr>
                <a:srgbClr val="2DA2BF"/>
              </a:buClr>
              <a:buSzPct val="80000"/>
              <a:buFont typeface="Georgia" pitchFamily="18" charset="0"/>
              <a:buNone/>
            </a:pPr>
            <a:r>
              <a:rPr lang="fi-FI" sz="3600" smtClean="0">
                <a:solidFill>
                  <a:srgbClr val="39639D"/>
                </a:solidFill>
                <a:latin typeface="Calibri" pitchFamily="34" charset="0"/>
              </a:rPr>
              <a:t>    </a:t>
            </a:r>
            <a:r>
              <a:rPr lang="fi-FI" sz="3600" smtClean="0">
                <a:solidFill>
                  <a:srgbClr val="39639D"/>
                </a:solidFill>
                <a:latin typeface="Calibri" pitchFamily="34" charset="0"/>
                <a:hlinkClick r:id="rId3"/>
              </a:rPr>
              <a:t>www.peda.net/polku/ovi</a:t>
            </a:r>
            <a:endParaRPr lang="fi-FI" sz="3600" smtClean="0">
              <a:solidFill>
                <a:srgbClr val="39639D"/>
              </a:solidFill>
              <a:latin typeface="Calibri" pitchFamily="34" charset="0"/>
            </a:endParaRPr>
          </a:p>
          <a:p>
            <a:pPr marL="82550" indent="0"/>
            <a:r>
              <a:rPr lang="fi-FI" sz="3600" smtClean="0">
                <a:solidFill>
                  <a:srgbClr val="000000"/>
                </a:solidFill>
                <a:latin typeface="Calibri" pitchFamily="34" charset="0"/>
                <a:cs typeface="Calibri" pitchFamily="34" charset="0"/>
              </a:rPr>
              <a:t>Pelit on jaettu oppiaineittain ja otsikoitu koulutasoittain kansioihin</a:t>
            </a:r>
          </a:p>
          <a:p>
            <a:pPr marL="82550" indent="0"/>
            <a:r>
              <a:rPr lang="fi-FI" sz="3600" smtClean="0">
                <a:solidFill>
                  <a:srgbClr val="000000"/>
                </a:solidFill>
                <a:latin typeface="Calibri" pitchFamily="34" charset="0"/>
                <a:cs typeface="Calibri" pitchFamily="34" charset="0"/>
              </a:rPr>
              <a:t>OPS-vastaavuus </a:t>
            </a:r>
          </a:p>
          <a:p>
            <a:pPr marL="82550" indent="0"/>
            <a:r>
              <a:rPr lang="fi-FI" sz="3600" smtClean="0">
                <a:solidFill>
                  <a:srgbClr val="000000"/>
                </a:solidFill>
                <a:latin typeface="Calibri" pitchFamily="34" charset="0"/>
                <a:cs typeface="Calibri" pitchFamily="34" charset="0"/>
              </a:rPr>
              <a:t>Artikkeleita ja tutkimustuloksia oppimispeleistä</a:t>
            </a:r>
          </a:p>
          <a:p>
            <a:pPr marL="82550" indent="0">
              <a:buFont typeface="Georgia" pitchFamily="18" charset="0"/>
              <a:buNone/>
            </a:pPr>
            <a:endParaRPr lang="fi-FI" smtClean="0"/>
          </a:p>
        </p:txBody>
      </p:sp>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663575"/>
            <a:ext cx="8572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87" name="Tekstiruutu 7"/>
          <p:cNvSpPr txBox="1">
            <a:spLocks noChangeArrowheads="1"/>
          </p:cNvSpPr>
          <p:nvPr/>
        </p:nvSpPr>
        <p:spPr bwMode="auto">
          <a:xfrm>
            <a:off x="1187450" y="692150"/>
            <a:ext cx="53292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fi-FI"/>
          </a:p>
          <a:p>
            <a:pPr eaLnBrk="1" hangingPunct="1"/>
            <a:endParaRPr lang="fi-FI"/>
          </a:p>
          <a:p>
            <a:pPr eaLnBrk="1" hangingPunct="1"/>
            <a:endParaRPr lang="fi-FI"/>
          </a:p>
        </p:txBody>
      </p:sp>
      <p:graphicFrame>
        <p:nvGraphicFramePr>
          <p:cNvPr id="9" name="Taulukko 8"/>
          <p:cNvGraphicFramePr>
            <a:graphicFrameLocks noGrp="1"/>
          </p:cNvGraphicFramePr>
          <p:nvPr/>
        </p:nvGraphicFramePr>
        <p:xfrm>
          <a:off x="571500" y="0"/>
          <a:ext cx="4071938" cy="7462838"/>
        </p:xfrm>
        <a:graphic>
          <a:graphicData uri="http://schemas.openxmlformats.org/drawingml/2006/table">
            <a:tbl>
              <a:tblPr/>
              <a:tblGrid>
                <a:gridCol w="4071938"/>
              </a:tblGrid>
              <a:tr h="293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smtClean="0">
                        <a:ln>
                          <a:noFill/>
                        </a:ln>
                        <a:solidFill>
                          <a:schemeClr val="tx1"/>
                        </a:solidFill>
                        <a:effectLst/>
                        <a:latin typeface="Georgia" pitchFamily="18" charset="0"/>
                        <a:cs typeface="Arial" charset="0"/>
                      </a:endParaRPr>
                    </a:p>
                  </a:txBody>
                  <a:tcPr marL="0" marR="0" marT="0" marB="0" horzOverflow="overflow">
                    <a:lnL>
                      <a:noFill/>
                    </a:lnL>
                    <a:lnR>
                      <a:noFill/>
                    </a:lnR>
                    <a:lnT>
                      <a:noFill/>
                    </a:lnT>
                    <a:lnB w="12700" cap="flat" cmpd="sng" algn="ctr">
                      <a:solidFill>
                        <a:srgbClr val="FFFFFF"/>
                      </a:solidFill>
                      <a:prstDash val="solid"/>
                      <a:round/>
                      <a:headEnd type="none" w="med" len="med"/>
                      <a:tailEnd type="none" w="med" len="med"/>
                    </a:lnB>
                    <a:lnTlToBr>
                      <a:noFill/>
                    </a:lnTlToBr>
                    <a:lnBlToTr>
                      <a:noFill/>
                    </a:lnBlToTr>
                    <a:noFill/>
                  </a:tcPr>
                </a:tc>
              </a:tr>
              <a:tr h="1092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1" i="0" u="none" strike="noStrike" cap="none" normalizeH="0" baseline="0" smtClean="0">
                        <a:ln>
                          <a:noFill/>
                        </a:ln>
                        <a:solidFill>
                          <a:srgbClr val="794744"/>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800" b="1" i="0" u="none" strike="noStrike" cap="none" normalizeH="0" baseline="0" smtClean="0">
                          <a:ln>
                            <a:noFill/>
                          </a:ln>
                          <a:solidFill>
                            <a:schemeClr val="tx1"/>
                          </a:solidFill>
                          <a:effectLst/>
                          <a:latin typeface="Arial" charset="0"/>
                          <a:cs typeface="Arial" charset="0"/>
                        </a:rPr>
                        <a:t>Yhteystiedot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1" i="0" u="none" strike="noStrike" cap="none" normalizeH="0" baseline="0" smtClean="0">
                        <a:ln>
                          <a:noFill/>
                        </a:ln>
                        <a:solidFill>
                          <a:srgbClr val="794744"/>
                        </a:solidFill>
                        <a:effectLst/>
                        <a:latin typeface="Georgia" pitchFamily="18" charset="0"/>
                        <a:cs typeface="Arial" charset="0"/>
                      </a:endParaRPr>
                    </a:p>
                  </a:txBody>
                  <a:tcPr marL="0" marR="46547" marT="27934" marB="27934"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6076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Hankkeen koordinaattori</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Lauri Pirkkalainen</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lauri.pirkkalainen@konnevesi.fi</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1" i="0" u="none" strike="noStrike" cap="none" normalizeH="0" baseline="0" dirty="0" smtClean="0">
                          <a:ln>
                            <a:noFill/>
                          </a:ln>
                          <a:solidFill>
                            <a:schemeClr val="tx1"/>
                          </a:solidFill>
                          <a:effectLst/>
                          <a:latin typeface="Arial" charset="0"/>
                          <a:cs typeface="Arial" charset="0"/>
                        </a:rPr>
                        <a:t>Projektitutkija</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Anna Linnakylä</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anna.linnakyla@jyu.fi</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1" i="0" u="none" strike="noStrike" cap="none" normalizeH="0" baseline="0" dirty="0" smtClean="0">
                          <a:ln>
                            <a:noFill/>
                          </a:ln>
                          <a:solidFill>
                            <a:schemeClr val="tx1"/>
                          </a:solidFill>
                          <a:effectLst/>
                          <a:latin typeface="Arial" charset="0"/>
                          <a:cs typeface="Arial" charset="0"/>
                        </a:rPr>
                        <a:t>Projektiasiantuntija</a:t>
                      </a:r>
                      <a:r>
                        <a:rPr kumimoji="0" lang="fi-FI" sz="1400" b="0" i="0" u="none" strike="noStrike" cap="none" normalizeH="0" baseline="0" dirty="0" smtClean="0">
                          <a:ln>
                            <a:noFill/>
                          </a:ln>
                          <a:solidFill>
                            <a:schemeClr val="tx1"/>
                          </a:solidFill>
                          <a:effectLst/>
                          <a:latin typeface="Arial" charset="0"/>
                          <a:cs typeface="Arial" charset="0"/>
                        </a:rPr>
                        <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smtClean="0">
                          <a:ln>
                            <a:noFill/>
                          </a:ln>
                          <a:solidFill>
                            <a:schemeClr val="tx1"/>
                          </a:solidFill>
                          <a:effectLst/>
                          <a:latin typeface="Arial" charset="0"/>
                          <a:cs typeface="Arial" charset="0"/>
                        </a:rPr>
                        <a:t>Petri Lounaskorpi</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petri.lounaskorpi@gmail.com</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Projektityöntekijä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cs typeface="Arial" charset="0"/>
                        </a:rPr>
                        <a:t>Minna Kytölä</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cs typeface="Arial" charset="0"/>
                        </a:rPr>
                        <a:t>minna.kytola@konnevesi.fi</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Opinto-ohjaaja</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cs typeface="Arial" charset="0"/>
                        </a:rPr>
                        <a:t>Tuovi Liimatainen</a:t>
                      </a:r>
                      <a:br>
                        <a:rPr kumimoji="0" lang="fi-FI" sz="1400" b="0" i="0" u="none" strike="noStrike" cap="none" normalizeH="0" baseline="0" dirty="0" smtClean="0">
                          <a:ln>
                            <a:noFill/>
                          </a:ln>
                          <a:solidFill>
                            <a:schemeClr val="tx1"/>
                          </a:solidFill>
                          <a:effectLst/>
                          <a:latin typeface="Arial" charset="0"/>
                          <a:cs typeface="Arial" charset="0"/>
                        </a:rPr>
                      </a:br>
                      <a:r>
                        <a:rPr kumimoji="0" lang="fi-FI" sz="1400" b="0" i="0" u="none" strike="noStrike" cap="none" normalizeH="0" baseline="0" dirty="0" err="1" smtClean="0">
                          <a:ln>
                            <a:noFill/>
                          </a:ln>
                          <a:solidFill>
                            <a:schemeClr val="tx1"/>
                          </a:solidFill>
                          <a:effectLst/>
                          <a:latin typeface="Arial" charset="0"/>
                          <a:cs typeface="Arial" charset="0"/>
                        </a:rPr>
                        <a:t>tuovi.liimatainen@konnevesi.fi</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1" i="0" u="none" strike="noStrike" cap="none" normalizeH="0" baseline="0" dirty="0" smtClean="0">
                          <a:ln>
                            <a:noFill/>
                          </a:ln>
                          <a:solidFill>
                            <a:schemeClr val="tx1"/>
                          </a:solidFill>
                          <a:effectLst/>
                          <a:latin typeface="Arial" charset="0"/>
                          <a:cs typeface="Arial" charset="0"/>
                        </a:rPr>
                        <a:t>Lehtori</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smtClean="0">
                          <a:ln>
                            <a:noFill/>
                          </a:ln>
                          <a:solidFill>
                            <a:schemeClr val="tx1"/>
                          </a:solidFill>
                          <a:effectLst/>
                          <a:latin typeface="Arial" charset="0"/>
                          <a:cs typeface="Arial" charset="0"/>
                        </a:rPr>
                        <a:t>Marika Järvikallio</a:t>
                      </a:r>
                    </a:p>
                    <a:p>
                      <a:pPr marL="0" marR="0" lvl="0" indent="0" algn="l" defTabSz="914400" rtl="0" eaLnBrk="1" fontAlgn="base" latinLnBrk="0" hangingPunct="1">
                        <a:lnSpc>
                          <a:spcPct val="100000"/>
                        </a:lnSpc>
                        <a:spcBef>
                          <a:spcPct val="0"/>
                        </a:spcBef>
                        <a:spcAft>
                          <a:spcPct val="0"/>
                        </a:spcAft>
                        <a:buClrTx/>
                        <a:buSzTx/>
                        <a:buFontTx/>
                        <a:buNone/>
                        <a:tabLst/>
                      </a:pPr>
                      <a:r>
                        <a:rPr kumimoji="0" lang="fi-FI" sz="1400" b="0" i="0" u="none" strike="noStrike" cap="none" normalizeH="0" baseline="0" dirty="0" err="1" smtClean="0">
                          <a:ln>
                            <a:noFill/>
                          </a:ln>
                          <a:solidFill>
                            <a:schemeClr val="tx1"/>
                          </a:solidFill>
                          <a:effectLst/>
                          <a:latin typeface="Arial" charset="0"/>
                          <a:cs typeface="Arial" charset="0"/>
                        </a:rPr>
                        <a:t>marika.jarvikallio@konnevesi.fi</a:t>
                      </a:r>
                      <a:endParaRPr kumimoji="0" lang="fi-FI"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Georgia"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400" b="0" i="0" u="none" strike="noStrike" cap="none" normalizeH="0" baseline="0" dirty="0" smtClean="0">
                        <a:ln>
                          <a:noFill/>
                        </a:ln>
                        <a:solidFill>
                          <a:schemeClr val="tx1"/>
                        </a:solidFill>
                        <a:effectLst/>
                        <a:latin typeface="Georgia" pitchFamily="18" charset="0"/>
                        <a:cs typeface="Arial" charset="0"/>
                      </a:endParaRPr>
                    </a:p>
                  </a:txBody>
                  <a:tcPr marL="0" marR="46547" marT="46558" marB="139672" horzOverflow="overflow">
                    <a:lnL>
                      <a:noFill/>
                    </a:lnL>
                    <a:lnR>
                      <a:noFill/>
                    </a:lnR>
                    <a:lnT w="12700" cap="flat" cmpd="sng" algn="ctr">
                      <a:solidFill>
                        <a:srgbClr val="FFFFFF"/>
                      </a:solidFill>
                      <a:prstDash val="solid"/>
                      <a:round/>
                      <a:headEnd type="none" w="med" len="med"/>
                      <a:tailEnd type="none" w="med" len="med"/>
                    </a:lnT>
                    <a:lnB>
                      <a:noFill/>
                    </a:lnB>
                    <a:lnTlToBr>
                      <a:noFill/>
                    </a:lnTlToBr>
                    <a:lnBlToTr>
                      <a:noFill/>
                    </a:lnBlToTr>
                    <a:noFill/>
                  </a:tcPr>
                </a:tc>
              </a:tr>
            </a:tbl>
          </a:graphicData>
        </a:graphic>
      </p:graphicFrame>
      <p:sp>
        <p:nvSpPr>
          <p:cNvPr id="16396" name="Rectangle 3"/>
          <p:cNvSpPr>
            <a:spLocks noChangeArrowheads="1"/>
          </p:cNvSpPr>
          <p:nvPr/>
        </p:nvSpPr>
        <p:spPr bwMode="auto">
          <a:xfrm>
            <a:off x="2554288" y="1257300"/>
            <a:ext cx="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endParaRPr lang="fi-FI"/>
          </a:p>
        </p:txBody>
      </p:sp>
      <p:sp>
        <p:nvSpPr>
          <p:cNvPr id="16397" name="Tekstikehys 10"/>
          <p:cNvSpPr txBox="1">
            <a:spLocks noChangeArrowheads="1"/>
          </p:cNvSpPr>
          <p:nvPr/>
        </p:nvSpPr>
        <p:spPr bwMode="auto">
          <a:xfrm>
            <a:off x="4067175" y="836613"/>
            <a:ext cx="4752975" cy="5970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b="1"/>
              <a:t>Lähteet</a:t>
            </a:r>
          </a:p>
          <a:p>
            <a:pPr eaLnBrk="1" hangingPunct="1"/>
            <a:endParaRPr lang="en-US" sz="1400"/>
          </a:p>
          <a:p>
            <a:pPr eaLnBrk="1" hangingPunct="1"/>
            <a:r>
              <a:rPr lang="en-US" sz="1400"/>
              <a:t>Egenfeldt-Nielsen, S. (2007) Third generation educational use of computer games. </a:t>
            </a:r>
            <a:r>
              <a:rPr lang="en-US" sz="1400" i="1"/>
              <a:t>Journal of Educational Multimedia and Hypermedia 16</a:t>
            </a:r>
            <a:r>
              <a:rPr lang="en-US" sz="1400"/>
              <a:t> (3) 263-281.</a:t>
            </a:r>
          </a:p>
          <a:p>
            <a:pPr eaLnBrk="1" hangingPunct="1"/>
            <a:endParaRPr lang="en-US" sz="1400"/>
          </a:p>
          <a:p>
            <a:pPr eaLnBrk="1" hangingPunct="1"/>
            <a:r>
              <a:rPr lang="en-US" sz="1400"/>
              <a:t>Ermi, L., Heliö, S. &amp; Mäyrä, F. 2004. </a:t>
            </a:r>
            <a:r>
              <a:rPr lang="fi-FI" sz="1400" i="1"/>
              <a:t>Pelien voima ja pelaamisen hallinta. Lapset ja nuoret pelikulttuurin toimijoina</a:t>
            </a:r>
            <a:r>
              <a:rPr lang="fi-FI" sz="1400"/>
              <a:t>. Hypermedialaboratorion verkkojulkaisuja 6. Tampere: Tampereen yliopiston hypermedialaboratorio. Saatavilla www - muodossa: &lt;URL: </a:t>
            </a:r>
            <a:r>
              <a:rPr lang="fi-FI" sz="1400" u="sng">
                <a:hlinkClick r:id="rId3"/>
              </a:rPr>
              <a:t>http://tampub.uta.fi/tup/951-44-5939-3.pdf</a:t>
            </a:r>
            <a:r>
              <a:rPr lang="fi-FI" sz="1400"/>
              <a:t>.&gt;, 31.10.2011.</a:t>
            </a:r>
          </a:p>
          <a:p>
            <a:pPr eaLnBrk="1" hangingPunct="1"/>
            <a:endParaRPr lang="fi-FI" sz="1400"/>
          </a:p>
          <a:p>
            <a:pPr eaLnBrk="1" hangingPunct="1"/>
            <a:r>
              <a:rPr lang="en-US" sz="1400"/>
              <a:t>Gee, P. (2007) Good video games + good learning</a:t>
            </a:r>
          </a:p>
          <a:p>
            <a:pPr eaLnBrk="1" hangingPunct="1"/>
            <a:endParaRPr lang="en-US" sz="1400"/>
          </a:p>
          <a:p>
            <a:pPr eaLnBrk="1" hangingPunct="1"/>
            <a:r>
              <a:rPr lang="fi-FI" sz="1400"/>
              <a:t>Kankaanranta, M. &amp; Puhakka, E. (2008).</a:t>
            </a:r>
            <a:r>
              <a:rPr lang="fi-FI" sz="1400" i="1"/>
              <a:t> Kohti innovatiivista tietotekniikan opetuskäyttöä. Kansainvälisen SITES 2006 -tutkimuksen tuloksia.</a:t>
            </a:r>
            <a:r>
              <a:rPr lang="fi-FI" sz="1400"/>
              <a:t> Jyväskylän yliopisto: Koulutuksen tutkimuslaitos.</a:t>
            </a:r>
          </a:p>
          <a:p>
            <a:pPr eaLnBrk="1" hangingPunct="1"/>
            <a:endParaRPr lang="en-US" sz="1400"/>
          </a:p>
          <a:p>
            <a:pPr eaLnBrk="1" hangingPunct="1"/>
            <a:r>
              <a:rPr lang="en-US" sz="1400"/>
              <a:t>OECCD 2010. </a:t>
            </a:r>
            <a:r>
              <a:rPr lang="en-US" sz="1400" i="1"/>
              <a:t>What students know and do: Students’ performance in reading, mathematics and science. </a:t>
            </a:r>
            <a:r>
              <a:rPr lang="fi-FI" sz="1400" i="1"/>
              <a:t>First results from PISA 2009</a:t>
            </a:r>
            <a:r>
              <a:rPr lang="fi-FI" sz="1400"/>
              <a:t>. Paris: OECD.</a:t>
            </a:r>
          </a:p>
          <a:p>
            <a:pPr eaLnBrk="1" hangingPunct="1"/>
            <a:endParaRPr lang="fi-FI" sz="1400"/>
          </a:p>
          <a:p>
            <a:pPr eaLnBrk="1" hangingPunct="1"/>
            <a:r>
              <a:rPr lang="en-US" sz="1400"/>
              <a:t>Prensky, M. (2000) </a:t>
            </a:r>
            <a:r>
              <a:rPr lang="en-US" sz="1400" i="1"/>
              <a:t>Digital game-based learning.</a:t>
            </a:r>
            <a:r>
              <a:rPr lang="en-US" sz="1400"/>
              <a:t>New York:McCraw-Hill</a:t>
            </a:r>
            <a:endParaRPr lang="fi-FI" sz="1400"/>
          </a:p>
          <a:p>
            <a:pPr eaLnBrk="1" hangingPunct="1"/>
            <a:endParaRPr lang="fi-FI" sz="140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a:defRPr/>
            </a:pPr>
            <a:fld id="{284FC2B1-87F4-CB4F-8647-F93B3DE89D69}" type="datetime5">
              <a:rPr lang="en-US" smtClean="0"/>
              <a:pPr>
                <a:defRPr/>
              </a:pPr>
              <a:t>6-touko-13</a:t>
            </a:fld>
            <a:endParaRPr lang="en-US"/>
          </a:p>
        </p:txBody>
      </p:sp>
      <p:sp>
        <p:nvSpPr>
          <p:cNvPr id="3" name="Tekstiruutu 2"/>
          <p:cNvSpPr txBox="1"/>
          <p:nvPr/>
        </p:nvSpPr>
        <p:spPr>
          <a:xfrm>
            <a:off x="1475656" y="2636912"/>
            <a:ext cx="6430366" cy="1015663"/>
          </a:xfrm>
          <a:prstGeom prst="rect">
            <a:avLst/>
          </a:prstGeom>
          <a:noFill/>
        </p:spPr>
        <p:txBody>
          <a:bodyPr wrap="none" rtlCol="0">
            <a:spAutoFit/>
          </a:bodyPr>
          <a:lstStyle/>
          <a:p>
            <a:r>
              <a:rPr lang="fi-FI" sz="6000" dirty="0" err="1" smtClean="0"/>
              <a:t>peda.net/polku/ovi</a:t>
            </a:r>
            <a:endParaRPr lang="fi-FI" sz="6000" dirty="0"/>
          </a:p>
        </p:txBody>
      </p:sp>
    </p:spTree>
    <p:extLst>
      <p:ext uri="{BB962C8B-B14F-4D97-AF65-F5344CB8AC3E}">
        <p14:creationId xmlns:p14="http://schemas.microsoft.com/office/powerpoint/2010/main" val="6305700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3" y="1125538"/>
            <a:ext cx="9409113"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Otsikko 1"/>
          <p:cNvSpPr>
            <a:spLocks noGrp="1"/>
          </p:cNvSpPr>
          <p:nvPr>
            <p:ph type="title"/>
          </p:nvPr>
        </p:nvSpPr>
        <p:spPr/>
        <p:txBody>
          <a:bodyPr/>
          <a:lstStyle/>
          <a:p>
            <a:pPr algn="ctr"/>
            <a:r>
              <a:rPr lang="fi-FI" smtClean="0"/>
              <a:t>Uudenlainen oppiminen?</a:t>
            </a:r>
            <a:br>
              <a:rPr lang="fi-FI" smtClean="0"/>
            </a:br>
            <a:endParaRPr lang="fi-FI" smtClean="0"/>
          </a:p>
        </p:txBody>
      </p:sp>
      <p:sp>
        <p:nvSpPr>
          <p:cNvPr id="3" name="Sisällön paikkamerkki 2"/>
          <p:cNvSpPr>
            <a:spLocks noGrp="1"/>
          </p:cNvSpPr>
          <p:nvPr>
            <p:ph sz="half" idx="1"/>
          </p:nvPr>
        </p:nvSpPr>
        <p:spPr>
          <a:xfrm>
            <a:off x="457200" y="1628775"/>
            <a:ext cx="4038600" cy="5146675"/>
          </a:xfrm>
        </p:spPr>
        <p:txBody>
          <a:bodyPr/>
          <a:lstStyle/>
          <a:p>
            <a:pPr marL="107950" indent="0" algn="ctr">
              <a:buFont typeface="Georgia" pitchFamily="18" charset="0"/>
              <a:buNone/>
            </a:pPr>
            <a:endParaRPr lang="fi-FI" sz="2800" smtClean="0"/>
          </a:p>
          <a:p>
            <a:pPr marL="107950" indent="0" algn="ctr">
              <a:buFont typeface="Georgia" pitchFamily="18" charset="0"/>
              <a:buNone/>
            </a:pPr>
            <a:r>
              <a:rPr lang="fi-FI" sz="2800" smtClean="0"/>
              <a:t>Oppimisen ”kaikkiallistuminen”</a:t>
            </a:r>
          </a:p>
          <a:p>
            <a:pPr lvl="1" indent="-255588">
              <a:buClr>
                <a:srgbClr val="EB641B"/>
              </a:buClr>
              <a:buFont typeface="Georgia" pitchFamily="18" charset="0"/>
              <a:buNone/>
            </a:pPr>
            <a:r>
              <a:rPr lang="fi-FI" sz="2000" smtClean="0">
                <a:solidFill>
                  <a:srgbClr val="3F1E25"/>
                </a:solidFill>
              </a:rPr>
              <a:t>	</a:t>
            </a:r>
            <a:endParaRPr lang="fi-FI" smtClean="0"/>
          </a:p>
        </p:txBody>
      </p:sp>
      <p:sp>
        <p:nvSpPr>
          <p:cNvPr id="5" name="Sisällön paikkamerkki 4"/>
          <p:cNvSpPr>
            <a:spLocks noGrp="1"/>
          </p:cNvSpPr>
          <p:nvPr>
            <p:ph sz="half" idx="2"/>
          </p:nvPr>
        </p:nvSpPr>
        <p:spPr>
          <a:xfrm>
            <a:off x="4648200" y="1700213"/>
            <a:ext cx="4038600" cy="5075237"/>
          </a:xfrm>
        </p:spPr>
        <p:txBody>
          <a:bodyPr/>
          <a:lstStyle/>
          <a:p>
            <a:pPr lvl="1" indent="-255588">
              <a:buClr>
                <a:srgbClr val="EB641B"/>
              </a:buClr>
              <a:buFont typeface="Georgia" pitchFamily="18" charset="0"/>
              <a:buNone/>
            </a:pPr>
            <a:r>
              <a:rPr lang="fi-FI" sz="2000" smtClean="0">
                <a:solidFill>
                  <a:srgbClr val="3F1E25"/>
                </a:solidFill>
              </a:rPr>
              <a:t>Kasvatustieteen</a:t>
            </a:r>
          </a:p>
          <a:p>
            <a:pPr lvl="1" indent="-255588">
              <a:buClr>
                <a:srgbClr val="EB641B"/>
              </a:buClr>
              <a:buFont typeface="Georgia" pitchFamily="18" charset="0"/>
              <a:buNone/>
            </a:pPr>
            <a:r>
              <a:rPr lang="fi-FI" sz="2000" smtClean="0">
                <a:solidFill>
                  <a:srgbClr val="3F1E25"/>
                </a:solidFill>
              </a:rPr>
              <a:t>tutkimuslaitoksen</a:t>
            </a:r>
          </a:p>
          <a:p>
            <a:pPr lvl="1" indent="-255588">
              <a:buClr>
                <a:srgbClr val="EB641B"/>
              </a:buClr>
              <a:buFont typeface="Georgia" pitchFamily="18" charset="0"/>
              <a:buNone/>
            </a:pPr>
            <a:r>
              <a:rPr lang="fi-FI" sz="2000" smtClean="0">
                <a:solidFill>
                  <a:srgbClr val="3F1E25"/>
                </a:solidFill>
              </a:rPr>
              <a:t>erikoistutkija Kirsi Pohjolan</a:t>
            </a:r>
          </a:p>
          <a:p>
            <a:pPr lvl="1" indent="-255588">
              <a:buClr>
                <a:srgbClr val="EB641B"/>
              </a:buClr>
              <a:buFont typeface="Georgia" pitchFamily="18" charset="0"/>
              <a:buNone/>
            </a:pPr>
            <a:r>
              <a:rPr lang="fi-FI" sz="2000" smtClean="0">
                <a:solidFill>
                  <a:srgbClr val="3F1E25"/>
                </a:solidFill>
              </a:rPr>
              <a:t>mukaan suomalainen koulu</a:t>
            </a:r>
          </a:p>
          <a:p>
            <a:pPr lvl="1" indent="-255588">
              <a:buClr>
                <a:srgbClr val="EB641B"/>
              </a:buClr>
              <a:buFont typeface="Georgia" pitchFamily="18" charset="0"/>
              <a:buNone/>
            </a:pPr>
            <a:r>
              <a:rPr lang="fi-FI" sz="2000" smtClean="0">
                <a:solidFill>
                  <a:srgbClr val="3F1E25"/>
                </a:solidFill>
              </a:rPr>
              <a:t>on tullut risteykseen. Jos</a:t>
            </a:r>
          </a:p>
          <a:p>
            <a:pPr lvl="1" indent="-255588">
              <a:buClr>
                <a:srgbClr val="EB641B"/>
              </a:buClr>
              <a:buFont typeface="Georgia" pitchFamily="18" charset="0"/>
              <a:buNone/>
            </a:pPr>
            <a:r>
              <a:rPr lang="fi-FI" sz="2000" smtClean="0">
                <a:solidFill>
                  <a:srgbClr val="3F1E25"/>
                </a:solidFill>
              </a:rPr>
              <a:t>jatkamme samalla  tavalla, </a:t>
            </a:r>
          </a:p>
          <a:p>
            <a:pPr lvl="1" indent="-255588">
              <a:buClr>
                <a:srgbClr val="EB641B"/>
              </a:buClr>
              <a:buFont typeface="Georgia" pitchFamily="18" charset="0"/>
              <a:buNone/>
            </a:pPr>
            <a:r>
              <a:rPr lang="fi-FI" sz="2000" smtClean="0">
                <a:solidFill>
                  <a:srgbClr val="3F1E25"/>
                </a:solidFill>
              </a:rPr>
              <a:t>suurin osa  lapsista liukuu </a:t>
            </a:r>
          </a:p>
          <a:p>
            <a:pPr lvl="1" indent="-255588">
              <a:buClr>
                <a:srgbClr val="EB641B"/>
              </a:buClr>
              <a:buFont typeface="Georgia" pitchFamily="18" charset="0"/>
              <a:buNone/>
            </a:pPr>
            <a:r>
              <a:rPr lang="fi-FI" sz="2000" smtClean="0">
                <a:solidFill>
                  <a:srgbClr val="3F1E25"/>
                </a:solidFill>
              </a:rPr>
              <a:t>mielekkään oppimisen </a:t>
            </a:r>
          </a:p>
          <a:p>
            <a:pPr lvl="1" indent="-255588">
              <a:buClr>
                <a:srgbClr val="EB641B"/>
              </a:buClr>
              <a:buFont typeface="Georgia" pitchFamily="18" charset="0"/>
              <a:buNone/>
            </a:pPr>
            <a:r>
              <a:rPr lang="fi-FI" sz="2000" smtClean="0">
                <a:solidFill>
                  <a:srgbClr val="3F1E25"/>
                </a:solidFill>
              </a:rPr>
              <a:t>ulkopuolelle.  Voimme myös  </a:t>
            </a:r>
          </a:p>
          <a:p>
            <a:pPr lvl="1" indent="-255588">
              <a:buClr>
                <a:srgbClr val="EB641B"/>
              </a:buClr>
              <a:buFont typeface="Georgia" pitchFamily="18" charset="0"/>
              <a:buNone/>
            </a:pPr>
            <a:r>
              <a:rPr lang="fi-FI" sz="2000" smtClean="0">
                <a:solidFill>
                  <a:srgbClr val="3F1E25"/>
                </a:solidFill>
              </a:rPr>
              <a:t>muuttaa toimintaamme ja </a:t>
            </a:r>
          </a:p>
          <a:p>
            <a:pPr lvl="1" indent="-255588">
              <a:buClr>
                <a:srgbClr val="EB641B"/>
              </a:buClr>
              <a:buFont typeface="Georgia" pitchFamily="18" charset="0"/>
              <a:buNone/>
            </a:pPr>
            <a:r>
              <a:rPr lang="fi-FI" sz="2000" smtClean="0">
                <a:solidFill>
                  <a:srgbClr val="3F1E25"/>
                </a:solidFill>
              </a:rPr>
              <a:t>ottaa vakavasti </a:t>
            </a:r>
          </a:p>
          <a:p>
            <a:pPr lvl="1" indent="-255588">
              <a:buClr>
                <a:srgbClr val="EB641B"/>
              </a:buClr>
              <a:buFont typeface="Georgia" pitchFamily="18" charset="0"/>
              <a:buNone/>
            </a:pPr>
            <a:r>
              <a:rPr lang="fi-FI" sz="2000" smtClean="0">
                <a:solidFill>
                  <a:srgbClr val="3F1E25"/>
                </a:solidFill>
              </a:rPr>
              <a:t>oppimisympäristöjen ja </a:t>
            </a:r>
          </a:p>
          <a:p>
            <a:pPr lvl="1" indent="-255588">
              <a:buClr>
                <a:srgbClr val="EB641B"/>
              </a:buClr>
              <a:buFont typeface="Georgia" pitchFamily="18" charset="0"/>
              <a:buNone/>
            </a:pPr>
            <a:r>
              <a:rPr lang="fi-FI" sz="2000" smtClean="0">
                <a:solidFill>
                  <a:srgbClr val="3F1E25"/>
                </a:solidFill>
              </a:rPr>
              <a:t>yhteiskunnan muutokset.  (KSML 19.9.11 Ilkka Hartio)</a:t>
            </a:r>
            <a:endParaRPr lang="fi-FI" smtClean="0">
              <a:solidFill>
                <a:srgbClr val="DA1F28"/>
              </a:solidFill>
            </a:endParaRPr>
          </a:p>
          <a:p>
            <a:pPr marL="107950" indent="0">
              <a:buFont typeface="Georgia" pitchFamily="18" charset="0"/>
              <a:buNone/>
            </a:pPr>
            <a:endParaRPr lang="fi-FI" smtClean="0">
              <a:solidFill>
                <a:srgbClr val="000000"/>
              </a:solidFill>
            </a:endParaRPr>
          </a:p>
          <a:p>
            <a:pPr marL="107950" indent="0"/>
            <a:endParaRPr lang="fi-FI" smtClean="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450" y="3500438"/>
            <a:ext cx="2762250"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Otsikko 3"/>
          <p:cNvSpPr>
            <a:spLocks noGrp="1"/>
          </p:cNvSpPr>
          <p:nvPr>
            <p:ph type="title"/>
          </p:nvPr>
        </p:nvSpPr>
        <p:spPr/>
        <p:txBody>
          <a:bodyPr/>
          <a:lstStyle/>
          <a:p>
            <a:pPr algn="ctr"/>
            <a:r>
              <a:rPr lang="fi-FI" smtClean="0"/>
              <a:t>Uudenlainen oppiminen?</a:t>
            </a:r>
          </a:p>
        </p:txBody>
      </p:sp>
      <p:sp>
        <p:nvSpPr>
          <p:cNvPr id="3" name="Sisällön paikkamerkki 2"/>
          <p:cNvSpPr>
            <a:spLocks noGrp="1"/>
          </p:cNvSpPr>
          <p:nvPr>
            <p:ph sz="half" idx="1"/>
          </p:nvPr>
        </p:nvSpPr>
        <p:spPr>
          <a:xfrm>
            <a:off x="457200" y="2249488"/>
            <a:ext cx="4038600" cy="4525962"/>
          </a:xfrm>
        </p:spPr>
        <p:txBody>
          <a:bodyPr/>
          <a:lstStyle/>
          <a:p>
            <a:pPr marL="107950" lvl="1" indent="0">
              <a:buClr>
                <a:srgbClr val="A04DA3"/>
              </a:buClr>
              <a:buFont typeface="Georgia" pitchFamily="18" charset="0"/>
              <a:buNone/>
            </a:pPr>
            <a:endParaRPr lang="fi-FI" sz="2800" dirty="0" smtClean="0">
              <a:solidFill>
                <a:srgbClr val="3F1E25"/>
              </a:solidFill>
            </a:endParaRPr>
          </a:p>
          <a:p>
            <a:pPr marL="107950" lvl="1" indent="0">
              <a:buClr>
                <a:srgbClr val="A04DA3"/>
              </a:buClr>
              <a:buFont typeface="Georgia" pitchFamily="18" charset="0"/>
              <a:buNone/>
            </a:pPr>
            <a:r>
              <a:rPr lang="fi-FI" sz="2800" dirty="0" smtClean="0">
                <a:solidFill>
                  <a:srgbClr val="3F1E25"/>
                </a:solidFill>
              </a:rPr>
              <a:t>”Pojat kiilaavat tyttöjen ohi englannin kielessä tietokonepelien ansiosta.”</a:t>
            </a:r>
          </a:p>
          <a:p>
            <a:pPr marL="107950" lvl="1" indent="0">
              <a:buClr>
                <a:srgbClr val="A04DA3"/>
              </a:buClr>
              <a:buFont typeface="Georgia" pitchFamily="18" charset="0"/>
              <a:buNone/>
            </a:pPr>
            <a:endParaRPr lang="fi-FI" sz="2800" dirty="0" smtClean="0">
              <a:solidFill>
                <a:srgbClr val="3F1E25"/>
              </a:solidFill>
            </a:endParaRPr>
          </a:p>
          <a:p>
            <a:pPr marL="107950" lvl="1" indent="0">
              <a:buClr>
                <a:srgbClr val="A04DA3"/>
              </a:buClr>
              <a:buFont typeface="Georgia" pitchFamily="18" charset="0"/>
              <a:buNone/>
            </a:pPr>
            <a:r>
              <a:rPr lang="fi-FI" sz="2000" dirty="0" smtClean="0">
                <a:solidFill>
                  <a:srgbClr val="3F1E25"/>
                </a:solidFill>
              </a:rPr>
              <a:t>Olli Uuskosken englantilaisen filologian pro gradu, Helsingin       yliopisto 2011. (YLE uutiset 9.11.2011)</a:t>
            </a:r>
          </a:p>
          <a:p>
            <a:endParaRPr lang="fi-FI" dirty="0" smtClean="0"/>
          </a:p>
        </p:txBody>
      </p:sp>
      <p:pic>
        <p:nvPicPr>
          <p:cNvPr id="8196"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87900" y="2924175"/>
            <a:ext cx="4194175" cy="27559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Dian numeron paikkamerkki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1AEBE88F-0DBD-2340-B1E3-C30C6A44DB94}" type="slidenum">
              <a:rPr lang="en-US" sz="1400"/>
              <a:pPr eaLnBrk="1" hangingPunct="1"/>
              <a:t>7</a:t>
            </a:fld>
            <a:endParaRPr lang="en-US" sz="1400"/>
          </a:p>
        </p:txBody>
      </p:sp>
      <p:sp>
        <p:nvSpPr>
          <p:cNvPr id="61442" name="Rectangle 2"/>
          <p:cNvSpPr>
            <a:spLocks noGrp="1" noChangeArrowheads="1"/>
          </p:cNvSpPr>
          <p:nvPr>
            <p:ph type="title"/>
          </p:nvPr>
        </p:nvSpPr>
        <p:spPr>
          <a:xfrm>
            <a:off x="107504" y="608856"/>
            <a:ext cx="9167813" cy="1143000"/>
          </a:xfrm>
        </p:spPr>
        <p:txBody>
          <a:bodyPr>
            <a:normAutofit fontScale="90000"/>
          </a:bodyPr>
          <a:lstStyle/>
          <a:p>
            <a:pPr>
              <a:defRPr/>
            </a:pPr>
            <a:r>
              <a:rPr lang="fi-FI" sz="2900" dirty="0">
                <a:latin typeface="Times New Roman" charset="0"/>
                <a:ea typeface="ＭＳ Ｐゴシック" charset="0"/>
                <a:cs typeface="Times New Roman" charset="0"/>
              </a:rPr>
              <a:t>Osallistuvan Kulttuurin Uudet Taidot:</a:t>
            </a:r>
            <a:br>
              <a:rPr lang="fi-FI" sz="2900" dirty="0">
                <a:latin typeface="Times New Roman" charset="0"/>
                <a:ea typeface="ＭＳ Ｐゴシック" charset="0"/>
                <a:cs typeface="Times New Roman" charset="0"/>
              </a:rPr>
            </a:br>
            <a:r>
              <a:rPr lang="fi-FI" sz="2900" dirty="0" smtClean="0">
                <a:latin typeface="Times New Roman" charset="0"/>
                <a:ea typeface="ＭＳ Ｐゴシック" charset="0"/>
                <a:cs typeface="Times New Roman" charset="0"/>
              </a:rPr>
              <a:t>Digitaalinen </a:t>
            </a:r>
            <a:r>
              <a:rPr lang="fi-FI" sz="2900" dirty="0">
                <a:latin typeface="Times New Roman" charset="0"/>
                <a:ea typeface="ＭＳ Ｐゴシック" charset="0"/>
                <a:cs typeface="Times New Roman" charset="0"/>
              </a:rPr>
              <a:t>Lukutaito  21. vuosisadalla </a:t>
            </a:r>
            <a:r>
              <a:rPr lang="fi-FI" sz="2200" dirty="0">
                <a:latin typeface="Times New Roman" charset="0"/>
                <a:ea typeface="ＭＳ Ｐゴシック" charset="0"/>
                <a:cs typeface="Times New Roman" charset="0"/>
              </a:rPr>
              <a:t>(Henry </a:t>
            </a:r>
            <a:r>
              <a:rPr lang="fi-FI" sz="2200" dirty="0" err="1">
                <a:latin typeface="Times New Roman" charset="0"/>
                <a:ea typeface="ＭＳ Ｐゴシック" charset="0"/>
                <a:cs typeface="Times New Roman" charset="0"/>
              </a:rPr>
              <a:t>Jenkins</a:t>
            </a:r>
            <a:r>
              <a:rPr lang="fi-FI" sz="2200" dirty="0">
                <a:latin typeface="Times New Roman" charset="0"/>
                <a:ea typeface="ＭＳ Ｐゴシック" charset="0"/>
                <a:cs typeface="Times New Roman" charset="0"/>
              </a:rPr>
              <a:t> 2007)</a:t>
            </a:r>
            <a:r>
              <a:rPr lang="fi-FI" sz="4000" dirty="0">
                <a:latin typeface="Times New Roman" charset="0"/>
                <a:ea typeface="ＭＳ Ｐゴシック" charset="0"/>
                <a:cs typeface="ＭＳ Ｐゴシック" charset="0"/>
              </a:rPr>
              <a:t> </a:t>
            </a:r>
          </a:p>
        </p:txBody>
      </p:sp>
      <p:sp>
        <p:nvSpPr>
          <p:cNvPr id="24579" name="Rectangle 3"/>
          <p:cNvSpPr>
            <a:spLocks noGrp="1" noChangeArrowheads="1"/>
          </p:cNvSpPr>
          <p:nvPr>
            <p:ph type="body" idx="1"/>
          </p:nvPr>
        </p:nvSpPr>
        <p:spPr>
          <a:xfrm>
            <a:off x="685800" y="1916832"/>
            <a:ext cx="8686800" cy="5257800"/>
          </a:xfrm>
        </p:spPr>
        <p:txBody>
          <a:bodyPr anchor="ctr"/>
          <a:lstStyle/>
          <a:p>
            <a:pPr>
              <a:lnSpc>
                <a:spcPct val="80000"/>
              </a:lnSpc>
            </a:pPr>
            <a:r>
              <a:rPr lang="fi-FI" sz="2000" b="1" dirty="0">
                <a:latin typeface="Times New Roman" charset="0"/>
                <a:ea typeface="ＭＳ Ｐゴシック" charset="0"/>
                <a:cs typeface="ＭＳ Ｐゴシック" charset="0"/>
              </a:rPr>
              <a:t>Pelata </a:t>
            </a:r>
            <a:r>
              <a:rPr lang="fi-FI" sz="2000" dirty="0">
                <a:latin typeface="Times New Roman" charset="0"/>
                <a:ea typeface="ＭＳ Ｐゴシック" charset="0"/>
                <a:cs typeface="ＭＳ Ｐゴシック" charset="0"/>
              </a:rPr>
              <a:t>       - Osaa tutkia ympäristöä ongelman ratkaisun keinoin</a:t>
            </a:r>
          </a:p>
          <a:p>
            <a:pPr>
              <a:lnSpc>
                <a:spcPct val="80000"/>
              </a:lnSpc>
            </a:pPr>
            <a:r>
              <a:rPr lang="fi-FI" sz="2000" b="1" dirty="0">
                <a:latin typeface="Times New Roman" charset="0"/>
                <a:ea typeface="ＭＳ Ｐゴシック" charset="0"/>
                <a:cs typeface="ＭＳ Ｐゴシック" charset="0"/>
              </a:rPr>
              <a:t>Esiintyä</a:t>
            </a:r>
            <a:r>
              <a:rPr lang="fi-FI" sz="2000" dirty="0">
                <a:latin typeface="Times New Roman" charset="0"/>
                <a:ea typeface="ＭＳ Ｐゴシック" charset="0"/>
                <a:cs typeface="ＭＳ Ｐゴシック" charset="0"/>
              </a:rPr>
              <a:t>     -  taito eläytyä eri rooleihin improvisoiden ja havainnoiden</a:t>
            </a:r>
          </a:p>
          <a:p>
            <a:pPr>
              <a:lnSpc>
                <a:spcPct val="80000"/>
              </a:lnSpc>
            </a:pPr>
            <a:r>
              <a:rPr lang="fi-FI" sz="2000" b="1" dirty="0">
                <a:latin typeface="Times New Roman" charset="0"/>
                <a:ea typeface="ＭＳ Ｐゴシック" charset="0"/>
                <a:cs typeface="ＭＳ Ｐゴシック" charset="0"/>
              </a:rPr>
              <a:t>Simuloida</a:t>
            </a:r>
            <a:r>
              <a:rPr lang="fi-FI" sz="2000" dirty="0">
                <a:latin typeface="Times New Roman" charset="0"/>
                <a:ea typeface="ＭＳ Ｐゴシック" charset="0"/>
                <a:cs typeface="ＭＳ Ｐゴシック" charset="0"/>
              </a:rPr>
              <a:t> – taito tulkita ja rakentaa malleja todellisen maailman prosesseista</a:t>
            </a:r>
          </a:p>
          <a:p>
            <a:pPr>
              <a:lnSpc>
                <a:spcPct val="80000"/>
              </a:lnSpc>
            </a:pPr>
            <a:r>
              <a:rPr lang="fi-FI" sz="2000" b="1" dirty="0">
                <a:latin typeface="Times New Roman" charset="0"/>
                <a:ea typeface="ＭＳ Ｐゴシック" charset="0"/>
                <a:cs typeface="ＭＳ Ｐゴシック" charset="0"/>
              </a:rPr>
              <a:t>Omaksua</a:t>
            </a:r>
            <a:r>
              <a:rPr lang="fi-FI" sz="2000" dirty="0">
                <a:latin typeface="Times New Roman" charset="0"/>
                <a:ea typeface="ＭＳ Ｐゴシック" charset="0"/>
                <a:cs typeface="ＭＳ Ｐゴシック" charset="0"/>
              </a:rPr>
              <a:t> – taito järkevästi muokata ja tuottaa media sisältöjä</a:t>
            </a:r>
          </a:p>
          <a:p>
            <a:pPr>
              <a:lnSpc>
                <a:spcPct val="80000"/>
              </a:lnSpc>
            </a:pPr>
            <a:r>
              <a:rPr lang="fi-FI" sz="2000" b="1" dirty="0">
                <a:latin typeface="Times New Roman" charset="0"/>
                <a:ea typeface="ＭＳ Ｐゴシック" charset="0"/>
                <a:cs typeface="ＭＳ Ｐゴシック" charset="0"/>
              </a:rPr>
              <a:t>Hajautettu keskittyminen </a:t>
            </a:r>
            <a:r>
              <a:rPr lang="fi-FI" sz="2000" dirty="0">
                <a:latin typeface="Times New Roman" charset="0"/>
                <a:ea typeface="ＭＳ Ｐゴシック" charset="0"/>
                <a:cs typeface="ＭＳ Ｐゴシック" charset="0"/>
              </a:rPr>
              <a:t>- henkilö voi hoitaa useita tehtäviä samanaikaisesti.</a:t>
            </a:r>
          </a:p>
          <a:p>
            <a:pPr>
              <a:lnSpc>
                <a:spcPct val="80000"/>
              </a:lnSpc>
            </a:pPr>
            <a:r>
              <a:rPr lang="fi-FI" sz="2000" b="1" dirty="0">
                <a:latin typeface="Times New Roman" charset="0"/>
                <a:ea typeface="ＭＳ Ｐゴシック" charset="0"/>
                <a:cs typeface="ＭＳ Ｐゴシック" charset="0"/>
              </a:rPr>
              <a:t>Laaja havaintokyky </a:t>
            </a:r>
            <a:r>
              <a:rPr lang="fi-FI" sz="2000" dirty="0">
                <a:latin typeface="Times New Roman" charset="0"/>
                <a:ea typeface="ＭＳ Ｐゴシック" charset="0"/>
                <a:cs typeface="ＭＳ Ｐゴシック" charset="0"/>
              </a:rPr>
              <a:t>– taito osallistua tehokkaasti välineillä, jotka laajentavat tiedollisia voimavaroja</a:t>
            </a:r>
          </a:p>
          <a:p>
            <a:pPr>
              <a:lnSpc>
                <a:spcPct val="80000"/>
              </a:lnSpc>
            </a:pPr>
            <a:r>
              <a:rPr lang="fi-FI" sz="2000" b="1" dirty="0">
                <a:latin typeface="Times New Roman" charset="0"/>
                <a:ea typeface="ＭＳ Ｐゴシック" charset="0"/>
                <a:cs typeface="ＭＳ Ｐゴシック" charset="0"/>
              </a:rPr>
              <a:t>Yhteisöllinen tiedon jako </a:t>
            </a:r>
            <a:r>
              <a:rPr lang="fi-FI" sz="2000" dirty="0">
                <a:latin typeface="Times New Roman" charset="0"/>
                <a:ea typeface="ＭＳ Ｐゴシック" charset="0"/>
                <a:cs typeface="ＭＳ Ｐゴシック" charset="0"/>
              </a:rPr>
              <a:t>– kyky yhdistää tiedot ja muistiinpanot ryhmässä yhteisen päämäärän saavuttamiseksi</a:t>
            </a:r>
          </a:p>
          <a:p>
            <a:pPr>
              <a:lnSpc>
                <a:spcPct val="80000"/>
              </a:lnSpc>
            </a:pPr>
            <a:r>
              <a:rPr lang="fi-FI" sz="2000" b="1" dirty="0">
                <a:latin typeface="Times New Roman" charset="0"/>
                <a:ea typeface="ＭＳ Ｐゴシック" charset="0"/>
                <a:cs typeface="ＭＳ Ｐゴシック" charset="0"/>
              </a:rPr>
              <a:t>Arvioida</a:t>
            </a:r>
            <a:r>
              <a:rPr lang="fi-FI" sz="2000" dirty="0">
                <a:latin typeface="Times New Roman" charset="0"/>
                <a:ea typeface="ＭＳ Ｐゴシック" charset="0"/>
                <a:cs typeface="ＭＳ Ｐゴシック" charset="0"/>
              </a:rPr>
              <a:t> – kyky arvioida kriittisesti eri tietolähteiden uskottavuutta ja luotettavuutta</a:t>
            </a:r>
          </a:p>
          <a:p>
            <a:pPr>
              <a:lnSpc>
                <a:spcPct val="80000"/>
              </a:lnSpc>
            </a:pPr>
            <a:r>
              <a:rPr lang="fi-FI" sz="2000" b="1" dirty="0" err="1">
                <a:latin typeface="Times New Roman" charset="0"/>
                <a:ea typeface="ＭＳ Ｐゴシック" charset="0"/>
                <a:cs typeface="ＭＳ Ｐゴシック" charset="0"/>
              </a:rPr>
              <a:t>Monimedia</a:t>
            </a:r>
            <a:r>
              <a:rPr lang="fi-FI" sz="2000" b="1" dirty="0">
                <a:latin typeface="Times New Roman" charset="0"/>
                <a:ea typeface="ＭＳ Ｐゴシック" charset="0"/>
                <a:cs typeface="ＭＳ Ｐゴシック" charset="0"/>
              </a:rPr>
              <a:t> navigointi </a:t>
            </a:r>
            <a:r>
              <a:rPr lang="fi-FI" sz="2000" dirty="0">
                <a:latin typeface="Times New Roman" charset="0"/>
                <a:ea typeface="ＭＳ Ｐゴシック" charset="0"/>
                <a:cs typeface="ＭＳ Ｐゴシック" charset="0"/>
              </a:rPr>
              <a:t>– taito seurata tarinan ja tiedon juonta läpi useiden tietolähteiden ja medioiden</a:t>
            </a:r>
          </a:p>
          <a:p>
            <a:pPr>
              <a:lnSpc>
                <a:spcPct val="80000"/>
              </a:lnSpc>
            </a:pPr>
            <a:r>
              <a:rPr lang="fi-FI" sz="2000" b="1" dirty="0">
                <a:latin typeface="Times New Roman" charset="0"/>
                <a:ea typeface="ＭＳ Ｐゴシック" charset="0"/>
                <a:cs typeface="ＭＳ Ｐゴシック" charset="0"/>
              </a:rPr>
              <a:t>Työskennellä Verkoissa</a:t>
            </a:r>
            <a:r>
              <a:rPr lang="fi-FI" sz="2000" dirty="0">
                <a:latin typeface="Times New Roman" charset="0"/>
                <a:ea typeface="ＭＳ Ｐゴシック" charset="0"/>
                <a:cs typeface="ＭＳ Ｐゴシック" charset="0"/>
              </a:rPr>
              <a:t> – Taito etsiä, yhdistää ja jakaa tietoa</a:t>
            </a:r>
          </a:p>
          <a:p>
            <a:pPr>
              <a:lnSpc>
                <a:spcPct val="80000"/>
              </a:lnSpc>
            </a:pPr>
            <a:r>
              <a:rPr lang="fi-FI" sz="2000" b="1" dirty="0">
                <a:latin typeface="Times New Roman" charset="0"/>
                <a:ea typeface="ＭＳ Ｐゴシック" charset="0"/>
                <a:cs typeface="ＭＳ Ｐゴシック" charset="0"/>
              </a:rPr>
              <a:t>Neuvotella</a:t>
            </a:r>
            <a:r>
              <a:rPr lang="fi-FI" sz="2000" dirty="0">
                <a:latin typeface="Times New Roman" charset="0"/>
                <a:ea typeface="ＭＳ Ｐゴシック" charset="0"/>
                <a:cs typeface="ＭＳ Ｐゴシック" charset="0"/>
              </a:rPr>
              <a:t> – taito liikkua erilaisissa yhteisöissä arvostelukykyisesti ja kunnioittaen erilaisia näkemyksiä sekä omaksua ja noudattaa vaihtoehtoisia normeja </a:t>
            </a:r>
          </a:p>
          <a:p>
            <a:pPr>
              <a:lnSpc>
                <a:spcPct val="80000"/>
              </a:lnSpc>
            </a:pPr>
            <a:endParaRPr lang="fi-FI" sz="1600" dirty="0">
              <a:latin typeface="Times New Roman" charset="0"/>
              <a:ea typeface="ＭＳ Ｐゴシック" charset="0"/>
              <a:cs typeface="ＭＳ Ｐゴシック" charset="0"/>
            </a:endParaRPr>
          </a:p>
        </p:txBody>
      </p:sp>
      <p:sp>
        <p:nvSpPr>
          <p:cNvPr id="24580" name="Tekstiruutu 5"/>
          <p:cNvSpPr txBox="1">
            <a:spLocks noChangeArrowheads="1"/>
          </p:cNvSpPr>
          <p:nvPr/>
        </p:nvSpPr>
        <p:spPr bwMode="auto">
          <a:xfrm>
            <a:off x="539552" y="1628800"/>
            <a:ext cx="1416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fi-FI" dirty="0">
                <a:latin typeface="Calibri" charset="0"/>
              </a:rPr>
              <a:t>OPPIJA OSAA</a:t>
            </a:r>
          </a:p>
        </p:txBody>
      </p:sp>
      <p:pic>
        <p:nvPicPr>
          <p:cNvPr id="6" name="Kuva 5"/>
          <p:cNvPicPr>
            <a:picLocks noChangeAspect="1"/>
          </p:cNvPicPr>
          <p:nvPr/>
        </p:nvPicPr>
        <p:blipFill>
          <a:blip r:embed="rId2"/>
          <a:stretch>
            <a:fillRect/>
          </a:stretch>
        </p:blipFill>
        <p:spPr>
          <a:xfrm>
            <a:off x="7846952" y="1040251"/>
            <a:ext cx="1297048" cy="983595"/>
          </a:xfrm>
          <a:prstGeom prst="rect">
            <a:avLst/>
          </a:prstGeom>
        </p:spPr>
      </p:pic>
    </p:spTree>
    <p:extLst>
      <p:ext uri="{BB962C8B-B14F-4D97-AF65-F5344CB8AC3E}">
        <p14:creationId xmlns:p14="http://schemas.microsoft.com/office/powerpoint/2010/main" val="404357419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Otsikko 1"/>
          <p:cNvSpPr>
            <a:spLocks noGrp="1"/>
          </p:cNvSpPr>
          <p:nvPr>
            <p:ph type="title"/>
          </p:nvPr>
        </p:nvSpPr>
        <p:spPr>
          <a:xfrm>
            <a:off x="468313" y="620713"/>
            <a:ext cx="8229600" cy="1066800"/>
          </a:xfrm>
        </p:spPr>
        <p:txBody>
          <a:bodyPr/>
          <a:lstStyle/>
          <a:p>
            <a:r>
              <a:rPr lang="fi-FI" sz="3600" i="1" smtClean="0"/>
              <a:t>Pelien mahdollisuudet</a:t>
            </a:r>
          </a:p>
        </p:txBody>
      </p:sp>
      <p:sp>
        <p:nvSpPr>
          <p:cNvPr id="9219" name="Sisällön paikkamerkki 2"/>
          <p:cNvSpPr>
            <a:spLocks noGrp="1"/>
          </p:cNvSpPr>
          <p:nvPr>
            <p:ph idx="1"/>
          </p:nvPr>
        </p:nvSpPr>
        <p:spPr>
          <a:xfrm>
            <a:off x="3419475" y="1773238"/>
            <a:ext cx="5400675" cy="4800600"/>
          </a:xfrm>
        </p:spPr>
        <p:txBody>
          <a:bodyPr/>
          <a:lstStyle/>
          <a:p>
            <a:pPr>
              <a:buFont typeface="Arial" charset="0"/>
              <a:buChar char="•"/>
            </a:pPr>
            <a:r>
              <a:rPr lang="fi-FI" sz="2200" smtClean="0">
                <a:latin typeface="Arial" charset="0"/>
                <a:cs typeface="Arial" charset="0"/>
              </a:rPr>
              <a:t>Pelien motivoivuus on todettu monissa tutkimuksissa (Gee, Prensky) ja se perustuukin usein juuri uusien asioiden oppimiselle</a:t>
            </a:r>
          </a:p>
          <a:p>
            <a:pPr>
              <a:buFont typeface="Arial" charset="0"/>
              <a:buChar char="•"/>
            </a:pPr>
            <a:r>
              <a:rPr lang="fi-FI" sz="2200" smtClean="0">
                <a:latin typeface="Arial" charset="0"/>
                <a:cs typeface="Arial" charset="0"/>
              </a:rPr>
              <a:t>Pelaaja saavuttaa flow-tilan kun hän kamppailee sopivan kokoisten haasteiden parissa, ajantaju katoaa ja pelaaja on täysin keskittynyt toimintaansa.</a:t>
            </a:r>
          </a:p>
          <a:p>
            <a:pPr>
              <a:buFont typeface="Arial" charset="0"/>
              <a:buChar char="•"/>
            </a:pPr>
            <a:r>
              <a:rPr lang="fi-FI" sz="2200" smtClean="0">
                <a:latin typeface="Arial" charset="0"/>
                <a:cs typeface="Arial" charset="0"/>
              </a:rPr>
              <a:t>Jos tämä pelikokemus ja flow-tila saataisiin valjastettua opetussuunnitelman mukaisten sisältöjen oppimiseen, avaisi se täysin uusia mahdollisuuksia</a:t>
            </a:r>
          </a:p>
          <a:p>
            <a:endParaRPr lang="fi-FI" sz="2200" smtClean="0"/>
          </a:p>
        </p:txBody>
      </p:sp>
      <p:pic>
        <p:nvPicPr>
          <p:cNvPr id="9220" name="Kuva 4" descr="suoseikkail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708275"/>
            <a:ext cx="30067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Otsikko 7"/>
          <p:cNvSpPr>
            <a:spLocks noGrp="1"/>
          </p:cNvSpPr>
          <p:nvPr>
            <p:ph type="title"/>
          </p:nvPr>
        </p:nvSpPr>
        <p:spPr>
          <a:xfrm>
            <a:off x="468313" y="620713"/>
            <a:ext cx="8229600" cy="1066800"/>
          </a:xfrm>
        </p:spPr>
        <p:txBody>
          <a:bodyPr/>
          <a:lstStyle/>
          <a:p>
            <a:r>
              <a:rPr lang="fi-FI" sz="3600" i="1" smtClean="0"/>
              <a:t>Oppimispelien sukupolvet ja niiden oppimisteoreettiset painotukset</a:t>
            </a:r>
          </a:p>
        </p:txBody>
      </p:sp>
      <p:pic>
        <p:nvPicPr>
          <p:cNvPr id="10243" name="Sisällön paikkamerkki 6" descr="Generations.JPG"/>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79388" y="2205038"/>
            <a:ext cx="3816350" cy="3313112"/>
          </a:xfrm>
        </p:spPr>
      </p:pic>
      <p:sp>
        <p:nvSpPr>
          <p:cNvPr id="9" name="Sisällön paikkamerkki 8"/>
          <p:cNvSpPr>
            <a:spLocks noGrp="1"/>
          </p:cNvSpPr>
          <p:nvPr>
            <p:ph sz="half" idx="2"/>
          </p:nvPr>
        </p:nvSpPr>
        <p:spPr>
          <a:xfrm>
            <a:off x="3995738" y="1844675"/>
            <a:ext cx="4968875" cy="5013325"/>
          </a:xfrm>
        </p:spPr>
        <p:txBody>
          <a:bodyPr/>
          <a:lstStyle/>
          <a:p>
            <a:pPr marL="565150" indent="-457200">
              <a:buFont typeface="Georgia" pitchFamily="18" charset="0"/>
              <a:buNone/>
            </a:pPr>
            <a:r>
              <a:rPr lang="fi-FI" sz="1800" b="1" smtClean="0">
                <a:latin typeface="Arial" charset="0"/>
                <a:cs typeface="Arial" charset="0"/>
              </a:rPr>
              <a:t>1</a:t>
            </a:r>
            <a:r>
              <a:rPr lang="fi-FI" b="1" smtClean="0">
                <a:latin typeface="Arial" charset="0"/>
                <a:cs typeface="Arial" charset="0"/>
              </a:rPr>
              <a:t>. Sukupolvi: Edutainment</a:t>
            </a:r>
          </a:p>
          <a:p>
            <a:pPr marL="565150" indent="-457200">
              <a:buFont typeface="Georgia" pitchFamily="18" charset="0"/>
              <a:buNone/>
            </a:pPr>
            <a:r>
              <a:rPr lang="fi-FI" smtClean="0">
                <a:latin typeface="Arial" charset="0"/>
                <a:cs typeface="Arial" charset="0"/>
              </a:rPr>
              <a:t>ärsyke-reaktio, yksittäisten taitojen harjoittelu</a:t>
            </a:r>
          </a:p>
          <a:p>
            <a:pPr marL="857250" lvl="1" indent="-457200">
              <a:buFont typeface="Georgia" pitchFamily="18" charset="0"/>
              <a:buNone/>
            </a:pPr>
            <a:r>
              <a:rPr lang="fi-FI" i="1" smtClean="0">
                <a:latin typeface="Arial" charset="0"/>
                <a:cs typeface="Arial" charset="0"/>
              </a:rPr>
              <a:t>Behaviorismi</a:t>
            </a:r>
          </a:p>
          <a:p>
            <a:pPr marL="565150" indent="-457200">
              <a:buFont typeface="Georgia" pitchFamily="18" charset="0"/>
              <a:buNone/>
            </a:pPr>
            <a:r>
              <a:rPr lang="fi-FI" b="1" smtClean="0">
                <a:latin typeface="Arial" charset="0"/>
                <a:cs typeface="Arial" charset="0"/>
              </a:rPr>
              <a:t>2. Sukupolvi: Oppimispelit</a:t>
            </a:r>
          </a:p>
          <a:p>
            <a:pPr marL="565150" indent="-457200">
              <a:buFont typeface="Georgia" pitchFamily="18" charset="0"/>
              <a:buNone/>
            </a:pPr>
            <a:r>
              <a:rPr lang="fi-FI" smtClean="0">
                <a:latin typeface="Arial" charset="0"/>
                <a:cs typeface="Arial" charset="0"/>
              </a:rPr>
              <a:t>informaation pilkkominen, tarjoilu ja yhdistely oppijan kykyjen mukaan</a:t>
            </a:r>
          </a:p>
          <a:p>
            <a:pPr marL="857250" lvl="1" indent="-457200">
              <a:buFont typeface="Georgia" pitchFamily="18" charset="0"/>
              <a:buNone/>
            </a:pPr>
            <a:r>
              <a:rPr lang="fi-FI" i="1" smtClean="0">
                <a:latin typeface="Arial" charset="0"/>
                <a:cs typeface="Arial" charset="0"/>
              </a:rPr>
              <a:t>Kognitiivinen konstruktivismi</a:t>
            </a:r>
          </a:p>
          <a:p>
            <a:pPr marL="565150" indent="-457200">
              <a:buFont typeface="Georgia" pitchFamily="18" charset="0"/>
              <a:buNone/>
            </a:pPr>
            <a:r>
              <a:rPr lang="fi-FI" smtClean="0">
                <a:latin typeface="Arial" charset="0"/>
                <a:cs typeface="Arial" charset="0"/>
              </a:rPr>
              <a:t>	</a:t>
            </a:r>
            <a:r>
              <a:rPr lang="fi-FI" b="1" smtClean="0">
                <a:latin typeface="Arial" charset="0"/>
                <a:cs typeface="Arial" charset="0"/>
              </a:rPr>
              <a:t>3. Sukupolvi: Peliympäristöt ja –käyttö</a:t>
            </a:r>
          </a:p>
          <a:p>
            <a:pPr marL="565150" indent="-457200">
              <a:buFont typeface="Georgia" pitchFamily="18" charset="0"/>
              <a:buNone/>
            </a:pPr>
            <a:r>
              <a:rPr lang="fi-FI" smtClean="0">
                <a:latin typeface="Arial" charset="0"/>
                <a:cs typeface="Arial" charset="0"/>
              </a:rPr>
              <a:t>sosiaalinen vuorovaikutus, yhteydet tarkoitukseen, tilanteeseen ja kulttuuriin</a:t>
            </a:r>
            <a:endParaRPr lang="fi-FI" b="1" smtClean="0">
              <a:latin typeface="Arial" charset="0"/>
              <a:cs typeface="Arial" charset="0"/>
            </a:endParaRPr>
          </a:p>
          <a:p>
            <a:pPr marL="857250" lvl="1" indent="-457200">
              <a:buFont typeface="Georgia" pitchFamily="18" charset="0"/>
              <a:buNone/>
            </a:pPr>
            <a:r>
              <a:rPr lang="fi-FI" i="1" smtClean="0">
                <a:latin typeface="Arial" charset="0"/>
                <a:cs typeface="Arial" charset="0"/>
              </a:rPr>
              <a:t>Sosiokulttuurinen oppimisnäkemys</a:t>
            </a:r>
          </a:p>
          <a:p>
            <a:pPr marL="565150" indent="-457200">
              <a:buFont typeface="Georgia" pitchFamily="18" charset="0"/>
              <a:buNone/>
            </a:pPr>
            <a:r>
              <a:rPr lang="fi-FI" sz="1800" b="1" i="1" smtClean="0">
                <a:latin typeface="Arial" charset="0"/>
                <a:cs typeface="Arial" charset="0"/>
              </a:rPr>
              <a:t>	</a:t>
            </a:r>
            <a:r>
              <a:rPr lang="fi-FI" sz="1800" b="1" smtClean="0">
                <a:latin typeface="Arial" charset="0"/>
                <a:cs typeface="Arial" charset="0"/>
              </a:rPr>
              <a:t>		</a:t>
            </a:r>
            <a:r>
              <a:rPr lang="fi-FI" sz="1600" i="1" smtClean="0">
                <a:latin typeface="Arial" charset="0"/>
                <a:cs typeface="Arial" charset="0"/>
              </a:rPr>
              <a:t>Egenfeldt-Nielsen (2007)</a:t>
            </a:r>
            <a:endParaRPr lang="fi-FI" sz="1600" smtClean="0">
              <a:latin typeface="Arial" charset="0"/>
              <a:cs typeface="Arial" charset="0"/>
            </a:endParaRPr>
          </a:p>
        </p:txBody>
      </p:sp>
      <p:sp>
        <p:nvSpPr>
          <p:cNvPr id="10245" name="Tekstikehys 9"/>
          <p:cNvSpPr txBox="1">
            <a:spLocks noChangeArrowheads="1"/>
          </p:cNvSpPr>
          <p:nvPr/>
        </p:nvSpPr>
        <p:spPr bwMode="auto">
          <a:xfrm>
            <a:off x="179388" y="5589588"/>
            <a:ext cx="12239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toiminnassa</a:t>
            </a:r>
          </a:p>
        </p:txBody>
      </p:sp>
      <p:sp>
        <p:nvSpPr>
          <p:cNvPr id="10246" name="Tekstikehys 10"/>
          <p:cNvSpPr txBox="1">
            <a:spLocks noChangeArrowheads="1"/>
          </p:cNvSpPr>
          <p:nvPr/>
        </p:nvSpPr>
        <p:spPr bwMode="auto">
          <a:xfrm>
            <a:off x="1331913" y="5589588"/>
            <a:ext cx="94138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oppijassa</a:t>
            </a:r>
          </a:p>
        </p:txBody>
      </p:sp>
      <p:sp>
        <p:nvSpPr>
          <p:cNvPr id="10247" name="Tekstikehys 11"/>
          <p:cNvSpPr txBox="1">
            <a:spLocks noChangeArrowheads="1"/>
          </p:cNvSpPr>
          <p:nvPr/>
        </p:nvSpPr>
        <p:spPr bwMode="auto">
          <a:xfrm>
            <a:off x="2555875" y="5589588"/>
            <a:ext cx="12890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i-FI" sz="1400"/>
              <a:t>Fokus </a:t>
            </a:r>
          </a:p>
          <a:p>
            <a:pPr eaLnBrk="1" hangingPunct="1"/>
            <a:r>
              <a:rPr lang="fi-FI" sz="1400"/>
              <a:t>ympäristössä,</a:t>
            </a:r>
          </a:p>
          <a:p>
            <a:pPr eaLnBrk="1" hangingPunct="1"/>
            <a:r>
              <a:rPr lang="fi-FI" sz="1400"/>
              <a:t>tilanteessa, </a:t>
            </a:r>
          </a:p>
          <a:p>
            <a:pPr eaLnBrk="1" hangingPunct="1"/>
            <a:r>
              <a:rPr lang="fi-FI" sz="1400"/>
              <a:t>käytössä</a:t>
            </a:r>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elit monipuolistamassa oppimisympäristöä &amp;quot;&quot;/&gt;&lt;property id=&quot;20307&quot; value=&quot;256&quot;/&gt;&lt;/object&gt;&lt;object type=&quot;3&quot; unique_id=&quot;10011&quot;&gt;&lt;property id=&quot;20148&quot; value=&quot;5&quot;/&gt;&lt;property id=&quot;20300&quot; value=&quot;Slide 7&quot;/&gt;&lt;property id=&quot;20307&quot; value=&quot;268&quot;/&gt;&lt;/object&gt;&lt;object type=&quot;3&quot; unique_id=&quot;10212&quot;&gt;&lt;property id=&quot;20148&quot; value=&quot;5&quot;/&gt;&lt;property id=&quot;20300&quot; value=&quot;Slide 8 - &amp;quot;Ryhmätyö kuusi hattua (30 min, eli 5 min/hattu&amp;quot;&quot;/&gt;&lt;property id=&quot;20307&quot; value=&quot;282&quot;/&gt;&lt;/object&gt;&lt;object type=&quot;3&quot; unique_id=&quot;10333&quot;&gt;&lt;property id=&quot;20148&quot; value=&quot;5&quot;/&gt;&lt;property id=&quot;20300&quot; value=&quot;Slide 2 - &amp;quot;Pelien mahdollisuudet&amp;quot;&quot;/&gt;&lt;property id=&quot;20307&quot; value=&quot;285&quot;/&gt;&lt;/object&gt;&lt;object type=&quot;3&quot; unique_id=&quot;10334&quot;&gt;&lt;property id=&quot;20148&quot; value=&quot;5&quot;/&gt;&lt;property id=&quot;20300&quot; value=&quot;Slide 3 - &amp;quot;Oppimispelien sukupolvet ja niiden oppimisteoreettiset painotukset&amp;quot;&quot;/&gt;&lt;property id=&quot;20307&quot; value=&quot;283&quot;/&gt;&lt;/object&gt;&lt;object type=&quot;3&quot; unique_id=&quot;10335&quot;&gt;&lt;property id=&quot;20148&quot; value=&quot;5&quot;/&gt;&lt;property id=&quot;20300&quot; value=&quot;Slide 4 - &amp;quot;Pelien käyttö opetuksessa tällä hetkellä&amp;quot;&quot;/&gt;&lt;property id=&quot;20307&quot; value=&quot;284&quot;/&gt;&lt;/object&gt;&lt;object type=&quot;3&quot; unique_id=&quot;10376&quot;&gt;&lt;property id=&quot;20148&quot; value=&quot;5&quot;/&gt;&lt;property id=&quot;20300&quot; value=&quot;Slide 5 - &amp;quot;Mitäs tähän?&amp;quot;&quot;/&gt;&lt;property id=&quot;20307&quot; value=&quot;286&quot;/&gt;&lt;/object&gt;&lt;object type=&quot;3&quot; unique_id=&quot;10377&quot;&gt;&lt;property id=&quot;20148&quot; value=&quot;5&quot;/&gt;&lt;property id=&quot;20300&quot; value=&quot;Slide 6 - &amp;quot;Entäs tähän?&amp;quot;&quot;/&gt;&lt;property id=&quot;20307&quot; value=&quot;287&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ani">
  <a:themeElements>
    <a:clrScheme name="Aul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Urbaani">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ani">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8810</TotalTime>
  <Words>1358</Words>
  <Application>Microsoft Macintosh PowerPoint</Application>
  <PresentationFormat>Näytössä katseltava diaesitys (4:3)</PresentationFormat>
  <Paragraphs>280</Paragraphs>
  <Slides>35</Slides>
  <Notes>12</Notes>
  <HiddenSlides>0</HiddenSlides>
  <MMClips>0</MMClips>
  <ScaleCrop>false</ScaleCrop>
  <HeadingPairs>
    <vt:vector size="4" baseType="variant">
      <vt:variant>
        <vt:lpstr>Teema</vt:lpstr>
      </vt:variant>
      <vt:variant>
        <vt:i4>1</vt:i4>
      </vt:variant>
      <vt:variant>
        <vt:lpstr>Dian otsikot</vt:lpstr>
      </vt:variant>
      <vt:variant>
        <vt:i4>35</vt:i4>
      </vt:variant>
    </vt:vector>
  </HeadingPairs>
  <TitlesOfParts>
    <vt:vector size="36" baseType="lpstr">
      <vt:lpstr>Urbaani</vt:lpstr>
      <vt:lpstr>Pelit monipuolistamassa oppimisympäristöä </vt:lpstr>
      <vt:lpstr>OVI-hankkeen tavoitteet</vt:lpstr>
      <vt:lpstr>Mitä OVI-hanke tarjoaa opettajille?</vt:lpstr>
      <vt:lpstr>PowerPoint-esitys</vt:lpstr>
      <vt:lpstr>Uudenlainen oppiminen? </vt:lpstr>
      <vt:lpstr>Uudenlainen oppiminen?</vt:lpstr>
      <vt:lpstr>Osallistuvan Kulttuurin Uudet Taidot: Digitaalinen Lukutaito  21. vuosisadalla (Henry Jenkins 2007) </vt:lpstr>
      <vt:lpstr>Pelien mahdollisuudet</vt:lpstr>
      <vt:lpstr>Oppimispelien sukupolvet ja niiden oppimisteoreettiset painotukset</vt:lpstr>
      <vt:lpstr>Pelien käyttö opetuksessa tällä hetkellä</vt:lpstr>
      <vt:lpstr>Miten ja miksi pelejä tulisi hyödyntää opetuksessa?</vt:lpstr>
      <vt:lpstr>Miten ja miksi pelejä tulisi hyödyntää opetuksessa?</vt:lpstr>
      <vt:lpstr>Oppimispelit , virtuaalimaailmat ja mobiilioppiminen</vt:lpstr>
      <vt:lpstr> Oppimispelien mahdollisuudet</vt:lpstr>
      <vt:lpstr>Pelit motivoivat oppijaa</vt:lpstr>
      <vt:lpstr>Pelaaminen on palkitsevaa</vt:lpstr>
      <vt:lpstr>Pelit integroinnin välineenä</vt:lpstr>
      <vt:lpstr>  Pelit erityisopetuksessa</vt:lpstr>
      <vt:lpstr>Pelien käyttömahdollisuuksia</vt:lpstr>
      <vt:lpstr>Haasteet</vt:lpstr>
      <vt:lpstr>Alakoulu www.peda.net/polku/ovi </vt:lpstr>
      <vt:lpstr>Yläkoulu www.peda.net/polku/ovi </vt:lpstr>
      <vt:lpstr>Lukio   www.peda.net/polku/ovi </vt:lpstr>
      <vt:lpstr>Sumdog.com</vt:lpstr>
      <vt:lpstr>PowerPoint-esitys</vt:lpstr>
      <vt:lpstr>Sumdog - käyttöönotto </vt:lpstr>
      <vt:lpstr>Sumdog - pelin idea </vt:lpstr>
      <vt:lpstr>Sumdog – opettajan välineet</vt:lpstr>
      <vt:lpstr>Sumdog.com</vt:lpstr>
      <vt:lpstr>Sumdog.com</vt:lpstr>
      <vt:lpstr>Sumdog.com</vt:lpstr>
      <vt:lpstr>Voiko oppimispelien avulla saada aikaan</vt:lpstr>
      <vt:lpstr>PowerPoint-esitys</vt:lpstr>
      <vt:lpstr>PowerPoint-esitys</vt:lpstr>
      <vt:lpstr>PowerPoint-esitys</vt:lpstr>
    </vt:vector>
  </TitlesOfParts>
  <Company>University of Jyväskylä</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dc:creator>
  <cp:lastModifiedBy>Minna Kytölä</cp:lastModifiedBy>
  <cp:revision>239</cp:revision>
  <dcterms:created xsi:type="dcterms:W3CDTF">2011-03-03T07:47:50Z</dcterms:created>
  <dcterms:modified xsi:type="dcterms:W3CDTF">2013-05-06T11:21:39Z</dcterms:modified>
</cp:coreProperties>
</file>