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23" r:id="rId2"/>
    <p:sldId id="371" r:id="rId3"/>
    <p:sldId id="372" r:id="rId4"/>
    <p:sldId id="373" r:id="rId5"/>
    <p:sldId id="374" r:id="rId6"/>
    <p:sldId id="375" r:id="rId7"/>
    <p:sldId id="376" r:id="rId8"/>
    <p:sldId id="360" r:id="rId9"/>
    <p:sldId id="361" r:id="rId10"/>
    <p:sldId id="362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82CCCA-F0EF-400B-B62B-3FA262D358C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7F256260-E341-4001-BBC4-C2C8372A8514}">
      <dgm:prSet phldrT="[Text]"/>
      <dgm:spPr>
        <a:solidFill>
          <a:schemeClr val="tx2">
            <a:lumMod val="75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fi-FI" dirty="0" smtClean="0"/>
            <a:t>Phase 1</a:t>
          </a:r>
          <a:endParaRPr lang="fi-FI" dirty="0"/>
        </a:p>
      </dgm:t>
    </dgm:pt>
    <dgm:pt modelId="{7CD6AEE0-1BB2-41F9-9A4A-C9E5D2187BF3}" type="parTrans" cxnId="{858FB9F1-4B4D-4734-A6CB-0F4C6F229841}">
      <dgm:prSet/>
      <dgm:spPr/>
      <dgm:t>
        <a:bodyPr/>
        <a:lstStyle/>
        <a:p>
          <a:pPr algn="l"/>
          <a:endParaRPr lang="fi-FI"/>
        </a:p>
      </dgm:t>
    </dgm:pt>
    <dgm:pt modelId="{CDF7B108-1E3C-4A27-AB9C-438025C23911}" type="sibTrans" cxnId="{858FB9F1-4B4D-4734-A6CB-0F4C6F229841}">
      <dgm:prSet/>
      <dgm:spPr>
        <a:noFill/>
        <a:ln>
          <a:noFill/>
        </a:ln>
      </dgm:spPr>
      <dgm:t>
        <a:bodyPr/>
        <a:lstStyle/>
        <a:p>
          <a:endParaRPr lang="fi-FI"/>
        </a:p>
      </dgm:t>
    </dgm:pt>
    <dgm:pt modelId="{A5729E88-CD85-4804-8DCE-F4971D70FF87}">
      <dgm:prSet phldrT="[Text]"/>
      <dgm:spPr>
        <a:solidFill>
          <a:schemeClr val="tx2">
            <a:lumMod val="75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fi-FI" dirty="0" smtClean="0"/>
            <a:t>Phase 3</a:t>
          </a:r>
          <a:endParaRPr lang="fi-FI" dirty="0"/>
        </a:p>
      </dgm:t>
    </dgm:pt>
    <dgm:pt modelId="{BE3254A0-34B9-45CA-AFCF-2AF4473ADAF8}" type="parTrans" cxnId="{AAD7131F-468B-41A2-84C3-72E3CB76216B}">
      <dgm:prSet/>
      <dgm:spPr/>
      <dgm:t>
        <a:bodyPr/>
        <a:lstStyle/>
        <a:p>
          <a:pPr algn="l"/>
          <a:endParaRPr lang="fi-FI"/>
        </a:p>
      </dgm:t>
    </dgm:pt>
    <dgm:pt modelId="{1C845577-9F5E-4EA6-B855-E563D57A2182}" type="sibTrans" cxnId="{AAD7131F-468B-41A2-84C3-72E3CB76216B}">
      <dgm:prSet/>
      <dgm:spPr>
        <a:noFill/>
        <a:ln>
          <a:noFill/>
        </a:ln>
      </dgm:spPr>
      <dgm:t>
        <a:bodyPr/>
        <a:lstStyle/>
        <a:p>
          <a:endParaRPr lang="fi-FI"/>
        </a:p>
      </dgm:t>
    </dgm:pt>
    <dgm:pt modelId="{A3029596-0387-4E2B-89F6-B10BB09A8BE3}">
      <dgm:prSet phldrT="[Text]"/>
      <dgm:spPr>
        <a:solidFill>
          <a:schemeClr val="tx2">
            <a:lumMod val="75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fi-FI" dirty="0" smtClean="0"/>
            <a:t>Phase 4</a:t>
          </a:r>
          <a:endParaRPr lang="fi-FI" dirty="0"/>
        </a:p>
      </dgm:t>
    </dgm:pt>
    <dgm:pt modelId="{4888E756-71F2-4B85-B904-900CFA8420E5}" type="parTrans" cxnId="{B7C9CBF7-5A35-434B-AA51-18AFD70DAC3D}">
      <dgm:prSet/>
      <dgm:spPr/>
      <dgm:t>
        <a:bodyPr/>
        <a:lstStyle/>
        <a:p>
          <a:pPr algn="l"/>
          <a:endParaRPr lang="fi-FI"/>
        </a:p>
      </dgm:t>
    </dgm:pt>
    <dgm:pt modelId="{4B486787-773F-4524-8BE1-E05B3C71FA40}" type="sibTrans" cxnId="{B7C9CBF7-5A35-434B-AA51-18AFD70DAC3D}">
      <dgm:prSet/>
      <dgm:spPr/>
      <dgm:t>
        <a:bodyPr/>
        <a:lstStyle/>
        <a:p>
          <a:pPr algn="l"/>
          <a:endParaRPr lang="fi-FI"/>
        </a:p>
      </dgm:t>
    </dgm:pt>
    <dgm:pt modelId="{6E1CC184-8752-404A-A095-A4EBFF7C0788}">
      <dgm:prSet/>
      <dgm:spPr>
        <a:solidFill>
          <a:schemeClr val="tx2">
            <a:lumMod val="75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fi-FI" dirty="0" smtClean="0"/>
            <a:t>Phase 2</a:t>
          </a:r>
          <a:endParaRPr lang="fi-FI" dirty="0"/>
        </a:p>
      </dgm:t>
    </dgm:pt>
    <dgm:pt modelId="{E705F5DA-108D-4DE1-94CA-D27CA8296EB2}" type="parTrans" cxnId="{9374B476-293A-4D8C-B5B3-AF8B98DF663B}">
      <dgm:prSet/>
      <dgm:spPr/>
      <dgm:t>
        <a:bodyPr/>
        <a:lstStyle/>
        <a:p>
          <a:pPr algn="l"/>
          <a:endParaRPr lang="fi-FI"/>
        </a:p>
      </dgm:t>
    </dgm:pt>
    <dgm:pt modelId="{99ABD4A9-7428-4569-BF20-DC7BE4CDCAA7}" type="sibTrans" cxnId="{9374B476-293A-4D8C-B5B3-AF8B98DF663B}">
      <dgm:prSet/>
      <dgm:spPr>
        <a:noFill/>
        <a:ln>
          <a:noFill/>
        </a:ln>
      </dgm:spPr>
      <dgm:t>
        <a:bodyPr/>
        <a:lstStyle/>
        <a:p>
          <a:endParaRPr lang="fi-FI"/>
        </a:p>
      </dgm:t>
    </dgm:pt>
    <dgm:pt modelId="{BFBB04AB-30F7-4E94-B141-2413FDE63037}" type="pres">
      <dgm:prSet presAssocID="{5582CCCA-F0EF-400B-B62B-3FA262D358C8}" presName="outerComposite" presStyleCnt="0">
        <dgm:presLayoutVars>
          <dgm:chMax val="5"/>
          <dgm:dir/>
          <dgm:resizeHandles val="exact"/>
        </dgm:presLayoutVars>
      </dgm:prSet>
      <dgm:spPr/>
    </dgm:pt>
    <dgm:pt modelId="{594D21A4-4F49-477D-8E9F-CFEA8729AE22}" type="pres">
      <dgm:prSet presAssocID="{5582CCCA-F0EF-400B-B62B-3FA262D358C8}" presName="dummyMaxCanvas" presStyleCnt="0">
        <dgm:presLayoutVars/>
      </dgm:prSet>
      <dgm:spPr/>
    </dgm:pt>
    <dgm:pt modelId="{F541566C-BD71-4484-BF83-266CDC95A2C9}" type="pres">
      <dgm:prSet presAssocID="{5582CCCA-F0EF-400B-B62B-3FA262D358C8}" presName="FourNodes_1" presStyleLbl="node1" presStyleIdx="0" presStyleCnt="4" custScaleX="23125" custLinFactNeighborX="-25915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E8CC025A-9A42-4CA8-809E-F09568F6723E}" type="pres">
      <dgm:prSet presAssocID="{5582CCCA-F0EF-400B-B62B-3FA262D358C8}" presName="FourNodes_2" presStyleLbl="node1" presStyleIdx="1" presStyleCnt="4" custScaleX="32306" custLinFactY="-18182" custLinFactNeighborX="2442" custLinFactNeighborY="-100000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2EE16EF3-343A-4D25-ADA4-F76D7434D846}" type="pres">
      <dgm:prSet presAssocID="{5582CCCA-F0EF-400B-B62B-3FA262D358C8}" presName="FourNodes_3" presStyleLbl="node1" presStyleIdx="2" presStyleCnt="4" custScaleX="27807" custLinFactY="-100000" custLinFactNeighborX="24980" custLinFactNeighborY="-136363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7E2B782E-F30E-463D-A595-36FDD384B63D}" type="pres">
      <dgm:prSet presAssocID="{5582CCCA-F0EF-400B-B62B-3FA262D358C8}" presName="FourNodes_4" presStyleLbl="node1" presStyleIdx="3" presStyleCnt="4" custScaleX="15702" custLinFactY="-154545" custLinFactNeighborX="39050" custLinFactNeighborY="-200000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307F7E9A-557A-4BA4-A4D1-DE4BB6814738}" type="pres">
      <dgm:prSet presAssocID="{5582CCCA-F0EF-400B-B62B-3FA262D358C8}" presName="FourConn_1-2" presStyleLbl="fgAccFollowNode1" presStyleIdx="0" presStyleCnt="3" custLinFactX="-2220800" custLinFactNeighborX="-2300000" custLinFactNeighborY="5699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9D018A2-B042-470F-9524-DB138CF26B8D}" type="pres">
      <dgm:prSet presAssocID="{5582CCCA-F0EF-400B-B62B-3FA262D358C8}" presName="FourConn_2-3" presStyleLbl="fgAccFollowNode1" presStyleIdx="1" presStyleCnt="3" custLinFactX="-1453609" custLinFactY="-24825" custLinFactNeighborX="-1500000" custLinFactNeighborY="-1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ABCB5F1-F21D-46E7-9573-3B9C96B348F8}" type="pres">
      <dgm:prSet presAssocID="{5582CCCA-F0EF-400B-B62B-3FA262D358C8}" presName="FourConn_3-4" presStyleLbl="fgAccFollowNode1" presStyleIdx="2" presStyleCnt="3" custLinFactX="-800000" custLinFactY="-106643" custLinFactNeighborX="-870743" custLinFactNeighborY="-20000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5A9F064-6A5F-4113-8367-BDFB7897FB14}" type="pres">
      <dgm:prSet presAssocID="{5582CCCA-F0EF-400B-B62B-3FA262D358C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5A51F34-EBDA-4CA7-BD24-05EFC472D6DA}" type="pres">
      <dgm:prSet presAssocID="{5582CCCA-F0EF-400B-B62B-3FA262D358C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E6AC023-8D93-4B61-AD43-55F0898EF2B1}" type="pres">
      <dgm:prSet presAssocID="{5582CCCA-F0EF-400B-B62B-3FA262D358C8}" presName="FourNodes_3_text" presStyleLbl="node1" presStyleIdx="3" presStyleCnt="4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3CDD56D7-E8EE-4A43-A4A5-3402C8326A20}" type="pres">
      <dgm:prSet presAssocID="{5582CCCA-F0EF-400B-B62B-3FA262D358C8}" presName="FourNodes_4_text" presStyleLbl="node1" presStyleIdx="3" presStyleCnt="4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</dgm:ptLst>
  <dgm:cxnLst>
    <dgm:cxn modelId="{DBD46E87-D97D-48EA-91A6-E1456C7F582D}" type="presOf" srcId="{A3029596-0387-4E2B-89F6-B10BB09A8BE3}" destId="{7E2B782E-F30E-463D-A595-36FDD384B63D}" srcOrd="0" destOrd="0" presId="urn:microsoft.com/office/officeart/2005/8/layout/vProcess5"/>
    <dgm:cxn modelId="{714B2AB0-6FB4-4313-98E9-CA3F97600741}" type="presOf" srcId="{A5729E88-CD85-4804-8DCE-F4971D70FF87}" destId="{EE6AC023-8D93-4B61-AD43-55F0898EF2B1}" srcOrd="1" destOrd="0" presId="urn:microsoft.com/office/officeart/2005/8/layout/vProcess5"/>
    <dgm:cxn modelId="{23555B82-5FB4-4B53-9529-865945FE49C3}" type="presOf" srcId="{5582CCCA-F0EF-400B-B62B-3FA262D358C8}" destId="{BFBB04AB-30F7-4E94-B141-2413FDE63037}" srcOrd="0" destOrd="0" presId="urn:microsoft.com/office/officeart/2005/8/layout/vProcess5"/>
    <dgm:cxn modelId="{ECCE0DC3-630A-4C11-BEE6-B6254B539A45}" type="presOf" srcId="{7F256260-E341-4001-BBC4-C2C8372A8514}" destId="{F5A9F064-6A5F-4113-8367-BDFB7897FB14}" srcOrd="1" destOrd="0" presId="urn:microsoft.com/office/officeart/2005/8/layout/vProcess5"/>
    <dgm:cxn modelId="{AAD7131F-468B-41A2-84C3-72E3CB76216B}" srcId="{5582CCCA-F0EF-400B-B62B-3FA262D358C8}" destId="{A5729E88-CD85-4804-8DCE-F4971D70FF87}" srcOrd="2" destOrd="0" parTransId="{BE3254A0-34B9-45CA-AFCF-2AF4473ADAF8}" sibTransId="{1C845577-9F5E-4EA6-B855-E563D57A2182}"/>
    <dgm:cxn modelId="{82309F69-ECBB-4434-B5C5-D29A863AC8F0}" type="presOf" srcId="{A5729E88-CD85-4804-8DCE-F4971D70FF87}" destId="{2EE16EF3-343A-4D25-ADA4-F76D7434D846}" srcOrd="0" destOrd="0" presId="urn:microsoft.com/office/officeart/2005/8/layout/vProcess5"/>
    <dgm:cxn modelId="{589AFF64-7F8C-4F3B-AE0A-1B71FCBC56F8}" type="presOf" srcId="{A3029596-0387-4E2B-89F6-B10BB09A8BE3}" destId="{3CDD56D7-E8EE-4A43-A4A5-3402C8326A20}" srcOrd="1" destOrd="0" presId="urn:microsoft.com/office/officeart/2005/8/layout/vProcess5"/>
    <dgm:cxn modelId="{64F5AB0C-F7AC-4840-9AC6-55E59522F0F5}" type="presOf" srcId="{CDF7B108-1E3C-4A27-AB9C-438025C23911}" destId="{307F7E9A-557A-4BA4-A4D1-DE4BB6814738}" srcOrd="0" destOrd="0" presId="urn:microsoft.com/office/officeart/2005/8/layout/vProcess5"/>
    <dgm:cxn modelId="{858FB9F1-4B4D-4734-A6CB-0F4C6F229841}" srcId="{5582CCCA-F0EF-400B-B62B-3FA262D358C8}" destId="{7F256260-E341-4001-BBC4-C2C8372A8514}" srcOrd="0" destOrd="0" parTransId="{7CD6AEE0-1BB2-41F9-9A4A-C9E5D2187BF3}" sibTransId="{CDF7B108-1E3C-4A27-AB9C-438025C23911}"/>
    <dgm:cxn modelId="{29C22177-B3BC-4061-867F-D5368DD37F1D}" type="presOf" srcId="{1C845577-9F5E-4EA6-B855-E563D57A2182}" destId="{1ABCB5F1-F21D-46E7-9573-3B9C96B348F8}" srcOrd="0" destOrd="0" presId="urn:microsoft.com/office/officeart/2005/8/layout/vProcess5"/>
    <dgm:cxn modelId="{A08F1FC8-3328-427E-9B33-B1C864A2B429}" type="presOf" srcId="{6E1CC184-8752-404A-A095-A4EBFF7C0788}" destId="{E8CC025A-9A42-4CA8-809E-F09568F6723E}" srcOrd="0" destOrd="0" presId="urn:microsoft.com/office/officeart/2005/8/layout/vProcess5"/>
    <dgm:cxn modelId="{F2E098D9-E572-424A-B402-83F7A05F8A50}" type="presOf" srcId="{99ABD4A9-7428-4569-BF20-DC7BE4CDCAA7}" destId="{69D018A2-B042-470F-9524-DB138CF26B8D}" srcOrd="0" destOrd="0" presId="urn:microsoft.com/office/officeart/2005/8/layout/vProcess5"/>
    <dgm:cxn modelId="{7C4186AE-7609-4D12-B8CB-A148AE8C7CEF}" type="presOf" srcId="{6E1CC184-8752-404A-A095-A4EBFF7C0788}" destId="{35A51F34-EBDA-4CA7-BD24-05EFC472D6DA}" srcOrd="1" destOrd="0" presId="urn:microsoft.com/office/officeart/2005/8/layout/vProcess5"/>
    <dgm:cxn modelId="{9374B476-293A-4D8C-B5B3-AF8B98DF663B}" srcId="{5582CCCA-F0EF-400B-B62B-3FA262D358C8}" destId="{6E1CC184-8752-404A-A095-A4EBFF7C0788}" srcOrd="1" destOrd="0" parTransId="{E705F5DA-108D-4DE1-94CA-D27CA8296EB2}" sibTransId="{99ABD4A9-7428-4569-BF20-DC7BE4CDCAA7}"/>
    <dgm:cxn modelId="{3EEC9718-93D8-4FD6-B44D-BA07CD749019}" type="presOf" srcId="{7F256260-E341-4001-BBC4-C2C8372A8514}" destId="{F541566C-BD71-4484-BF83-266CDC95A2C9}" srcOrd="0" destOrd="0" presId="urn:microsoft.com/office/officeart/2005/8/layout/vProcess5"/>
    <dgm:cxn modelId="{B7C9CBF7-5A35-434B-AA51-18AFD70DAC3D}" srcId="{5582CCCA-F0EF-400B-B62B-3FA262D358C8}" destId="{A3029596-0387-4E2B-89F6-B10BB09A8BE3}" srcOrd="3" destOrd="0" parTransId="{4888E756-71F2-4B85-B904-900CFA8420E5}" sibTransId="{4B486787-773F-4524-8BE1-E05B3C71FA40}"/>
    <dgm:cxn modelId="{F94A8669-0C25-488F-9E58-0A06509A333D}" type="presParOf" srcId="{BFBB04AB-30F7-4E94-B141-2413FDE63037}" destId="{594D21A4-4F49-477D-8E9F-CFEA8729AE22}" srcOrd="0" destOrd="0" presId="urn:microsoft.com/office/officeart/2005/8/layout/vProcess5"/>
    <dgm:cxn modelId="{EB4C71EC-D085-4E41-8A77-BDEB99A5B449}" type="presParOf" srcId="{BFBB04AB-30F7-4E94-B141-2413FDE63037}" destId="{F541566C-BD71-4484-BF83-266CDC95A2C9}" srcOrd="1" destOrd="0" presId="urn:microsoft.com/office/officeart/2005/8/layout/vProcess5"/>
    <dgm:cxn modelId="{A7B173AB-259F-40A1-BD2B-852AF1328CE6}" type="presParOf" srcId="{BFBB04AB-30F7-4E94-B141-2413FDE63037}" destId="{E8CC025A-9A42-4CA8-809E-F09568F6723E}" srcOrd="2" destOrd="0" presId="urn:microsoft.com/office/officeart/2005/8/layout/vProcess5"/>
    <dgm:cxn modelId="{E48A1092-4C9D-4BBD-8763-7A16A65A330C}" type="presParOf" srcId="{BFBB04AB-30F7-4E94-B141-2413FDE63037}" destId="{2EE16EF3-343A-4D25-ADA4-F76D7434D846}" srcOrd="3" destOrd="0" presId="urn:microsoft.com/office/officeart/2005/8/layout/vProcess5"/>
    <dgm:cxn modelId="{99CCFF34-65D3-439D-AD9F-93E4A84C5C72}" type="presParOf" srcId="{BFBB04AB-30F7-4E94-B141-2413FDE63037}" destId="{7E2B782E-F30E-463D-A595-36FDD384B63D}" srcOrd="4" destOrd="0" presId="urn:microsoft.com/office/officeart/2005/8/layout/vProcess5"/>
    <dgm:cxn modelId="{CF50E9BF-3998-416D-B29D-97B5E4F4AA65}" type="presParOf" srcId="{BFBB04AB-30F7-4E94-B141-2413FDE63037}" destId="{307F7E9A-557A-4BA4-A4D1-DE4BB6814738}" srcOrd="5" destOrd="0" presId="urn:microsoft.com/office/officeart/2005/8/layout/vProcess5"/>
    <dgm:cxn modelId="{984EE3CB-8525-4A6A-8458-7087CD917CA9}" type="presParOf" srcId="{BFBB04AB-30F7-4E94-B141-2413FDE63037}" destId="{69D018A2-B042-470F-9524-DB138CF26B8D}" srcOrd="6" destOrd="0" presId="urn:microsoft.com/office/officeart/2005/8/layout/vProcess5"/>
    <dgm:cxn modelId="{D9470D1F-A212-47D1-AE7B-B71F559C60B4}" type="presParOf" srcId="{BFBB04AB-30F7-4E94-B141-2413FDE63037}" destId="{1ABCB5F1-F21D-46E7-9573-3B9C96B348F8}" srcOrd="7" destOrd="0" presId="urn:microsoft.com/office/officeart/2005/8/layout/vProcess5"/>
    <dgm:cxn modelId="{EF8C6E3A-6BEC-448E-B783-CD7E85337FC3}" type="presParOf" srcId="{BFBB04AB-30F7-4E94-B141-2413FDE63037}" destId="{F5A9F064-6A5F-4113-8367-BDFB7897FB14}" srcOrd="8" destOrd="0" presId="urn:microsoft.com/office/officeart/2005/8/layout/vProcess5"/>
    <dgm:cxn modelId="{46F9DBBA-D62D-456F-98A9-FDB9EA73C3AE}" type="presParOf" srcId="{BFBB04AB-30F7-4E94-B141-2413FDE63037}" destId="{35A51F34-EBDA-4CA7-BD24-05EFC472D6DA}" srcOrd="9" destOrd="0" presId="urn:microsoft.com/office/officeart/2005/8/layout/vProcess5"/>
    <dgm:cxn modelId="{F4EF852D-3E19-4EFC-8FA6-1DD878195975}" type="presParOf" srcId="{BFBB04AB-30F7-4E94-B141-2413FDE63037}" destId="{EE6AC023-8D93-4B61-AD43-55F0898EF2B1}" srcOrd="10" destOrd="0" presId="urn:microsoft.com/office/officeart/2005/8/layout/vProcess5"/>
    <dgm:cxn modelId="{1CF833AD-696B-4F7D-9E87-23AF71040C82}" type="presParOf" srcId="{BFBB04AB-30F7-4E94-B141-2413FDE63037}" destId="{3CDD56D7-E8EE-4A43-A4A5-3402C8326A2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82CCCA-F0EF-400B-B62B-3FA262D358C8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7F256260-E341-4001-BBC4-C2C8372A8514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fi-FI" dirty="0" smtClean="0">
              <a:solidFill>
                <a:schemeClr val="tx2">
                  <a:lumMod val="50000"/>
                </a:schemeClr>
              </a:solidFill>
            </a:rPr>
            <a:t>2008</a:t>
          </a:r>
          <a:endParaRPr lang="fi-FI" dirty="0">
            <a:solidFill>
              <a:schemeClr val="tx2">
                <a:lumMod val="50000"/>
              </a:schemeClr>
            </a:solidFill>
          </a:endParaRPr>
        </a:p>
      </dgm:t>
    </dgm:pt>
    <dgm:pt modelId="{7CD6AEE0-1BB2-41F9-9A4A-C9E5D2187BF3}" type="parTrans" cxnId="{858FB9F1-4B4D-4734-A6CB-0F4C6F229841}">
      <dgm:prSet/>
      <dgm:spPr/>
      <dgm:t>
        <a:bodyPr/>
        <a:lstStyle/>
        <a:p>
          <a:pPr algn="l"/>
          <a:endParaRPr lang="fi-FI"/>
        </a:p>
      </dgm:t>
    </dgm:pt>
    <dgm:pt modelId="{CDF7B108-1E3C-4A27-AB9C-438025C23911}" type="sibTrans" cxnId="{858FB9F1-4B4D-4734-A6CB-0F4C6F229841}">
      <dgm:prSet/>
      <dgm:spPr/>
      <dgm:t>
        <a:bodyPr/>
        <a:lstStyle/>
        <a:p>
          <a:pPr algn="l"/>
          <a:endParaRPr lang="fi-FI"/>
        </a:p>
      </dgm:t>
    </dgm:pt>
    <dgm:pt modelId="{A5729E88-CD85-4804-8DCE-F4971D70FF87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fi-FI" dirty="0" smtClean="0">
              <a:solidFill>
                <a:schemeClr val="tx2">
                  <a:lumMod val="50000"/>
                </a:schemeClr>
              </a:solidFill>
            </a:rPr>
            <a:t>2010</a:t>
          </a:r>
          <a:endParaRPr lang="fi-FI" dirty="0">
            <a:solidFill>
              <a:schemeClr val="tx2">
                <a:lumMod val="50000"/>
              </a:schemeClr>
            </a:solidFill>
          </a:endParaRPr>
        </a:p>
      </dgm:t>
    </dgm:pt>
    <dgm:pt modelId="{BE3254A0-34B9-45CA-AFCF-2AF4473ADAF8}" type="parTrans" cxnId="{AAD7131F-468B-41A2-84C3-72E3CB76216B}">
      <dgm:prSet/>
      <dgm:spPr/>
      <dgm:t>
        <a:bodyPr/>
        <a:lstStyle/>
        <a:p>
          <a:pPr algn="l"/>
          <a:endParaRPr lang="fi-FI"/>
        </a:p>
      </dgm:t>
    </dgm:pt>
    <dgm:pt modelId="{1C845577-9F5E-4EA6-B855-E563D57A2182}" type="sibTrans" cxnId="{AAD7131F-468B-41A2-84C3-72E3CB76216B}">
      <dgm:prSet/>
      <dgm:spPr/>
      <dgm:t>
        <a:bodyPr/>
        <a:lstStyle/>
        <a:p>
          <a:pPr algn="l"/>
          <a:endParaRPr lang="fi-FI"/>
        </a:p>
      </dgm:t>
    </dgm:pt>
    <dgm:pt modelId="{A3029596-0387-4E2B-89F6-B10BB09A8BE3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fi-FI" dirty="0" smtClean="0">
              <a:solidFill>
                <a:schemeClr val="tx2">
                  <a:lumMod val="50000"/>
                </a:schemeClr>
              </a:solidFill>
            </a:rPr>
            <a:t>2011</a:t>
          </a:r>
          <a:endParaRPr lang="fi-FI" dirty="0">
            <a:solidFill>
              <a:schemeClr val="tx2">
                <a:lumMod val="50000"/>
              </a:schemeClr>
            </a:solidFill>
          </a:endParaRPr>
        </a:p>
      </dgm:t>
    </dgm:pt>
    <dgm:pt modelId="{4888E756-71F2-4B85-B904-900CFA8420E5}" type="parTrans" cxnId="{B7C9CBF7-5A35-434B-AA51-18AFD70DAC3D}">
      <dgm:prSet/>
      <dgm:spPr/>
      <dgm:t>
        <a:bodyPr/>
        <a:lstStyle/>
        <a:p>
          <a:pPr algn="l"/>
          <a:endParaRPr lang="fi-FI"/>
        </a:p>
      </dgm:t>
    </dgm:pt>
    <dgm:pt modelId="{4B486787-773F-4524-8BE1-E05B3C71FA40}" type="sibTrans" cxnId="{B7C9CBF7-5A35-434B-AA51-18AFD70DAC3D}">
      <dgm:prSet/>
      <dgm:spPr/>
      <dgm:t>
        <a:bodyPr/>
        <a:lstStyle/>
        <a:p>
          <a:pPr algn="l"/>
          <a:endParaRPr lang="fi-FI"/>
        </a:p>
      </dgm:t>
    </dgm:pt>
    <dgm:pt modelId="{6E1CC184-8752-404A-A095-A4EBFF7C0788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fi-FI" dirty="0" smtClean="0">
              <a:solidFill>
                <a:schemeClr val="tx2">
                  <a:lumMod val="50000"/>
                </a:schemeClr>
              </a:solidFill>
            </a:rPr>
            <a:t>2009      </a:t>
          </a:r>
          <a:endParaRPr lang="fi-FI" dirty="0">
            <a:solidFill>
              <a:schemeClr val="tx2">
                <a:lumMod val="50000"/>
              </a:schemeClr>
            </a:solidFill>
          </a:endParaRPr>
        </a:p>
      </dgm:t>
    </dgm:pt>
    <dgm:pt modelId="{E705F5DA-108D-4DE1-94CA-D27CA8296EB2}" type="parTrans" cxnId="{9374B476-293A-4D8C-B5B3-AF8B98DF663B}">
      <dgm:prSet/>
      <dgm:spPr/>
      <dgm:t>
        <a:bodyPr/>
        <a:lstStyle/>
        <a:p>
          <a:pPr algn="l"/>
          <a:endParaRPr lang="fi-FI"/>
        </a:p>
      </dgm:t>
    </dgm:pt>
    <dgm:pt modelId="{99ABD4A9-7428-4569-BF20-DC7BE4CDCAA7}" type="sibTrans" cxnId="{9374B476-293A-4D8C-B5B3-AF8B98DF663B}">
      <dgm:prSet/>
      <dgm:spPr/>
      <dgm:t>
        <a:bodyPr/>
        <a:lstStyle/>
        <a:p>
          <a:pPr algn="l"/>
          <a:endParaRPr lang="fi-FI"/>
        </a:p>
      </dgm:t>
    </dgm:pt>
    <dgm:pt modelId="{B8FC716E-51F8-4EE3-A05E-1A0AB643086A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fi-FI" dirty="0" smtClean="0">
              <a:solidFill>
                <a:schemeClr val="tx2">
                  <a:lumMod val="50000"/>
                </a:schemeClr>
              </a:solidFill>
            </a:rPr>
            <a:t>2012</a:t>
          </a:r>
          <a:endParaRPr lang="fi-FI" dirty="0">
            <a:solidFill>
              <a:schemeClr val="tx2">
                <a:lumMod val="50000"/>
              </a:schemeClr>
            </a:solidFill>
          </a:endParaRPr>
        </a:p>
      </dgm:t>
    </dgm:pt>
    <dgm:pt modelId="{CDFAFE2C-0FD1-4130-9C99-A95FCD5A583D}" type="parTrans" cxnId="{83D8C65F-B251-46AF-B615-344D44C471A1}">
      <dgm:prSet/>
      <dgm:spPr/>
      <dgm:t>
        <a:bodyPr/>
        <a:lstStyle/>
        <a:p>
          <a:pPr algn="l"/>
          <a:endParaRPr lang="fi-FI"/>
        </a:p>
      </dgm:t>
    </dgm:pt>
    <dgm:pt modelId="{60F34413-5442-4689-B178-F8C3A7D61D60}" type="sibTrans" cxnId="{83D8C65F-B251-46AF-B615-344D44C471A1}">
      <dgm:prSet/>
      <dgm:spPr/>
      <dgm:t>
        <a:bodyPr/>
        <a:lstStyle/>
        <a:p>
          <a:pPr algn="l"/>
          <a:endParaRPr lang="fi-FI"/>
        </a:p>
      </dgm:t>
    </dgm:pt>
    <dgm:pt modelId="{57FED5D6-2CF0-444B-98AD-3863B81A40FA}" type="pres">
      <dgm:prSet presAssocID="{5582CCCA-F0EF-400B-B62B-3FA262D358C8}" presName="Name0" presStyleCnt="0">
        <dgm:presLayoutVars>
          <dgm:dir/>
          <dgm:resizeHandles val="exact"/>
        </dgm:presLayoutVars>
      </dgm:prSet>
      <dgm:spPr/>
    </dgm:pt>
    <dgm:pt modelId="{EFF0BC82-66BE-48E9-BBFF-3C14C5E2C59E}" type="pres">
      <dgm:prSet presAssocID="{7F256260-E341-4001-BBC4-C2C8372A8514}" presName="parTxOnly" presStyleLbl="node1" presStyleIdx="0" presStyleCnt="5" custScaleX="85129">
        <dgm:presLayoutVars>
          <dgm:bulletEnabled val="1"/>
        </dgm:presLayoutVars>
      </dgm:prSet>
      <dgm:spPr>
        <a:prstGeom prst="chevron">
          <a:avLst/>
        </a:prstGeom>
      </dgm:spPr>
      <dgm:t>
        <a:bodyPr/>
        <a:lstStyle/>
        <a:p>
          <a:endParaRPr lang="fi-FI"/>
        </a:p>
      </dgm:t>
    </dgm:pt>
    <dgm:pt modelId="{CE16ABB1-B19F-40A7-A3B1-1A3FEC7EE2BC}" type="pres">
      <dgm:prSet presAssocID="{CDF7B108-1E3C-4A27-AB9C-438025C23911}" presName="parSpace" presStyleCnt="0"/>
      <dgm:spPr/>
    </dgm:pt>
    <dgm:pt modelId="{AEA235AE-33C7-4545-81D1-6C9336AA50A1}" type="pres">
      <dgm:prSet presAssocID="{6E1CC184-8752-404A-A095-A4EBFF7C0788}" presName="parTxOnly" presStyleLbl="node1" presStyleIdx="1" presStyleCnt="5" custScaleX="107408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fi-FI"/>
        </a:p>
      </dgm:t>
    </dgm:pt>
    <dgm:pt modelId="{69DC9693-D5D7-43C0-8870-D81D3F952E0C}" type="pres">
      <dgm:prSet presAssocID="{99ABD4A9-7428-4569-BF20-DC7BE4CDCAA7}" presName="parSpace" presStyleCnt="0"/>
      <dgm:spPr/>
    </dgm:pt>
    <dgm:pt modelId="{B5C419CA-5B95-4ED8-BDDD-D2D90B1C8089}" type="pres">
      <dgm:prSet presAssocID="{A5729E88-CD85-4804-8DCE-F4971D70FF87}" presName="parTxOnly" presStyleLbl="node1" presStyleIdx="2" presStyleCnt="5" custScaleX="111803" custLinFactNeighborX="2379" custLinFactNeighborY="-40000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fi-FI"/>
        </a:p>
      </dgm:t>
    </dgm:pt>
    <dgm:pt modelId="{07D84DB2-48BF-4EF9-AAAD-36A25507545D}" type="pres">
      <dgm:prSet presAssocID="{1C845577-9F5E-4EA6-B855-E563D57A2182}" presName="parSpace" presStyleCnt="0"/>
      <dgm:spPr/>
    </dgm:pt>
    <dgm:pt modelId="{CD81669B-7F12-44A4-879A-FBD86D9B5BEA}" type="pres">
      <dgm:prSet presAssocID="{A3029596-0387-4E2B-89F6-B10BB09A8BE3}" presName="parTxOnly" presStyleLbl="node1" presStyleIdx="3" presStyleCnt="5" custScaleX="109496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fi-FI"/>
        </a:p>
      </dgm:t>
    </dgm:pt>
    <dgm:pt modelId="{3F0A82A3-582D-49AF-BF75-36EC52AA42CD}" type="pres">
      <dgm:prSet presAssocID="{4B486787-773F-4524-8BE1-E05B3C71FA40}" presName="parSpace" presStyleCnt="0"/>
      <dgm:spPr/>
    </dgm:pt>
    <dgm:pt modelId="{C09D6D2C-BFF9-431F-A945-0C74C89D86F1}" type="pres">
      <dgm:prSet presAssocID="{B8FC716E-51F8-4EE3-A05E-1A0AB643086A}" presName="parTxOnly" presStyleLbl="node1" presStyleIdx="4" presStyleCnt="5" custScaleX="53157">
        <dgm:presLayoutVars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fi-FI"/>
        </a:p>
      </dgm:t>
    </dgm:pt>
  </dgm:ptLst>
  <dgm:cxnLst>
    <dgm:cxn modelId="{B7C9CBF7-5A35-434B-AA51-18AFD70DAC3D}" srcId="{5582CCCA-F0EF-400B-B62B-3FA262D358C8}" destId="{A3029596-0387-4E2B-89F6-B10BB09A8BE3}" srcOrd="3" destOrd="0" parTransId="{4888E756-71F2-4B85-B904-900CFA8420E5}" sibTransId="{4B486787-773F-4524-8BE1-E05B3C71FA40}"/>
    <dgm:cxn modelId="{9A90A2DF-1FA6-4B5F-B0B9-8A965651829A}" type="presOf" srcId="{B8FC716E-51F8-4EE3-A05E-1A0AB643086A}" destId="{C09D6D2C-BFF9-431F-A945-0C74C89D86F1}" srcOrd="0" destOrd="0" presId="urn:microsoft.com/office/officeart/2005/8/layout/hChevron3"/>
    <dgm:cxn modelId="{177DDB7E-590D-4980-9DD8-1C6BE50FF596}" type="presOf" srcId="{7F256260-E341-4001-BBC4-C2C8372A8514}" destId="{EFF0BC82-66BE-48E9-BBFF-3C14C5E2C59E}" srcOrd="0" destOrd="0" presId="urn:microsoft.com/office/officeart/2005/8/layout/hChevron3"/>
    <dgm:cxn modelId="{128FA699-B040-4E4F-A177-3DD3DF6DE526}" type="presOf" srcId="{A3029596-0387-4E2B-89F6-B10BB09A8BE3}" destId="{CD81669B-7F12-44A4-879A-FBD86D9B5BEA}" srcOrd="0" destOrd="0" presId="urn:microsoft.com/office/officeart/2005/8/layout/hChevron3"/>
    <dgm:cxn modelId="{97A15DF5-7C10-42AB-8C3C-931FC5254174}" type="presOf" srcId="{A5729E88-CD85-4804-8DCE-F4971D70FF87}" destId="{B5C419CA-5B95-4ED8-BDDD-D2D90B1C8089}" srcOrd="0" destOrd="0" presId="urn:microsoft.com/office/officeart/2005/8/layout/hChevron3"/>
    <dgm:cxn modelId="{AAD7131F-468B-41A2-84C3-72E3CB76216B}" srcId="{5582CCCA-F0EF-400B-B62B-3FA262D358C8}" destId="{A5729E88-CD85-4804-8DCE-F4971D70FF87}" srcOrd="2" destOrd="0" parTransId="{BE3254A0-34B9-45CA-AFCF-2AF4473ADAF8}" sibTransId="{1C845577-9F5E-4EA6-B855-E563D57A2182}"/>
    <dgm:cxn modelId="{9374B476-293A-4D8C-B5B3-AF8B98DF663B}" srcId="{5582CCCA-F0EF-400B-B62B-3FA262D358C8}" destId="{6E1CC184-8752-404A-A095-A4EBFF7C0788}" srcOrd="1" destOrd="0" parTransId="{E705F5DA-108D-4DE1-94CA-D27CA8296EB2}" sibTransId="{99ABD4A9-7428-4569-BF20-DC7BE4CDCAA7}"/>
    <dgm:cxn modelId="{858FB9F1-4B4D-4734-A6CB-0F4C6F229841}" srcId="{5582CCCA-F0EF-400B-B62B-3FA262D358C8}" destId="{7F256260-E341-4001-BBC4-C2C8372A8514}" srcOrd="0" destOrd="0" parTransId="{7CD6AEE0-1BB2-41F9-9A4A-C9E5D2187BF3}" sibTransId="{CDF7B108-1E3C-4A27-AB9C-438025C23911}"/>
    <dgm:cxn modelId="{B25DBD5D-6425-48B8-B403-A28A2E32B82C}" type="presOf" srcId="{5582CCCA-F0EF-400B-B62B-3FA262D358C8}" destId="{57FED5D6-2CF0-444B-98AD-3863B81A40FA}" srcOrd="0" destOrd="0" presId="urn:microsoft.com/office/officeart/2005/8/layout/hChevron3"/>
    <dgm:cxn modelId="{5096A801-FD79-4393-9DB4-030337E218C0}" type="presOf" srcId="{6E1CC184-8752-404A-A095-A4EBFF7C0788}" destId="{AEA235AE-33C7-4545-81D1-6C9336AA50A1}" srcOrd="0" destOrd="0" presId="urn:microsoft.com/office/officeart/2005/8/layout/hChevron3"/>
    <dgm:cxn modelId="{83D8C65F-B251-46AF-B615-344D44C471A1}" srcId="{5582CCCA-F0EF-400B-B62B-3FA262D358C8}" destId="{B8FC716E-51F8-4EE3-A05E-1A0AB643086A}" srcOrd="4" destOrd="0" parTransId="{CDFAFE2C-0FD1-4130-9C99-A95FCD5A583D}" sibTransId="{60F34413-5442-4689-B178-F8C3A7D61D60}"/>
    <dgm:cxn modelId="{852B0F40-FDF2-49D1-B54D-EF9B41C0ED7D}" type="presParOf" srcId="{57FED5D6-2CF0-444B-98AD-3863B81A40FA}" destId="{EFF0BC82-66BE-48E9-BBFF-3C14C5E2C59E}" srcOrd="0" destOrd="0" presId="urn:microsoft.com/office/officeart/2005/8/layout/hChevron3"/>
    <dgm:cxn modelId="{F5B16E38-6501-487F-A861-8505A891049F}" type="presParOf" srcId="{57FED5D6-2CF0-444B-98AD-3863B81A40FA}" destId="{CE16ABB1-B19F-40A7-A3B1-1A3FEC7EE2BC}" srcOrd="1" destOrd="0" presId="urn:microsoft.com/office/officeart/2005/8/layout/hChevron3"/>
    <dgm:cxn modelId="{339A0994-E020-4BAA-8662-F0E8E438A705}" type="presParOf" srcId="{57FED5D6-2CF0-444B-98AD-3863B81A40FA}" destId="{AEA235AE-33C7-4545-81D1-6C9336AA50A1}" srcOrd="2" destOrd="0" presId="urn:microsoft.com/office/officeart/2005/8/layout/hChevron3"/>
    <dgm:cxn modelId="{1FF40A10-2A33-4BFB-8EC9-9A16C1615FC5}" type="presParOf" srcId="{57FED5D6-2CF0-444B-98AD-3863B81A40FA}" destId="{69DC9693-D5D7-43C0-8870-D81D3F952E0C}" srcOrd="3" destOrd="0" presId="urn:microsoft.com/office/officeart/2005/8/layout/hChevron3"/>
    <dgm:cxn modelId="{23031A38-57A0-4AB2-93F8-C765810CA4B1}" type="presParOf" srcId="{57FED5D6-2CF0-444B-98AD-3863B81A40FA}" destId="{B5C419CA-5B95-4ED8-BDDD-D2D90B1C8089}" srcOrd="4" destOrd="0" presId="urn:microsoft.com/office/officeart/2005/8/layout/hChevron3"/>
    <dgm:cxn modelId="{B4A0595C-B866-4F03-A392-2181FD48EC0E}" type="presParOf" srcId="{57FED5D6-2CF0-444B-98AD-3863B81A40FA}" destId="{07D84DB2-48BF-4EF9-AAAD-36A25507545D}" srcOrd="5" destOrd="0" presId="urn:microsoft.com/office/officeart/2005/8/layout/hChevron3"/>
    <dgm:cxn modelId="{E9C45961-DB54-4F73-AC9B-E904E8DF8245}" type="presParOf" srcId="{57FED5D6-2CF0-444B-98AD-3863B81A40FA}" destId="{CD81669B-7F12-44A4-879A-FBD86D9B5BEA}" srcOrd="6" destOrd="0" presId="urn:microsoft.com/office/officeart/2005/8/layout/hChevron3"/>
    <dgm:cxn modelId="{592220FF-FF7C-41C4-98C8-1F8578A4C8CA}" type="presParOf" srcId="{57FED5D6-2CF0-444B-98AD-3863B81A40FA}" destId="{3F0A82A3-582D-49AF-BF75-36EC52AA42CD}" srcOrd="7" destOrd="0" presId="urn:microsoft.com/office/officeart/2005/8/layout/hChevron3"/>
    <dgm:cxn modelId="{E46DA8E0-5F98-4F1D-A962-164D3A7DD376}" type="presParOf" srcId="{57FED5D6-2CF0-444B-98AD-3863B81A40FA}" destId="{C09D6D2C-BFF9-431F-A945-0C74C89D86F1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1566C-BD71-4484-BF83-266CDC95A2C9}">
      <dsp:nvSpPr>
        <dsp:cNvPr id="0" name=""/>
        <dsp:cNvSpPr/>
      </dsp:nvSpPr>
      <dsp:spPr>
        <a:xfrm>
          <a:off x="872865" y="0"/>
          <a:ext cx="1611899" cy="269309"/>
        </a:xfrm>
        <a:prstGeom prst="chevron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Phase 1</a:t>
          </a:r>
          <a:endParaRPr lang="fi-FI" sz="1200" kern="1200" dirty="0"/>
        </a:p>
      </dsp:txBody>
      <dsp:txXfrm>
        <a:off x="880753" y="7888"/>
        <a:ext cx="1527305" cy="253533"/>
      </dsp:txXfrm>
    </dsp:sp>
    <dsp:sp modelId="{E8CC025A-9A42-4CA8-809E-F09568F6723E}">
      <dsp:nvSpPr>
        <dsp:cNvPr id="0" name=""/>
        <dsp:cNvSpPr/>
      </dsp:nvSpPr>
      <dsp:spPr>
        <a:xfrm>
          <a:off x="3113248" y="0"/>
          <a:ext cx="2251849" cy="269309"/>
        </a:xfrm>
        <a:prstGeom prst="chevron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Phase 2</a:t>
          </a:r>
          <a:endParaRPr lang="fi-FI" sz="1200" kern="1200" dirty="0"/>
        </a:p>
      </dsp:txBody>
      <dsp:txXfrm>
        <a:off x="3121136" y="7888"/>
        <a:ext cx="1990928" cy="253533"/>
      </dsp:txXfrm>
    </dsp:sp>
    <dsp:sp modelId="{2EE16EF3-343A-4D25-ADA4-F76D7434D846}">
      <dsp:nvSpPr>
        <dsp:cNvPr id="0" name=""/>
        <dsp:cNvSpPr/>
      </dsp:nvSpPr>
      <dsp:spPr>
        <a:xfrm>
          <a:off x="5416085" y="1"/>
          <a:ext cx="1938252" cy="269309"/>
        </a:xfrm>
        <a:prstGeom prst="chevron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Phase 3</a:t>
          </a:r>
          <a:endParaRPr lang="fi-FI" sz="1200" kern="1200" dirty="0"/>
        </a:p>
      </dsp:txBody>
      <dsp:txXfrm>
        <a:off x="5550740" y="1"/>
        <a:ext cx="1460360" cy="269309"/>
      </dsp:txXfrm>
    </dsp:sp>
    <dsp:sp modelId="{7E2B782E-F30E-463D-A595-36FDD384B63D}">
      <dsp:nvSpPr>
        <dsp:cNvPr id="0" name=""/>
        <dsp:cNvSpPr/>
      </dsp:nvSpPr>
      <dsp:spPr>
        <a:xfrm>
          <a:off x="7402467" y="1"/>
          <a:ext cx="1094488" cy="269309"/>
        </a:xfrm>
        <a:prstGeom prst="chevron">
          <a:avLst/>
        </a:prstGeom>
        <a:solidFill>
          <a:schemeClr val="tx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Phase 4</a:t>
          </a:r>
          <a:endParaRPr lang="fi-FI" sz="1200" kern="1200" dirty="0"/>
        </a:p>
      </dsp:txBody>
      <dsp:txXfrm>
        <a:off x="7537122" y="1"/>
        <a:ext cx="706029" cy="269309"/>
      </dsp:txXfrm>
    </dsp:sp>
    <dsp:sp modelId="{307F7E9A-557A-4BA4-A4D1-DE4BB6814738}">
      <dsp:nvSpPr>
        <dsp:cNvPr id="0" name=""/>
        <dsp:cNvSpPr/>
      </dsp:nvSpPr>
      <dsp:spPr>
        <a:xfrm>
          <a:off x="0" y="306033"/>
          <a:ext cx="175051" cy="175051"/>
        </a:xfrm>
        <a:prstGeom prst="downArrow">
          <a:avLst>
            <a:gd name="adj1" fmla="val 55000"/>
            <a:gd name="adj2" fmla="val 45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800" kern="1200"/>
        </a:p>
      </dsp:txBody>
      <dsp:txXfrm>
        <a:off x="39386" y="306033"/>
        <a:ext cx="96279" cy="131726"/>
      </dsp:txXfrm>
    </dsp:sp>
    <dsp:sp modelId="{69D018A2-B042-470F-9524-DB138CF26B8D}">
      <dsp:nvSpPr>
        <dsp:cNvPr id="0" name=""/>
        <dsp:cNvSpPr/>
      </dsp:nvSpPr>
      <dsp:spPr>
        <a:xfrm>
          <a:off x="2208756" y="306034"/>
          <a:ext cx="175051" cy="175051"/>
        </a:xfrm>
        <a:prstGeom prst="downArrow">
          <a:avLst>
            <a:gd name="adj1" fmla="val 55000"/>
            <a:gd name="adj2" fmla="val 45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800" kern="1200"/>
        </a:p>
      </dsp:txBody>
      <dsp:txXfrm>
        <a:off x="2248142" y="306034"/>
        <a:ext cx="96279" cy="131726"/>
      </dsp:txXfrm>
    </dsp:sp>
    <dsp:sp modelId="{1ABCB5F1-F21D-46E7-9573-3B9C96B348F8}">
      <dsp:nvSpPr>
        <dsp:cNvPr id="0" name=""/>
        <dsp:cNvSpPr/>
      </dsp:nvSpPr>
      <dsp:spPr>
        <a:xfrm>
          <a:off x="5029487" y="306034"/>
          <a:ext cx="175051" cy="175051"/>
        </a:xfrm>
        <a:prstGeom prst="downArrow">
          <a:avLst>
            <a:gd name="adj1" fmla="val 55000"/>
            <a:gd name="adj2" fmla="val 45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800" kern="1200"/>
        </a:p>
      </dsp:txBody>
      <dsp:txXfrm>
        <a:off x="5068873" y="306034"/>
        <a:ext cx="96279" cy="131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0BC82-66BE-48E9-BBFF-3C14C5E2C59E}">
      <dsp:nvSpPr>
        <dsp:cNvPr id="0" name=""/>
        <dsp:cNvSpPr/>
      </dsp:nvSpPr>
      <dsp:spPr>
        <a:xfrm>
          <a:off x="1716" y="0"/>
          <a:ext cx="1915884" cy="288032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solidFill>
                <a:schemeClr val="tx2">
                  <a:lumMod val="50000"/>
                </a:schemeClr>
              </a:solidFill>
            </a:rPr>
            <a:t>2008</a:t>
          </a:r>
          <a:endParaRPr lang="fi-FI" sz="1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45732" y="0"/>
        <a:ext cx="1627852" cy="288032"/>
      </dsp:txXfrm>
    </dsp:sp>
    <dsp:sp modelId="{AEA235AE-33C7-4545-81D1-6C9336AA50A1}">
      <dsp:nvSpPr>
        <dsp:cNvPr id="0" name=""/>
        <dsp:cNvSpPr/>
      </dsp:nvSpPr>
      <dsp:spPr>
        <a:xfrm>
          <a:off x="1467488" y="0"/>
          <a:ext cx="2417288" cy="288032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solidFill>
                <a:schemeClr val="tx2">
                  <a:lumMod val="50000"/>
                </a:schemeClr>
              </a:solidFill>
            </a:rPr>
            <a:t>2009      </a:t>
          </a:r>
          <a:endParaRPr lang="fi-FI" sz="1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1467488" y="0"/>
        <a:ext cx="2345280" cy="288032"/>
      </dsp:txXfrm>
    </dsp:sp>
    <dsp:sp modelId="{B5C419CA-5B95-4ED8-BDDD-D2D90B1C8089}">
      <dsp:nvSpPr>
        <dsp:cNvPr id="0" name=""/>
        <dsp:cNvSpPr/>
      </dsp:nvSpPr>
      <dsp:spPr>
        <a:xfrm>
          <a:off x="3445371" y="0"/>
          <a:ext cx="2516200" cy="288032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solidFill>
                <a:schemeClr val="tx2">
                  <a:lumMod val="50000"/>
                </a:schemeClr>
              </a:solidFill>
            </a:rPr>
            <a:t>2010</a:t>
          </a:r>
          <a:endParaRPr lang="fi-FI" sz="1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3445371" y="0"/>
        <a:ext cx="2444192" cy="288032"/>
      </dsp:txXfrm>
    </dsp:sp>
    <dsp:sp modelId="{CD81669B-7F12-44A4-879A-FBD86D9B5BEA}">
      <dsp:nvSpPr>
        <dsp:cNvPr id="0" name=""/>
        <dsp:cNvSpPr/>
      </dsp:nvSpPr>
      <dsp:spPr>
        <a:xfrm>
          <a:off x="5500750" y="0"/>
          <a:ext cx="2464280" cy="288032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solidFill>
                <a:schemeClr val="tx2">
                  <a:lumMod val="50000"/>
                </a:schemeClr>
              </a:solidFill>
            </a:rPr>
            <a:t>2011</a:t>
          </a:r>
          <a:endParaRPr lang="fi-FI" sz="1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5500750" y="0"/>
        <a:ext cx="2392272" cy="288032"/>
      </dsp:txXfrm>
    </dsp:sp>
    <dsp:sp modelId="{C09D6D2C-BFF9-431F-A945-0C74C89D86F1}">
      <dsp:nvSpPr>
        <dsp:cNvPr id="0" name=""/>
        <dsp:cNvSpPr/>
      </dsp:nvSpPr>
      <dsp:spPr>
        <a:xfrm>
          <a:off x="7514917" y="0"/>
          <a:ext cx="1196333" cy="288032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solidFill>
                <a:schemeClr val="tx2">
                  <a:lumMod val="50000"/>
                </a:schemeClr>
              </a:solidFill>
            </a:rPr>
            <a:t>2012</a:t>
          </a:r>
          <a:endParaRPr lang="fi-FI" sz="15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7514917" y="0"/>
        <a:ext cx="1124325" cy="288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B9BD0-0415-402E-B4FA-9F5F63655AB4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012B0-C583-4BDC-A2B4-2FB7E8F106F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c" descr="Company Confidential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smtClean="0">
                <a:solidFill>
                  <a:srgbClr val="3E8430"/>
                </a:solidFill>
                <a:latin typeface="arial"/>
              </a:rPr>
              <a:t>Company Confidential</a:t>
            </a:r>
            <a:endParaRPr lang="en-US" sz="1000" b="1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947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00E67-59B1-44DE-BA31-8E5DA7B212A8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1D57A-18F0-4F28-A2B1-4753CE5152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c" descr="Company Confidential"/>
          <p:cNvSpPr txBox="1"/>
          <p:nvPr/>
        </p:nvSpPr>
        <p:spPr>
          <a:xfrm>
            <a:off x="0" y="8928100"/>
            <a:ext cx="6858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Company Confidential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375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1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4AA1-161C-47F5-99EB-4CEEC9C8BC0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1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4151" y="2706489"/>
            <a:ext cx="4057170" cy="1010543"/>
          </a:xfrm>
        </p:spPr>
        <p:txBody>
          <a:bodyPr anchor="b" anchorCtr="0">
            <a:noAutofit/>
          </a:bodyPr>
          <a:lstStyle>
            <a:lvl1pPr>
              <a:lnSpc>
                <a:spcPts val="3400"/>
              </a:lnSpc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6237312"/>
            <a:ext cx="8712968" cy="4320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ZA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588892" y="3742112"/>
            <a:ext cx="3827275" cy="914400"/>
          </a:xfrm>
        </p:spPr>
        <p:txBody>
          <a:bodyPr>
            <a:noAutofit/>
          </a:bodyPr>
          <a:lstStyle>
            <a:lvl1pPr algn="l">
              <a:lnSpc>
                <a:spcPts val="1600"/>
              </a:lnSpc>
              <a:buNone/>
              <a:defRPr sz="1800" b="1">
                <a:solidFill>
                  <a:schemeClr val="tx2"/>
                </a:solidFill>
              </a:defRPr>
            </a:lvl1pPr>
            <a:lvl2pPr algn="l">
              <a:lnSpc>
                <a:spcPts val="1600"/>
              </a:lnSpc>
              <a:buNone/>
              <a:defRPr sz="1800" b="1">
                <a:solidFill>
                  <a:schemeClr val="tx2"/>
                </a:solidFill>
              </a:defRPr>
            </a:lvl2pPr>
            <a:lvl3pPr algn="l">
              <a:lnSpc>
                <a:spcPts val="1600"/>
              </a:lnSpc>
              <a:buNone/>
              <a:defRPr sz="1800" b="1">
                <a:solidFill>
                  <a:schemeClr val="tx2"/>
                </a:solidFill>
              </a:defRPr>
            </a:lvl3pPr>
            <a:lvl4pPr algn="l">
              <a:lnSpc>
                <a:spcPts val="1600"/>
              </a:lnSpc>
              <a:buNone/>
              <a:defRPr sz="1800" b="1">
                <a:solidFill>
                  <a:schemeClr val="tx2"/>
                </a:solidFill>
              </a:defRPr>
            </a:lvl4pPr>
            <a:lvl5pPr algn="l">
              <a:lnSpc>
                <a:spcPts val="1600"/>
              </a:lnSpc>
              <a:buNone/>
              <a:defRPr sz="18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Z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971" y="287890"/>
            <a:ext cx="8388000" cy="615553"/>
          </a:xfrm>
        </p:spPr>
        <p:txBody>
          <a:bodyPr/>
          <a:lstStyle>
            <a:lvl1pPr>
              <a:defRPr spc="-120" baseline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449161"/>
            <a:ext cx="298376" cy="123111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DFF4ECC-2EB9-4399-B072-B53D46A7B74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 descr="Nokia_brandmark_logo_blue_vector_RGB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8662" y="6449161"/>
            <a:ext cx="6572296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>
                <a:solidFill>
                  <a:srgbClr val="124191"/>
                </a:solidFill>
                <a:latin typeface="+mn-lt"/>
              </a:defRPr>
            </a:lvl1pPr>
          </a:lstStyle>
          <a:p>
            <a:r>
              <a:rPr lang="en-US" smtClean="0"/>
              <a:t>© Nokia 2011  Nokia Mobile Maths - Project Timeline.pptx   v. 0.1  2011-09-22 </a:t>
            </a:r>
            <a:endParaRPr lang="en-GB" dirty="0"/>
          </a:p>
        </p:txBody>
      </p:sp>
      <p:pic>
        <p:nvPicPr>
          <p:cNvPr id="10" name="Picture 9" descr="Nokia_brandmark_logo_blue_vecto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66974" y="6450034"/>
            <a:ext cx="619868" cy="103311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V="1">
            <a:off x="395536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857224" y="6426000"/>
            <a:ext cx="0" cy="432000"/>
          </a:xfrm>
          <a:prstGeom prst="line">
            <a:avLst/>
          </a:prstGeom>
          <a:ln>
            <a:solidFill>
              <a:srgbClr val="12419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Diagram 15"/>
          <p:cNvGraphicFramePr/>
          <p:nvPr userDrawn="1"/>
        </p:nvGraphicFramePr>
        <p:xfrm>
          <a:off x="395536" y="1412776"/>
          <a:ext cx="8712968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8" name="Diagram 17"/>
          <p:cNvGraphicFramePr/>
          <p:nvPr userDrawn="1"/>
        </p:nvGraphicFramePr>
        <p:xfrm>
          <a:off x="251520" y="1052736"/>
          <a:ext cx="8712968" cy="28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004233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ooter.jp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0" y="5895975"/>
            <a:ext cx="9144000" cy="962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4277"/>
            <a:ext cx="8229600" cy="400338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65176" y="6164249"/>
            <a:ext cx="129091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F4EFC9F-17A3-44E1-8AB5-52DA21DA73F4}" type="datetimeFigureOut">
              <a:rPr lang="en-ZA" smtClean="0"/>
              <a:pPr/>
              <a:t>2012/01/09</a:t>
            </a:fld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77865" y="6164249"/>
            <a:ext cx="685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457840" y="6166652"/>
            <a:ext cx="3230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MS PGothic" pitchFamily="34" charset="-128"/>
                <a:cs typeface="+mn-cs"/>
              </a:rPr>
              <a:t>© 2011  Nokia  Corporate Social Investment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FC9F-17A3-44E1-8AB5-52DA21DA73F4}" type="datetimeFigureOut">
              <a:rPr lang="en-ZA" smtClean="0"/>
              <a:pPr/>
              <a:t>2012/01/09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22C16-F50F-428D-8E82-EEC2D1D7CE2A}" type="slidenum">
              <a:rPr lang="en-ZA" smtClean="0"/>
              <a:pPr/>
              <a:t>‹#›</a:t>
            </a:fld>
            <a:endParaRPr lang="en-ZA"/>
          </a:p>
        </p:txBody>
      </p:sp>
      <p:sp>
        <p:nvSpPr>
          <p:cNvPr id="7" name="fc" descr="Company Confidenti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000" b="1" i="0" u="none" baseline="0" smtClean="0">
                <a:solidFill>
                  <a:srgbClr val="3E8430"/>
                </a:solidFill>
                <a:latin typeface="arial"/>
              </a:rPr>
              <a:t>Company Confidential</a:t>
            </a:r>
            <a:endParaRPr lang="en-US" sz="1000" b="1" i="0" u="none" baseline="0">
              <a:solidFill>
                <a:srgbClr val="3E843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3600" b="1" kern="1200">
          <a:solidFill>
            <a:schemeClr val="tx2"/>
          </a:solidFill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Flag_of_South_Africa.sv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hyperlink" Target="http://fi.wikipedia.org/wiki/Tiedosto:Flag_of_Finland.svg" TargetMode="Externa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74150" y="2669165"/>
            <a:ext cx="4275685" cy="1010543"/>
          </a:xfrm>
        </p:spPr>
        <p:txBody>
          <a:bodyPr/>
          <a:lstStyle/>
          <a:p>
            <a:r>
              <a:rPr lang="en-US" spc="-150" dirty="0"/>
              <a:t>Mobile Learning for Mathematics</a:t>
            </a:r>
            <a:endParaRPr lang="en-ZA" spc="-15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Education for All  | 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Sustainability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 | 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Scalability  |  Accessibility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ea typeface="+mn-ea"/>
              </a:rPr>
              <a:t> | 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Affordability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598223" y="3609152"/>
            <a:ext cx="3827275" cy="914400"/>
          </a:xfrm>
        </p:spPr>
        <p:txBody>
          <a:bodyPr/>
          <a:lstStyle/>
          <a:p>
            <a:pPr marL="0" indent="0"/>
            <a:r>
              <a:rPr lang="en-US" dirty="0" smtClean="0"/>
              <a:t>in formal /informal education in South Africa/Finland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351350" y="4655581"/>
            <a:ext cx="8496944" cy="1629471"/>
          </a:xfrm>
          <a:prstGeom prst="rect">
            <a:avLst/>
          </a:prstGeom>
          <a:solidFill>
            <a:srgbClr val="D6C3EF"/>
          </a:solidFill>
          <a:ln>
            <a:solidFill>
              <a:srgbClr val="D7B187"/>
            </a:solidFill>
          </a:ln>
          <a:effectLst>
            <a:innerShdw blurRad="63500" dist="25400" dir="16200000">
              <a:prstClr val="black">
                <a:alpha val="42000"/>
              </a:prst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Momaths Timeline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© Nokia 2011  Nokia Mobile Maths - Project Timeline.pptx   v. 0.6  2011-04-10</a:t>
            </a:r>
            <a:endParaRPr lang="en-GB" dirty="0"/>
          </a:p>
        </p:txBody>
      </p:sp>
      <p:sp>
        <p:nvSpPr>
          <p:cNvPr id="60" name="Rectangle 59"/>
          <p:cNvSpPr/>
          <p:nvPr/>
        </p:nvSpPr>
        <p:spPr>
          <a:xfrm>
            <a:off x="329347" y="2060847"/>
            <a:ext cx="8496944" cy="19555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innerShdw blurRad="63500" dist="25400" dir="16200000">
              <a:prstClr val="black">
                <a:alpha val="42000"/>
              </a:prstClr>
            </a:inn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494410" y="5470316"/>
            <a:ext cx="1420497" cy="769441"/>
          </a:xfrm>
          <a:prstGeom prst="rect">
            <a:avLst/>
          </a:prstGeom>
          <a:solidFill>
            <a:srgbClr val="BC8FDD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i-FI" sz="1100" b="1" dirty="0" smtClean="0">
                <a:solidFill>
                  <a:schemeClr val="bg1"/>
                </a:solidFill>
              </a:rPr>
              <a:t>Service handover to South Africa (SchoolNet, Mindset)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612621" y="4750724"/>
            <a:ext cx="1988365" cy="600164"/>
          </a:xfrm>
          <a:prstGeom prst="rect">
            <a:avLst/>
          </a:prstGeom>
          <a:solidFill>
            <a:srgbClr val="BC8FDD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solidFill>
                  <a:schemeClr val="bg1"/>
                </a:solidFill>
              </a:rPr>
              <a:t>Training for teachers, PDOE and  Provincial Admin and local partners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680305" y="2132856"/>
            <a:ext cx="1008112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>
                <a:solidFill>
                  <a:schemeClr val="bg1"/>
                </a:solidFill>
              </a:rPr>
              <a:t>Proof of </a:t>
            </a:r>
            <a:r>
              <a:rPr lang="fi-FI" sz="1100" b="1" dirty="0" smtClean="0">
                <a:solidFill>
                  <a:schemeClr val="bg1"/>
                </a:solidFill>
              </a:rPr>
              <a:t>concept</a:t>
            </a:r>
          </a:p>
        </p:txBody>
      </p:sp>
      <p:sp>
        <p:nvSpPr>
          <p:cNvPr id="75" name="Pentagon 74"/>
          <p:cNvSpPr/>
          <p:nvPr/>
        </p:nvSpPr>
        <p:spPr>
          <a:xfrm>
            <a:off x="329347" y="1772816"/>
            <a:ext cx="8640960" cy="288032"/>
          </a:xfrm>
          <a:prstGeom prst="homePlat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TextBox 58"/>
          <p:cNvSpPr txBox="1"/>
          <p:nvPr/>
        </p:nvSpPr>
        <p:spPr>
          <a:xfrm>
            <a:off x="323528" y="1772816"/>
            <a:ext cx="1512168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</a:rPr>
              <a:t>Achievements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24695" y="2699628"/>
            <a:ext cx="1584176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Evidence for </a:t>
            </a:r>
            <a:r>
              <a:rPr lang="en-US" sz="1100" b="1" dirty="0" smtClean="0">
                <a:solidFill>
                  <a:schemeClr val="bg1"/>
                </a:solidFill>
              </a:rPr>
              <a:t>uptake</a:t>
            </a:r>
          </a:p>
          <a:p>
            <a:r>
              <a:rPr lang="en-US" sz="1100" dirty="0" smtClean="0">
                <a:solidFill>
                  <a:schemeClr val="bg1"/>
                </a:solidFill>
              </a:rPr>
              <a:t>(learners, teachers)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145833" y="2132856"/>
            <a:ext cx="1063234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Proof of </a:t>
            </a:r>
            <a:r>
              <a:rPr lang="en-US" sz="1100" b="1" dirty="0" smtClean="0">
                <a:solidFill>
                  <a:schemeClr val="bg1"/>
                </a:solidFill>
              </a:rPr>
              <a:t>affordability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10505" y="2636912"/>
            <a:ext cx="1631214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Proof of </a:t>
            </a:r>
            <a:r>
              <a:rPr lang="en-US" sz="1100" b="1" dirty="0" smtClean="0">
                <a:solidFill>
                  <a:schemeClr val="bg1"/>
                </a:solidFill>
              </a:rPr>
              <a:t>impact</a:t>
            </a:r>
            <a:r>
              <a:rPr lang="en-US" sz="1100" dirty="0" smtClean="0">
                <a:solidFill>
                  <a:schemeClr val="bg1"/>
                </a:solidFill>
              </a:rPr>
              <a:t> for learners’ competencies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037986" y="2752662"/>
            <a:ext cx="957946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Proof of </a:t>
            </a:r>
            <a:r>
              <a:rPr lang="en-US" sz="1100" b="1" dirty="0" err="1" smtClean="0">
                <a:solidFill>
                  <a:schemeClr val="bg1"/>
                </a:solidFill>
              </a:rPr>
              <a:t>replicability</a:t>
            </a:r>
            <a:endParaRPr lang="en-US" sz="1100" b="1" dirty="0" smtClean="0">
              <a:solidFill>
                <a:schemeClr val="bg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389914" y="2204864"/>
            <a:ext cx="864096" cy="430887"/>
          </a:xfrm>
          <a:prstGeom prst="rect">
            <a:avLst/>
          </a:prstGeom>
          <a:solidFill>
            <a:srgbClr val="0594FF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Proof of </a:t>
            </a:r>
            <a:r>
              <a:rPr lang="en-US" sz="1100" b="1" dirty="0" smtClean="0">
                <a:solidFill>
                  <a:schemeClr val="bg1"/>
                </a:solidFill>
              </a:rPr>
              <a:t>scalability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737463" y="2047804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012160" y="2589996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944712" y="2132856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721103" y="2692229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3830063" y="2604386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721103" y="2132856"/>
            <a:ext cx="108816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Proof of </a:t>
            </a:r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sustainability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2402971" y="2078110"/>
            <a:ext cx="45397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b="1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47" name="Pentagon 46"/>
          <p:cNvSpPr/>
          <p:nvPr/>
        </p:nvSpPr>
        <p:spPr>
          <a:xfrm>
            <a:off x="355466" y="4392134"/>
            <a:ext cx="8640960" cy="288032"/>
          </a:xfrm>
          <a:prstGeom prst="homePlate">
            <a:avLst/>
          </a:prstGeom>
          <a:solidFill>
            <a:srgbClr val="7030A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200" dirty="0" smtClean="0"/>
              <a:t>Localization and knowledge transfer</a:t>
            </a:r>
            <a:endParaRPr lang="fi-FI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1661785" y="4824182"/>
            <a:ext cx="934962" cy="430887"/>
          </a:xfrm>
          <a:prstGeom prst="rect">
            <a:avLst/>
          </a:prstGeom>
          <a:solidFill>
            <a:srgbClr val="BC8FDD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solidFill>
                  <a:schemeClr val="bg1"/>
                </a:solidFill>
              </a:rPr>
              <a:t>Teacher training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775542" y="4841666"/>
            <a:ext cx="934962" cy="400110"/>
          </a:xfrm>
          <a:prstGeom prst="rect">
            <a:avLst/>
          </a:prstGeom>
          <a:solidFill>
            <a:srgbClr val="BC8FDD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b="1" dirty="0" smtClean="0">
                <a:solidFill>
                  <a:schemeClr val="bg1"/>
                </a:solidFill>
              </a:rPr>
              <a:t>Teacher</a:t>
            </a:r>
            <a:r>
              <a:rPr lang="fi-FI" sz="900" b="1" dirty="0" smtClean="0">
                <a:solidFill>
                  <a:schemeClr val="bg1"/>
                </a:solidFill>
              </a:rPr>
              <a:t> training</a:t>
            </a:r>
          </a:p>
        </p:txBody>
      </p:sp>
    </p:spTree>
    <p:extLst>
      <p:ext uri="{BB962C8B-B14F-4D97-AF65-F5344CB8AC3E}">
        <p14:creationId xmlns:p14="http://schemas.microsoft.com/office/powerpoint/2010/main" val="191982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9" grpId="0" animBg="1"/>
      <p:bldP spid="73" grpId="0" animBg="1"/>
      <p:bldP spid="77" grpId="0" animBg="1"/>
      <p:bldP spid="91" grpId="0" animBg="1"/>
      <p:bldP spid="92" grpId="0" animBg="1"/>
      <p:bldP spid="93" grpId="0" animBg="1"/>
      <p:bldP spid="94" grpId="0" animBg="1"/>
      <p:bldP spid="96" grpId="0"/>
      <p:bldP spid="97" grpId="0"/>
      <p:bldP spid="98" grpId="0"/>
      <p:bldP spid="99" grpId="0"/>
      <p:bldP spid="101" grpId="0"/>
      <p:bldP spid="95" grpId="0" animBg="1"/>
      <p:bldP spid="102" grpId="0"/>
      <p:bldP spid="48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nok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97" y="186761"/>
            <a:ext cx="2350643" cy="522365"/>
          </a:xfrm>
          <a:prstGeom prst="rect">
            <a:avLst/>
          </a:prstGeom>
        </p:spPr>
      </p:pic>
      <p:pic>
        <p:nvPicPr>
          <p:cNvPr id="20" name="Picture 19" descr="log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70043" y="123242"/>
            <a:ext cx="1551060" cy="2871885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20917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okia Pure Text" pitchFamily="34" charset="0"/>
                <a:ea typeface="Times New Roman" pitchFamily="18" charset="0"/>
                <a:cs typeface="Nokia Pure Text" pitchFamily="34" charset="0"/>
              </a:rPr>
              <a:t>Many thanks to the Department of Education for their ongoing support </a:t>
            </a:r>
            <a:endParaRPr kumimoji="0" lang="en-Z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okia Pure Text" pitchFamily="34" charset="0"/>
                <a:ea typeface="Times New Roman" pitchFamily="18" charset="0"/>
                <a:cs typeface="Nokia Pure Text" pitchFamily="34" charset="0"/>
              </a:rPr>
              <a:t>of the </a:t>
            </a:r>
            <a:r>
              <a:rPr kumimoji="0" lang="en-GB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okia Pure Text" pitchFamily="34" charset="0"/>
                <a:ea typeface="Times New Roman" pitchFamily="18" charset="0"/>
                <a:cs typeface="Nokia Pure Text" pitchFamily="34" charset="0"/>
              </a:rPr>
              <a:t>Momaths</a:t>
            </a: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okia Pure Text" pitchFamily="34" charset="0"/>
                <a:ea typeface="Times New Roman" pitchFamily="18" charset="0"/>
                <a:cs typeface="Nokia Pure Text" pitchFamily="34" charset="0"/>
              </a:rPr>
              <a:t> project</a:t>
            </a:r>
            <a:endParaRPr kumimoji="0" lang="en-GB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547258" y="3389459"/>
            <a:ext cx="4021494" cy="6040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www.momaths.org</a:t>
            </a:r>
            <a:endParaRPr kumimoji="0" lang="en-ZA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24232"/>
            <a:ext cx="5440101" cy="6939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404040"/>
                </a:solidFill>
              </a:rPr>
              <a:t>Active learning environment </a:t>
            </a:r>
          </a:p>
          <a:p>
            <a:pPr algn="ctr"/>
            <a:r>
              <a:rPr lang="en-US" b="1" dirty="0" smtClean="0">
                <a:solidFill>
                  <a:srgbClr val="404040"/>
                </a:solidFill>
              </a:rPr>
              <a:t>(not only content push or pull)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87293" y="285750"/>
            <a:ext cx="4098471" cy="5543549"/>
          </a:xfrm>
          <a:prstGeom prst="roundRect">
            <a:avLst>
              <a:gd name="adj" fmla="val 2356"/>
            </a:avLst>
          </a:prstGeom>
          <a:blipFill dpi="0" rotWithShape="1">
            <a:blip r:embed="rId2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72005" y="1316975"/>
            <a:ext cx="4841421" cy="4003382"/>
          </a:xfrm>
        </p:spPr>
        <p:txBody>
          <a:bodyPr>
            <a:noAutofit/>
          </a:bodyPr>
          <a:lstStyle/>
          <a:p>
            <a:r>
              <a:rPr lang="en-GB" sz="1400" dirty="0" smtClean="0"/>
              <a:t>Aligned to the current South African curriculum for Grade 10 mathematics. </a:t>
            </a:r>
          </a:p>
          <a:p>
            <a:r>
              <a:rPr lang="en-GB" sz="1400" dirty="0" smtClean="0"/>
              <a:t>Theory and questions from a database of approximately 10,000 questions categorized by topic and degree of difficulty. </a:t>
            </a:r>
          </a:p>
          <a:p>
            <a:r>
              <a:rPr lang="en-GB" sz="1400" dirty="0" smtClean="0"/>
              <a:t>Topic tests</a:t>
            </a:r>
          </a:p>
          <a:p>
            <a:r>
              <a:rPr lang="en-GB" sz="1400" dirty="0" smtClean="0"/>
              <a:t>Immediate feedback</a:t>
            </a:r>
          </a:p>
          <a:p>
            <a:r>
              <a:rPr lang="en-GB" sz="1400" dirty="0" smtClean="0"/>
              <a:t>Compare results with their classmates in their school, in other provinces, and nationally. </a:t>
            </a:r>
          </a:p>
          <a:p>
            <a:r>
              <a:rPr lang="en-GB" sz="1400" dirty="0" smtClean="0"/>
              <a:t>Peer to peer support via </a:t>
            </a:r>
            <a:r>
              <a:rPr lang="en-GB" sz="1400" dirty="0" err="1" smtClean="0"/>
              <a:t>Mxit</a:t>
            </a:r>
            <a:r>
              <a:rPr lang="en-GB" sz="1400" dirty="0" smtClean="0"/>
              <a:t>/</a:t>
            </a:r>
            <a:r>
              <a:rPr lang="en-GB" sz="1400" dirty="0" err="1" smtClean="0"/>
              <a:t>Ovi</a:t>
            </a:r>
            <a:r>
              <a:rPr lang="en-GB" sz="1400" dirty="0" smtClean="0"/>
              <a:t> chatting</a:t>
            </a:r>
          </a:p>
          <a:p>
            <a:r>
              <a:rPr lang="en-GB" sz="1400" dirty="0" smtClean="0"/>
              <a:t>Competitions</a:t>
            </a:r>
          </a:p>
          <a:p>
            <a:r>
              <a:rPr lang="en-GB" sz="1400" dirty="0" smtClean="0"/>
              <a:t>Add hoc test</a:t>
            </a:r>
          </a:p>
          <a:p>
            <a:r>
              <a:rPr lang="en-GB" sz="1400" dirty="0" err="1" smtClean="0"/>
              <a:t>Moodle</a:t>
            </a:r>
            <a:r>
              <a:rPr lang="en-GB" sz="1400" dirty="0" smtClean="0"/>
              <a:t> LMS</a:t>
            </a:r>
          </a:p>
          <a:p>
            <a:pPr marL="293688" lvl="1" indent="-293688">
              <a:buFont typeface="Arial" pitchFamily="34" charset="0"/>
              <a:buChar char="•"/>
            </a:pPr>
            <a:r>
              <a:rPr lang="en-US" sz="1400" dirty="0" smtClean="0"/>
              <a:t>Digital support for learning processes (e.g. Dynamic topic-specific hints)</a:t>
            </a:r>
          </a:p>
          <a:p>
            <a:pPr marL="293688" lvl="1" indent="-293688">
              <a:buFont typeface="Arial" pitchFamily="34" charset="0"/>
              <a:buChar char="•"/>
            </a:pPr>
            <a:r>
              <a:rPr lang="en-US" sz="1400" dirty="0" smtClean="0"/>
              <a:t>Self-testing (activity score, competence score)</a:t>
            </a:r>
          </a:p>
          <a:p>
            <a:pPr marL="293688" lvl="1" indent="-293688">
              <a:buFont typeface="Arial" pitchFamily="34" charset="0"/>
              <a:buChar char="•"/>
            </a:pPr>
            <a:r>
              <a:rPr lang="en-US" sz="1400" dirty="0" smtClean="0"/>
              <a:t>Multi-dimensional messaging and collaboration</a:t>
            </a:r>
          </a:p>
          <a:p>
            <a:endParaRPr lang="en-ZA" sz="1400" dirty="0" smtClean="0"/>
          </a:p>
          <a:p>
            <a:pPr marL="293688" lvl="1" indent="-293688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967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eaderS2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1276" y="254128"/>
            <a:ext cx="4400948" cy="13532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396593" y="285750"/>
            <a:ext cx="3747407" cy="5524741"/>
          </a:xfrm>
          <a:prstGeom prst="roundRect">
            <a:avLst>
              <a:gd name="adj" fmla="val 2356"/>
            </a:avLst>
          </a:prstGeom>
          <a:blipFill dpi="0" rotWithShape="1">
            <a:blip r:embed="rId3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2078"/>
            <a:ext cx="4237264" cy="1126671"/>
          </a:xfrm>
        </p:spPr>
        <p:txBody>
          <a:bodyPr/>
          <a:lstStyle/>
          <a:p>
            <a:r>
              <a:rPr lang="en-GB" dirty="0" smtClean="0"/>
              <a:t>Implementation methodologies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45237"/>
            <a:ext cx="4841421" cy="4003382"/>
          </a:xfrm>
        </p:spPr>
        <p:txBody>
          <a:bodyPr>
            <a:noAutofit/>
          </a:bodyPr>
          <a:lstStyle/>
          <a:p>
            <a:r>
              <a:rPr lang="en-GB" dirty="0" smtClean="0"/>
              <a:t>In class or independently</a:t>
            </a:r>
          </a:p>
          <a:p>
            <a:r>
              <a:rPr lang="en-GB" dirty="0" smtClean="0"/>
              <a:t>Mobile access: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Own mobile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smtClean="0"/>
              <a:t>Shared mobile</a:t>
            </a:r>
          </a:p>
          <a:p>
            <a:pPr lvl="1">
              <a:buFont typeface="Courier New" pitchFamily="49" charset="0"/>
              <a:buChar char="o"/>
            </a:pPr>
            <a:r>
              <a:rPr lang="en-GB" dirty="0" err="1" smtClean="0"/>
              <a:t>Mobi</a:t>
            </a:r>
            <a:r>
              <a:rPr lang="en-GB" dirty="0" smtClean="0"/>
              <a:t>-kit</a:t>
            </a:r>
          </a:p>
          <a:p>
            <a:r>
              <a:rPr lang="en-GB" dirty="0" smtClean="0"/>
              <a:t>2011 access content via Internet also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97520" y="3861707"/>
            <a:ext cx="2401101" cy="1967592"/>
          </a:xfrm>
          <a:prstGeom prst="roundRect">
            <a:avLst>
              <a:gd name="adj" fmla="val 4015"/>
            </a:avLst>
          </a:prstGeom>
          <a:blipFill dpi="0" rotWithShape="1">
            <a:blip r:embed="rId4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ounded Rectangle 12"/>
          <p:cNvSpPr/>
          <p:nvPr/>
        </p:nvSpPr>
        <p:spPr>
          <a:xfrm>
            <a:off x="395536" y="3861707"/>
            <a:ext cx="2401101" cy="1967592"/>
          </a:xfrm>
          <a:prstGeom prst="roundRect">
            <a:avLst>
              <a:gd name="adj" fmla="val 4015"/>
            </a:avLst>
          </a:prstGeom>
          <a:blipFill dpi="0" rotWithShape="1">
            <a:blip r:embed="rId5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1607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derS8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9047" y="262293"/>
            <a:ext cx="3511006" cy="13532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130368" y="285750"/>
            <a:ext cx="4098471" cy="5543549"/>
          </a:xfrm>
          <a:prstGeom prst="roundRect">
            <a:avLst>
              <a:gd name="adj" fmla="val 2356"/>
            </a:avLst>
          </a:prstGeom>
          <a:blipFill dpi="0" rotWithShape="1">
            <a:blip r:embed="rId3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2078"/>
            <a:ext cx="3249386" cy="1126671"/>
          </a:xfrm>
        </p:spPr>
        <p:txBody>
          <a:bodyPr/>
          <a:lstStyle/>
          <a:p>
            <a:r>
              <a:rPr lang="en-ZA" dirty="0" smtClean="0"/>
              <a:t>Benefits for a learner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45237"/>
            <a:ext cx="4841421" cy="4003382"/>
          </a:xfrm>
        </p:spPr>
        <p:txBody>
          <a:bodyPr>
            <a:noAutofit/>
          </a:bodyPr>
          <a:lstStyle/>
          <a:p>
            <a:r>
              <a:rPr lang="en-GB" dirty="0" smtClean="0"/>
              <a:t>24/7</a:t>
            </a:r>
            <a:r>
              <a:rPr lang="en-US" dirty="0" smtClean="0"/>
              <a:t> access to high quality learning materials - </a:t>
            </a:r>
            <a:r>
              <a:rPr lang="en-GB" dirty="0" smtClean="0"/>
              <a:t>10 000 additional exercises</a:t>
            </a:r>
          </a:p>
          <a:p>
            <a:r>
              <a:rPr lang="en-GB" dirty="0" smtClean="0"/>
              <a:t> short theory for each topic</a:t>
            </a:r>
          </a:p>
          <a:p>
            <a:r>
              <a:rPr lang="en-GB" dirty="0" smtClean="0"/>
              <a:t> immediate feedback</a:t>
            </a:r>
          </a:p>
          <a:p>
            <a:r>
              <a:rPr lang="en-GB" dirty="0" smtClean="0"/>
              <a:t>hints to guide learners to solve the problems</a:t>
            </a:r>
          </a:p>
          <a:p>
            <a:r>
              <a:rPr lang="en-GB" dirty="0" smtClean="0"/>
              <a:t>better awareness of own skills</a:t>
            </a:r>
          </a:p>
          <a:p>
            <a:r>
              <a:rPr lang="en-GB" dirty="0" smtClean="0"/>
              <a:t> internal competition</a:t>
            </a:r>
          </a:p>
          <a:p>
            <a:r>
              <a:rPr lang="en-GB" dirty="0" smtClean="0"/>
              <a:t> external competition (national/global activity score, competence score, ranking list)</a:t>
            </a:r>
          </a:p>
        </p:txBody>
      </p:sp>
    </p:spTree>
    <p:extLst>
      <p:ext uri="{BB962C8B-B14F-4D97-AF65-F5344CB8AC3E}">
        <p14:creationId xmlns:p14="http://schemas.microsoft.com/office/powerpoint/2010/main" val="300489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649186"/>
            <a:ext cx="9144000" cy="34616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8" name="Picture 7" descr="headerS8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9047" y="262293"/>
            <a:ext cx="3511006" cy="13532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060918" y="285750"/>
            <a:ext cx="4098471" cy="5543549"/>
          </a:xfrm>
          <a:prstGeom prst="roundRect">
            <a:avLst>
              <a:gd name="adj" fmla="val 2356"/>
            </a:avLst>
          </a:prstGeom>
          <a:blipFill dpi="0" rotWithShape="1">
            <a:blip r:embed="rId3" cstate="email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2078"/>
            <a:ext cx="3249386" cy="1126671"/>
          </a:xfrm>
        </p:spPr>
        <p:txBody>
          <a:bodyPr/>
          <a:lstStyle/>
          <a:p>
            <a:r>
              <a:rPr lang="en-ZA" dirty="0" smtClean="0"/>
              <a:t>Benefits for a teacher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45237"/>
            <a:ext cx="4841421" cy="4003382"/>
          </a:xfrm>
        </p:spPr>
        <p:txBody>
          <a:bodyPr>
            <a:noAutofit/>
          </a:bodyPr>
          <a:lstStyle/>
          <a:p>
            <a:r>
              <a:rPr lang="en-GB" dirty="0" smtClean="0"/>
              <a:t>Additional exercises bank for teaching</a:t>
            </a:r>
          </a:p>
          <a:p>
            <a:r>
              <a:rPr lang="en-GB" dirty="0" smtClean="0"/>
              <a:t>Better understanding of the skills in class</a:t>
            </a:r>
          </a:p>
          <a:p>
            <a:r>
              <a:rPr lang="en-GB" dirty="0" smtClean="0"/>
              <a:t>Better communication possibility with learners</a:t>
            </a:r>
          </a:p>
          <a:p>
            <a:r>
              <a:rPr lang="en-GB" dirty="0" smtClean="0"/>
              <a:t>Diagnostic tool for problem areas</a:t>
            </a:r>
          </a:p>
          <a:p>
            <a:r>
              <a:rPr lang="en-GB" dirty="0" smtClean="0"/>
              <a:t>Homework administration (setting, marking and recording)</a:t>
            </a:r>
          </a:p>
          <a:p>
            <a:r>
              <a:rPr lang="en-GB" dirty="0" smtClean="0"/>
              <a:t>Improved digital literacy skills</a:t>
            </a:r>
          </a:p>
          <a:p>
            <a:r>
              <a:rPr lang="en-US" dirty="0" smtClean="0"/>
              <a:t>Improved use of learning and teaching time</a:t>
            </a:r>
          </a:p>
        </p:txBody>
      </p:sp>
    </p:spTree>
    <p:extLst>
      <p:ext uri="{BB962C8B-B14F-4D97-AF65-F5344CB8AC3E}">
        <p14:creationId xmlns:p14="http://schemas.microsoft.com/office/powerpoint/2010/main" val="34060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TextboxS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10800000">
            <a:off x="4584301" y="2892442"/>
            <a:ext cx="3433028" cy="1270371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359729" y="4171950"/>
            <a:ext cx="4653641" cy="1632857"/>
          </a:xfrm>
          <a:prstGeom prst="roundRect">
            <a:avLst>
              <a:gd name="adj" fmla="val 11171"/>
            </a:avLst>
          </a:prstGeom>
          <a:solidFill>
            <a:schemeClr val="accent2"/>
          </a:solidFill>
          <a:ln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0" y="-1"/>
            <a:ext cx="9144000" cy="1330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9" name="Picture 8" descr="headerS2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71276" y="254128"/>
            <a:ext cx="4400948" cy="135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1757" cy="1211262"/>
          </a:xfrm>
        </p:spPr>
        <p:txBody>
          <a:bodyPr/>
          <a:lstStyle/>
          <a:p>
            <a:r>
              <a:rPr lang="en-GB" dirty="0" smtClean="0"/>
              <a:t>Implementation methodologies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44277"/>
            <a:ext cx="4098471" cy="4003382"/>
          </a:xfrm>
        </p:spPr>
        <p:txBody>
          <a:bodyPr>
            <a:noAutofit/>
          </a:bodyPr>
          <a:lstStyle/>
          <a:p>
            <a:r>
              <a:rPr lang="en-US" dirty="0" smtClean="0"/>
              <a:t>Approaching and engaging children with their own tools </a:t>
            </a:r>
          </a:p>
          <a:p>
            <a:r>
              <a:rPr lang="en-US" dirty="0" smtClean="0"/>
              <a:t>Learning is part of children’s life</a:t>
            </a:r>
          </a:p>
          <a:p>
            <a:r>
              <a:rPr lang="en-US" dirty="0" smtClean="0"/>
              <a:t>Learner is focused</a:t>
            </a:r>
          </a:p>
          <a:p>
            <a:r>
              <a:rPr lang="en-US" dirty="0" smtClean="0"/>
              <a:t>Positive competition</a:t>
            </a:r>
          </a:p>
          <a:p>
            <a:r>
              <a:rPr lang="en-US" dirty="0" smtClean="0"/>
              <a:t>For formal and for informal learning</a:t>
            </a:r>
          </a:p>
          <a:p>
            <a:r>
              <a:rPr lang="en-US" dirty="0" smtClean="0"/>
              <a:t>Combining learning and social networking</a:t>
            </a:r>
          </a:p>
          <a:p>
            <a:r>
              <a:rPr lang="en-US" dirty="0" smtClean="0"/>
              <a:t>For learners and for teachers</a:t>
            </a:r>
          </a:p>
          <a:p>
            <a:r>
              <a:rPr lang="en-US" b="1" dirty="0" smtClean="0"/>
              <a:t>Free service for learners</a:t>
            </a:r>
          </a:p>
          <a:p>
            <a:r>
              <a:rPr lang="en-GB" b="1" dirty="0" smtClean="0"/>
              <a:t>For all phones</a:t>
            </a:r>
            <a:endParaRPr lang="en-US" b="1" dirty="0" smtClean="0"/>
          </a:p>
          <a:p>
            <a:r>
              <a:rPr lang="en-US" dirty="0" smtClean="0"/>
              <a:t>Scalable</a:t>
            </a: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644008" y="1744277"/>
            <a:ext cx="4098471" cy="10560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Affordable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Replicable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Sustainable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02629" y="3020787"/>
            <a:ext cx="3951514" cy="94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2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dirty="0">
                <a:solidFill>
                  <a:schemeClr val="bg1"/>
                </a:solidFill>
                <a:latin typeface="Arial Black" pitchFamily="34" charset="0"/>
              </a:rPr>
              <a:t>Co-operation with global and </a:t>
            </a:r>
            <a:r>
              <a:rPr lang="en-US" sz="2400" b="1" dirty="0" smtClean="0">
                <a:solidFill>
                  <a:schemeClr val="bg1"/>
                </a:solidFill>
                <a:latin typeface="Arial Black" pitchFamily="34" charset="0"/>
              </a:rPr>
              <a:t>local experts</a:t>
            </a:r>
            <a:endParaRPr lang="en-US" sz="2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23020" y="4294567"/>
            <a:ext cx="4482192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 smtClean="0">
                <a:solidFill>
                  <a:schemeClr val="tx2"/>
                </a:solidFill>
                <a:latin typeface="Arial Black" pitchFamily="34" charset="0"/>
              </a:rPr>
              <a:t>Partners</a:t>
            </a:r>
          </a:p>
          <a:p>
            <a:r>
              <a:rPr lang="en-GB" sz="1400" dirty="0" smtClean="0">
                <a:solidFill>
                  <a:schemeClr val="tx2"/>
                </a:solidFill>
              </a:rPr>
              <a:t>Nokia , NSN., South African operators (MTN, </a:t>
            </a:r>
            <a:r>
              <a:rPr lang="en-GB" sz="1400" dirty="0" err="1" smtClean="0">
                <a:solidFill>
                  <a:schemeClr val="tx2"/>
                </a:solidFill>
              </a:rPr>
              <a:t>CellC</a:t>
            </a:r>
            <a:r>
              <a:rPr lang="en-GB" sz="1400" dirty="0" smtClean="0">
                <a:solidFill>
                  <a:schemeClr val="tx2"/>
                </a:solidFill>
              </a:rPr>
              <a:t>), Finnish operators (</a:t>
            </a:r>
            <a:r>
              <a:rPr lang="en-GB" sz="1400" dirty="0" err="1" smtClean="0">
                <a:solidFill>
                  <a:schemeClr val="tx2"/>
                </a:solidFill>
              </a:rPr>
              <a:t>Telia</a:t>
            </a:r>
            <a:r>
              <a:rPr lang="en-GB" sz="1400" dirty="0" smtClean="0">
                <a:solidFill>
                  <a:schemeClr val="tx2"/>
                </a:solidFill>
              </a:rPr>
              <a:t> </a:t>
            </a:r>
            <a:r>
              <a:rPr lang="en-GB" sz="1400" dirty="0" err="1" smtClean="0">
                <a:solidFill>
                  <a:schemeClr val="tx2"/>
                </a:solidFill>
              </a:rPr>
              <a:t>Sonera</a:t>
            </a:r>
            <a:r>
              <a:rPr lang="en-GB" sz="1400" dirty="0" smtClean="0">
                <a:solidFill>
                  <a:schemeClr val="tx2"/>
                </a:solidFill>
              </a:rPr>
              <a:t>, Elisa, DNA),  Content provider (MML/Pearson Foundation), Provincial DOE, </a:t>
            </a:r>
            <a:r>
              <a:rPr lang="en-GB" sz="1400" dirty="0" err="1" smtClean="0">
                <a:solidFill>
                  <a:schemeClr val="tx2"/>
                </a:solidFill>
              </a:rPr>
              <a:t>Mxit</a:t>
            </a:r>
            <a:r>
              <a:rPr lang="en-GB" sz="1400" dirty="0" smtClean="0">
                <a:solidFill>
                  <a:schemeClr val="tx2"/>
                </a:solidFill>
              </a:rPr>
              <a:t>, DOE, SAFIPA, DST, DOC, Presidency, Local experts, MERAKA, NBA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8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eaderS2.pn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03934" y="254128"/>
            <a:ext cx="4400948" cy="1353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1649186"/>
            <a:ext cx="9144000" cy="40821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02078"/>
            <a:ext cx="4465865" cy="1126671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What makes this project successful</a:t>
            </a:r>
            <a:endParaRPr lang="en-Z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45237"/>
            <a:ext cx="8237764" cy="4003382"/>
          </a:xfrm>
        </p:spPr>
        <p:txBody>
          <a:bodyPr>
            <a:noAutofit/>
          </a:bodyPr>
          <a:lstStyle/>
          <a:p>
            <a:r>
              <a:rPr lang="en-ZA" dirty="0" smtClean="0"/>
              <a:t>Sustainability, affordability, scalability and </a:t>
            </a:r>
            <a:r>
              <a:rPr lang="en-ZA" dirty="0" err="1" smtClean="0"/>
              <a:t>replicability</a:t>
            </a:r>
            <a:r>
              <a:rPr lang="en-ZA" dirty="0" smtClean="0"/>
              <a:t> considerations have driven the concept design</a:t>
            </a:r>
          </a:p>
          <a:p>
            <a:r>
              <a:rPr lang="en-ZA" dirty="0" smtClean="0"/>
              <a:t>Research results have played important role in further development of the service – </a:t>
            </a:r>
            <a:r>
              <a:rPr lang="en-ZA" sz="2000" i="1" dirty="0" smtClean="0">
                <a:solidFill>
                  <a:srgbClr val="FF0000"/>
                </a:solidFill>
              </a:rPr>
              <a:t>learning by doing and learning by implementing</a:t>
            </a:r>
          </a:p>
          <a:p>
            <a:r>
              <a:rPr lang="en-ZA" dirty="0" smtClean="0"/>
              <a:t>Zero rating of the IP address</a:t>
            </a:r>
          </a:p>
          <a:p>
            <a:r>
              <a:rPr lang="en-ZA" dirty="0" smtClean="0"/>
              <a:t>Service for all phones</a:t>
            </a:r>
          </a:p>
          <a:p>
            <a:r>
              <a:rPr lang="en-ZA" dirty="0" smtClean="0"/>
              <a:t>Focus on learner</a:t>
            </a:r>
          </a:p>
          <a:p>
            <a:r>
              <a:rPr lang="en-ZA" dirty="0" smtClean="0"/>
              <a:t>Real 24/7 service</a:t>
            </a:r>
          </a:p>
          <a:p>
            <a:r>
              <a:rPr lang="en-ZA" dirty="0" smtClean="0"/>
              <a:t>Lowers the cost of technology required to use such a service</a:t>
            </a:r>
          </a:p>
          <a:p>
            <a:r>
              <a:rPr lang="en-ZA" dirty="0" smtClean="0"/>
              <a:t>Brings mathematics into the social networking space already used by youth</a:t>
            </a:r>
          </a:p>
          <a:p>
            <a:r>
              <a:rPr lang="en-ZA" dirty="0" smtClean="0"/>
              <a:t>Does not put additional pressure on computer infrastructure in schools</a:t>
            </a:r>
          </a:p>
          <a:p>
            <a:r>
              <a:rPr lang="en-ZA" dirty="0" smtClean="0"/>
              <a:t>Minimal teacher training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865915" y="285750"/>
            <a:ext cx="1143000" cy="1143000"/>
          </a:xfrm>
          <a:prstGeom prst="roundRect">
            <a:avLst>
              <a:gd name="adj" fmla="val 10953"/>
            </a:avLst>
          </a:prstGeom>
          <a:blipFill dpi="0" rotWithShape="1">
            <a:blip r:embed="rId3" cstate="email"/>
            <a:srcRect/>
            <a:stretch>
              <a:fillRect l="-30000" r="-4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ounded Rectangle 12"/>
          <p:cNvSpPr/>
          <p:nvPr/>
        </p:nvSpPr>
        <p:spPr>
          <a:xfrm>
            <a:off x="6133154" y="285750"/>
            <a:ext cx="1143000" cy="1143000"/>
          </a:xfrm>
          <a:prstGeom prst="roundRect">
            <a:avLst>
              <a:gd name="adj" fmla="val 10953"/>
            </a:avLst>
          </a:prstGeom>
          <a:blipFill dpi="0" rotWithShape="1">
            <a:blip r:embed="rId4" cstate="email"/>
            <a:srcRect/>
            <a:stretch>
              <a:fillRect l="-30000" r="-4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ounded Rectangle 13"/>
          <p:cNvSpPr/>
          <p:nvPr/>
        </p:nvSpPr>
        <p:spPr>
          <a:xfrm>
            <a:off x="7406276" y="285750"/>
            <a:ext cx="1143000" cy="1143000"/>
          </a:xfrm>
          <a:prstGeom prst="roundRect">
            <a:avLst>
              <a:gd name="adj" fmla="val 10953"/>
            </a:avLst>
          </a:prstGeom>
          <a:blipFill dpi="0" rotWithShape="1">
            <a:blip r:embed="rId5" cstate="email"/>
            <a:srcRect/>
            <a:stretch>
              <a:fillRect l="-30000" r="-2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27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4023"/>
            <a:ext cx="4465865" cy="1126671"/>
          </a:xfrm>
        </p:spPr>
        <p:txBody>
          <a:bodyPr>
            <a:normAutofit/>
          </a:bodyPr>
          <a:lstStyle/>
          <a:p>
            <a:r>
              <a:rPr lang="en-ZA" sz="4000" dirty="0" smtClean="0"/>
              <a:t>Achievements </a:t>
            </a:r>
            <a:br>
              <a:rPr lang="en-ZA" sz="4000" dirty="0" smtClean="0"/>
            </a:br>
            <a:r>
              <a:rPr lang="en-ZA" sz="4000" dirty="0" smtClean="0"/>
              <a:t>to date </a:t>
            </a:r>
            <a:r>
              <a:rPr lang="en-ZA" sz="2400" dirty="0" smtClean="0"/>
              <a:t> </a:t>
            </a:r>
            <a:endParaRPr lang="en-ZA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50010"/>
            <a:ext cx="8237764" cy="30557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1400" i="1" dirty="0"/>
              <a:t>Usage statistics at the end Sept 2011</a:t>
            </a:r>
            <a:endParaRPr lang="en-ZA" sz="1400" dirty="0" smtClean="0"/>
          </a:p>
          <a:p>
            <a:r>
              <a:rPr lang="en-ZA" sz="1400" dirty="0" smtClean="0"/>
              <a:t>4 </a:t>
            </a:r>
            <a:r>
              <a:rPr lang="en-ZA" sz="1400" dirty="0"/>
              <a:t>provinces, </a:t>
            </a:r>
            <a:r>
              <a:rPr lang="en-ZA" sz="1400" dirty="0" smtClean="0"/>
              <a:t>172 </a:t>
            </a:r>
            <a:r>
              <a:rPr lang="en-ZA" sz="1400" dirty="0"/>
              <a:t>schools, </a:t>
            </a:r>
            <a:r>
              <a:rPr lang="en-ZA" sz="1400" dirty="0" err="1"/>
              <a:t>appr</a:t>
            </a:r>
            <a:r>
              <a:rPr lang="en-ZA" sz="1400" dirty="0"/>
              <a:t> 700 teachers, </a:t>
            </a:r>
            <a:r>
              <a:rPr lang="en-ZA" sz="1400" dirty="0" smtClean="0"/>
              <a:t>more than15 </a:t>
            </a:r>
            <a:r>
              <a:rPr lang="en-ZA" sz="1400" dirty="0"/>
              <a:t>000 Grade 10 learners (potential group </a:t>
            </a:r>
            <a:r>
              <a:rPr lang="en-ZA" sz="1400" dirty="0" err="1" smtClean="0"/>
              <a:t>appr</a:t>
            </a:r>
            <a:r>
              <a:rPr lang="en-ZA" sz="1400" dirty="0" smtClean="0"/>
              <a:t>. 25 </a:t>
            </a:r>
            <a:r>
              <a:rPr lang="en-ZA" sz="1400" dirty="0"/>
              <a:t>000 learners</a:t>
            </a:r>
            <a:r>
              <a:rPr lang="en-ZA" sz="1400" dirty="0" smtClean="0"/>
              <a:t>). NOTE: Free State joined in Aug- Sept and Eastern Cape widen the number of schools  in May</a:t>
            </a:r>
            <a:endParaRPr lang="en-ZA" sz="1400" dirty="0"/>
          </a:p>
          <a:p>
            <a:pPr lvl="0"/>
            <a:r>
              <a:rPr lang="en-ZA" sz="1400" dirty="0"/>
              <a:t>Half a million (491,958) attempts at maths tests and </a:t>
            </a:r>
            <a:r>
              <a:rPr lang="en-ZA" sz="1400" dirty="0" smtClean="0"/>
              <a:t>exercises</a:t>
            </a:r>
            <a:endParaRPr lang="en-US" sz="1400" dirty="0"/>
          </a:p>
          <a:p>
            <a:pPr lvl="0"/>
            <a:r>
              <a:rPr lang="en-ZA" sz="1400" dirty="0"/>
              <a:t>468,496</a:t>
            </a:r>
            <a:r>
              <a:rPr lang="en-ZA" sz="1400" b="1" dirty="0"/>
              <a:t> </a:t>
            </a:r>
            <a:r>
              <a:rPr lang="en-ZA" sz="1400" dirty="0"/>
              <a:t> maths tests and exercises completed by 11,062 Grade 10s (600,546 views and posts). </a:t>
            </a:r>
            <a:r>
              <a:rPr lang="en-ZA" sz="1400" dirty="0" smtClean="0"/>
              <a:t>23,462 </a:t>
            </a:r>
            <a:r>
              <a:rPr lang="en-ZA" sz="1400" dirty="0"/>
              <a:t>maths tests and exercises completed by 743 </a:t>
            </a:r>
            <a:r>
              <a:rPr lang="en-ZA" sz="1400" dirty="0">
                <a:solidFill>
                  <a:srgbClr val="FF0000"/>
                </a:solidFill>
              </a:rPr>
              <a:t>Grade 11s </a:t>
            </a:r>
            <a:r>
              <a:rPr lang="en-ZA" sz="1400" dirty="0"/>
              <a:t>(who continued to use </a:t>
            </a:r>
            <a:r>
              <a:rPr lang="en-ZA" sz="1400" dirty="0" err="1"/>
              <a:t>Momaths</a:t>
            </a:r>
            <a:r>
              <a:rPr lang="en-ZA" sz="1400" dirty="0"/>
              <a:t> Grade 10). </a:t>
            </a:r>
            <a:r>
              <a:rPr lang="en-ZA" sz="1400" dirty="0" smtClean="0"/>
              <a:t>(we do not have yet Grade 11 content)</a:t>
            </a:r>
            <a:endParaRPr lang="en-US" sz="1400" dirty="0"/>
          </a:p>
          <a:p>
            <a:pPr lvl="0">
              <a:buNone/>
            </a:pPr>
            <a:r>
              <a:rPr lang="en-ZA" sz="1400" i="1" dirty="0"/>
              <a:t>	 </a:t>
            </a:r>
          </a:p>
          <a:p>
            <a:pPr marL="0" indent="0">
              <a:buNone/>
            </a:pPr>
            <a:r>
              <a:rPr lang="en-ZA" sz="1400" i="1" dirty="0" smtClean="0"/>
              <a:t>Impact for learners</a:t>
            </a:r>
            <a:endParaRPr lang="en-ZA" sz="1400" dirty="0"/>
          </a:p>
          <a:p>
            <a:r>
              <a:rPr lang="en-ZA" sz="1400" dirty="0" smtClean="0"/>
              <a:t>Very </a:t>
            </a:r>
            <a:r>
              <a:rPr lang="en-ZA" sz="1400" dirty="0"/>
              <a:t>positive feedback from learners and teachers</a:t>
            </a:r>
          </a:p>
          <a:p>
            <a:r>
              <a:rPr lang="en-ZA" sz="1400" dirty="0" smtClean="0"/>
              <a:t>82</a:t>
            </a:r>
            <a:r>
              <a:rPr lang="en-ZA" sz="1400" dirty="0"/>
              <a:t>% of use was outside of school time</a:t>
            </a:r>
          </a:p>
          <a:p>
            <a:r>
              <a:rPr lang="en-ZA" sz="1400" dirty="0"/>
              <a:t>Continued use during </a:t>
            </a:r>
            <a:r>
              <a:rPr lang="en-ZA" sz="1400" dirty="0" smtClean="0"/>
              <a:t>weekends, holidays </a:t>
            </a:r>
            <a:r>
              <a:rPr lang="en-ZA" sz="1400" dirty="0"/>
              <a:t>and strike</a:t>
            </a:r>
          </a:p>
          <a:p>
            <a:r>
              <a:rPr lang="en-ZA" sz="1400" dirty="0"/>
              <a:t>Continued use over one full year (often, despite non-use by teachers</a:t>
            </a:r>
            <a:r>
              <a:rPr lang="en-ZA" sz="1400" dirty="0" smtClean="0"/>
              <a:t>)</a:t>
            </a:r>
          </a:p>
          <a:p>
            <a:r>
              <a:rPr lang="en-ZA" sz="1400" dirty="0" smtClean="0"/>
              <a:t>Interest for </a:t>
            </a:r>
            <a:r>
              <a:rPr lang="en-ZA" sz="1400" dirty="0" err="1" smtClean="0"/>
              <a:t>mathemathics</a:t>
            </a:r>
            <a:r>
              <a:rPr lang="en-ZA" sz="1400" dirty="0" smtClean="0"/>
              <a:t> has raised</a:t>
            </a:r>
          </a:p>
          <a:p>
            <a:r>
              <a:rPr lang="en-ZA" sz="1400" dirty="0" smtClean="0"/>
              <a:t>Learners </a:t>
            </a:r>
            <a:r>
              <a:rPr lang="en-ZA" sz="1400" dirty="0" err="1" smtClean="0"/>
              <a:t>awarenes</a:t>
            </a:r>
            <a:r>
              <a:rPr lang="en-ZA" sz="1400" dirty="0" smtClean="0"/>
              <a:t> of own maths skills have raised</a:t>
            </a:r>
            <a:endParaRPr lang="en-ZA" sz="1400" dirty="0"/>
          </a:p>
          <a:p>
            <a:r>
              <a:rPr lang="en-ZA" sz="1400" dirty="0"/>
              <a:t>Preliminary analysis (Feb – June 2010) shows impact on learner results – 14 % better maths results fro those who were using the service</a:t>
            </a:r>
          </a:p>
        </p:txBody>
      </p:sp>
    </p:spTree>
    <p:extLst>
      <p:ext uri="{BB962C8B-B14F-4D97-AF65-F5344CB8AC3E}">
        <p14:creationId xmlns:p14="http://schemas.microsoft.com/office/powerpoint/2010/main" val="162523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entagon 51"/>
          <p:cNvSpPr/>
          <p:nvPr/>
        </p:nvSpPr>
        <p:spPr>
          <a:xfrm>
            <a:off x="107504" y="5760964"/>
            <a:ext cx="8784976" cy="288032"/>
          </a:xfrm>
          <a:prstGeom prst="homePlat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Momaths Timeline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F4ECC-2EB9-4399-B072-B53D46A7B74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© Nokia 2011  Nokia Mobile </a:t>
            </a:r>
            <a:r>
              <a:rPr lang="en-US" dirty="0" err="1" smtClean="0"/>
              <a:t>Maths</a:t>
            </a:r>
            <a:r>
              <a:rPr lang="en-US" dirty="0" smtClean="0"/>
              <a:t> - Project Timeline.pptx   v. 0.6  2011-04-10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830996" y="1815520"/>
            <a:ext cx="1368152" cy="2123658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>
                <a:solidFill>
                  <a:schemeClr val="accent4">
                    <a:lumMod val="75000"/>
                  </a:schemeClr>
                </a:solidFill>
              </a:rPr>
              <a:t>Feb 2009</a:t>
            </a: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South African pilot</a:t>
            </a: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 ~300 learners</a:t>
            </a:r>
          </a:p>
          <a:p>
            <a:endParaRPr lang="fi-FI" sz="11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6 schools , 3 provinces: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North West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Western Cape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Mpumalanga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endParaRPr lang="fi-FI" sz="11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i-FI" sz="11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75212" y="1815520"/>
            <a:ext cx="1368152" cy="1938992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>
                <a:solidFill>
                  <a:schemeClr val="accent4">
                    <a:lumMod val="75000"/>
                  </a:schemeClr>
                </a:solidFill>
              </a:rPr>
              <a:t>Jan 2010</a:t>
            </a: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South Africa service scales up</a:t>
            </a: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~4000 learners</a:t>
            </a:r>
          </a:p>
          <a:p>
            <a:endParaRPr lang="fi-FI" sz="11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30 schools, 3 provinces: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North West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Eastern Cape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Western Cape 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endParaRPr lang="fi-FI" sz="1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9992" y="4035921"/>
            <a:ext cx="1296144" cy="76944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solidFill>
              <a:srgbClr val="7DA8E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>
                <a:solidFill>
                  <a:schemeClr val="bg1"/>
                </a:solidFill>
              </a:rPr>
              <a:t>Sep 2010</a:t>
            </a:r>
            <a:endParaRPr lang="fi-FI" sz="1100" dirty="0">
              <a:solidFill>
                <a:schemeClr val="bg1"/>
              </a:solidFill>
            </a:endParaRPr>
          </a:p>
          <a:p>
            <a:r>
              <a:rPr lang="fi-FI" sz="1100" b="1" dirty="0" smtClean="0">
                <a:solidFill>
                  <a:schemeClr val="bg1"/>
                </a:solidFill>
              </a:rPr>
              <a:t>Finnish pilot</a:t>
            </a:r>
          </a:p>
          <a:p>
            <a:r>
              <a:rPr lang="fi-FI" sz="1100" dirty="0" smtClean="0">
                <a:solidFill>
                  <a:schemeClr val="bg1"/>
                </a:solidFill>
              </a:rPr>
              <a:t> ~60 learners (grade 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8144" y="4038243"/>
            <a:ext cx="1409856" cy="1446550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solidFill>
              <a:srgbClr val="7DA8E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>
                <a:solidFill>
                  <a:schemeClr val="bg1"/>
                </a:solidFill>
              </a:rPr>
              <a:t>Jan 2011</a:t>
            </a:r>
          </a:p>
          <a:p>
            <a:r>
              <a:rPr lang="fi-FI" sz="1100" b="1" dirty="0" smtClean="0">
                <a:solidFill>
                  <a:schemeClr val="bg1"/>
                </a:solidFill>
              </a:rPr>
              <a:t>Finnish pilot</a:t>
            </a:r>
          </a:p>
          <a:p>
            <a:r>
              <a:rPr lang="fi-FI" sz="1100" dirty="0" smtClean="0">
                <a:solidFill>
                  <a:schemeClr val="bg1"/>
                </a:solidFill>
              </a:rPr>
              <a:t> ~300 learners (grade 10)</a:t>
            </a:r>
          </a:p>
          <a:p>
            <a:endParaRPr lang="fi-FI" sz="1100" b="1" dirty="0" smtClean="0">
              <a:solidFill>
                <a:schemeClr val="bg1"/>
              </a:solidFill>
            </a:endParaRPr>
          </a:p>
          <a:p>
            <a:r>
              <a:rPr lang="fi-FI" sz="1100" dirty="0" smtClean="0">
                <a:solidFill>
                  <a:schemeClr val="bg1"/>
                </a:solidFill>
              </a:rPr>
              <a:t>Maths for first year of secondary schools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27440" y="1813198"/>
            <a:ext cx="1440160" cy="2123658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>
                <a:solidFill>
                  <a:schemeClr val="accent4">
                    <a:lumMod val="75000"/>
                  </a:schemeClr>
                </a:solidFill>
              </a:rPr>
              <a:t>Jan </a:t>
            </a:r>
            <a:r>
              <a:rPr lang="fi-FI" sz="1100" dirty="0" smtClean="0">
                <a:solidFill>
                  <a:schemeClr val="accent4">
                    <a:lumMod val="75000"/>
                  </a:schemeClr>
                </a:solidFill>
              </a:rPr>
              <a:t>2011</a:t>
            </a:r>
            <a:endParaRPr lang="fi-FI" sz="11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South African provincial implementation</a:t>
            </a:r>
          </a:p>
          <a:p>
            <a:r>
              <a:rPr lang="fi-FI" sz="1100" b="1" dirty="0" smtClean="0">
                <a:solidFill>
                  <a:schemeClr val="tx2">
                    <a:lumMod val="75000"/>
                  </a:schemeClr>
                </a:solidFill>
              </a:rPr>
              <a:t> ~25 000 learners</a:t>
            </a:r>
          </a:p>
          <a:p>
            <a:pPr marL="228600" indent="-228600">
              <a:tabLst>
                <a:tab pos="72000" algn="l"/>
              </a:tabLst>
            </a:pPr>
            <a:endParaRPr lang="fi-FI" sz="11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172 schools, 4</a:t>
            </a:r>
          </a:p>
          <a:p>
            <a:pPr marL="228600" indent="-228600"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provinces: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North West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Eastern Cape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Western Cape </a:t>
            </a:r>
          </a:p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sz="1100" dirty="0" smtClean="0">
                <a:solidFill>
                  <a:schemeClr val="tx2">
                    <a:lumMod val="75000"/>
                  </a:schemeClr>
                </a:solidFill>
              </a:rPr>
              <a:t>Free State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1656" y="1817842"/>
            <a:ext cx="1296144" cy="938719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100" dirty="0" smtClean="0">
                <a:solidFill>
                  <a:schemeClr val="accent4">
                    <a:lumMod val="75000"/>
                  </a:schemeClr>
                </a:solidFill>
              </a:rPr>
              <a:t>Jan 2012</a:t>
            </a:r>
          </a:p>
          <a:p>
            <a:r>
              <a:rPr lang="en-US" sz="1100" b="1" dirty="0" smtClean="0">
                <a:solidFill>
                  <a:schemeClr val="tx2">
                    <a:lumMod val="75000"/>
                  </a:schemeClr>
                </a:solidFill>
              </a:rPr>
              <a:t>Grade 10 and 11</a:t>
            </a:r>
          </a:p>
          <a:p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Potential target </a:t>
            </a:r>
            <a:r>
              <a:rPr lang="en-GB" sz="1100" dirty="0">
                <a:solidFill>
                  <a:schemeClr val="tx2">
                    <a:lumMod val="75000"/>
                  </a:schemeClr>
                </a:solidFill>
              </a:rPr>
              <a:t>g</a:t>
            </a:r>
            <a:r>
              <a:rPr lang="en-GB" sz="1100" dirty="0" smtClean="0">
                <a:solidFill>
                  <a:schemeClr val="tx2">
                    <a:lumMod val="75000"/>
                  </a:schemeClr>
                </a:solidFill>
              </a:rPr>
              <a:t>roup 50 000 learners.</a:t>
            </a:r>
            <a:endParaRPr lang="en-US" sz="1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099" y="1817842"/>
            <a:ext cx="1065329" cy="3231654"/>
          </a:xfrm>
          <a:prstGeom prst="rect">
            <a:avLst/>
          </a:prstGeom>
          <a:solidFill>
            <a:srgbClr val="92D05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chemeClr val="accent4">
                    <a:lumMod val="75000"/>
                  </a:schemeClr>
                </a:solidFill>
              </a:rPr>
              <a:t>Oct 2008</a:t>
            </a:r>
          </a:p>
          <a:p>
            <a:r>
              <a:rPr lang="fi-FI" sz="1200" b="1" dirty="0" smtClean="0">
                <a:solidFill>
                  <a:schemeClr val="tx2">
                    <a:lumMod val="75000"/>
                  </a:schemeClr>
                </a:solidFill>
              </a:rPr>
              <a:t>Government request</a:t>
            </a:r>
          </a:p>
          <a:p>
            <a:r>
              <a:rPr lang="fi-FI" sz="1200" dirty="0" smtClean="0">
                <a:solidFill>
                  <a:schemeClr val="tx2">
                    <a:lumMod val="75000"/>
                  </a:schemeClr>
                </a:solidFill>
              </a:rPr>
              <a:t>South African President’s office request a project exploring use of mobile technologies to support formal education in South Africa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79512" y="5764516"/>
            <a:ext cx="1512168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fi-FI" sz="1200" dirty="0" smtClean="0">
                <a:solidFill>
                  <a:schemeClr val="bg1"/>
                </a:solidFill>
              </a:rPr>
              <a:t>Evaluation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03648" y="5548492"/>
            <a:ext cx="785818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April 2009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67744" y="5548492"/>
            <a:ext cx="917294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August 2009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48064" y="5548492"/>
            <a:ext cx="794368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Dec 2010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91880" y="5548492"/>
            <a:ext cx="864096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March 2010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27984" y="5548492"/>
            <a:ext cx="862386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June  2010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08304" y="5548492"/>
            <a:ext cx="794368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Dec 2011</a:t>
            </a:r>
          </a:p>
        </p:txBody>
      </p:sp>
      <p:sp>
        <p:nvSpPr>
          <p:cNvPr id="79" name="Oval 78"/>
          <p:cNvSpPr/>
          <p:nvPr/>
        </p:nvSpPr>
        <p:spPr>
          <a:xfrm>
            <a:off x="1676050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1571109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0" name="Oval 79"/>
          <p:cNvSpPr/>
          <p:nvPr/>
        </p:nvSpPr>
        <p:spPr>
          <a:xfrm>
            <a:off x="2588709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2483768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2" name="Oval 81"/>
          <p:cNvSpPr/>
          <p:nvPr/>
        </p:nvSpPr>
        <p:spPr>
          <a:xfrm>
            <a:off x="3884853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3779912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4" name="Oval 83"/>
          <p:cNvSpPr/>
          <p:nvPr/>
        </p:nvSpPr>
        <p:spPr>
          <a:xfrm>
            <a:off x="4820957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4716016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6" name="Oval 85"/>
          <p:cNvSpPr/>
          <p:nvPr/>
        </p:nvSpPr>
        <p:spPr>
          <a:xfrm>
            <a:off x="5469029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5364088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8" name="Oval 87"/>
          <p:cNvSpPr/>
          <p:nvPr/>
        </p:nvSpPr>
        <p:spPr>
          <a:xfrm>
            <a:off x="7557261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7452320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endParaRPr lang="fi-FI" dirty="0" smtClean="0">
              <a:solidFill>
                <a:srgbClr val="92D050"/>
              </a:solidFill>
            </a:endParaRPr>
          </a:p>
        </p:txBody>
      </p:sp>
      <p:pic>
        <p:nvPicPr>
          <p:cNvPr id="17411" name="Picture 3" descr="http://upload.wikimedia.org/wikipedia/commons/thumb/a/af/Flag_of_South_Africa.svg/125px-Flag_of_South_Africa.svg.png">
            <a:hlinkClick r:id="rId3" tooltip="Flag of South Africa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1885206"/>
            <a:ext cx="216024" cy="143441"/>
          </a:xfrm>
          <a:prstGeom prst="rect">
            <a:avLst/>
          </a:prstGeom>
          <a:noFill/>
        </p:spPr>
      </p:pic>
      <p:pic>
        <p:nvPicPr>
          <p:cNvPr id="17413" name="Picture 5" descr="Suomen lippu">
            <a:hlinkClick r:id="rId5" tooltip="Suomen lippu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3470" y="4107929"/>
            <a:ext cx="255099" cy="155100"/>
          </a:xfrm>
          <a:prstGeom prst="rect">
            <a:avLst/>
          </a:prstGeom>
          <a:noFill/>
        </p:spPr>
      </p:pic>
      <p:sp>
        <p:nvSpPr>
          <p:cNvPr id="50" name="Oval 49"/>
          <p:cNvSpPr/>
          <p:nvPr/>
        </p:nvSpPr>
        <p:spPr>
          <a:xfrm>
            <a:off x="6690885" y="5797449"/>
            <a:ext cx="216024" cy="216024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tabLst>
                <a:tab pos="72000" algn="l"/>
              </a:tabLst>
            </a:pPr>
            <a:endParaRPr lang="fi-FI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6585944" y="5733256"/>
            <a:ext cx="36004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Wingdings" pitchFamily="2" charset="2"/>
              <a:buChar char="ü"/>
              <a:tabLst>
                <a:tab pos="72000" algn="l"/>
              </a:tabLst>
            </a:pPr>
            <a:r>
              <a:rPr lang="fi-FI" dirty="0" smtClean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306775" y="5548492"/>
            <a:ext cx="862386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fi-FI" sz="900" b="1" dirty="0" smtClean="0">
                <a:solidFill>
                  <a:schemeClr val="tx2"/>
                </a:solidFill>
              </a:rPr>
              <a:t>June  2011</a:t>
            </a:r>
          </a:p>
        </p:txBody>
      </p:sp>
      <p:pic>
        <p:nvPicPr>
          <p:cNvPr id="53" name="Picture 3" descr="http://upload.wikimedia.org/wikipedia/commons/thumb/a/af/Flag_of_South_Africa.svg/125px-Flag_of_South_Africa.svg.png">
            <a:hlinkClick r:id="rId3" tooltip="Flag of South Africa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2814" y="1885205"/>
            <a:ext cx="216024" cy="143441"/>
          </a:xfrm>
          <a:prstGeom prst="rect">
            <a:avLst/>
          </a:prstGeom>
          <a:noFill/>
        </p:spPr>
      </p:pic>
      <p:pic>
        <p:nvPicPr>
          <p:cNvPr id="54" name="Picture 3" descr="http://upload.wikimedia.org/wikipedia/commons/thumb/a/af/Flag_of_South_Africa.svg/125px-Flag_of_South_Africa.svg.png">
            <a:hlinkClick r:id="rId3" tooltip="Flag of South Africa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2769" y="1874935"/>
            <a:ext cx="216024" cy="143441"/>
          </a:xfrm>
          <a:prstGeom prst="rect">
            <a:avLst/>
          </a:prstGeom>
          <a:noFill/>
        </p:spPr>
      </p:pic>
      <p:pic>
        <p:nvPicPr>
          <p:cNvPr id="55" name="Picture 3" descr="http://upload.wikimedia.org/wikipedia/commons/thumb/a/af/Flag_of_South_Africa.svg/125px-Flag_of_South_Africa.svg.png">
            <a:hlinkClick r:id="rId3" tooltip="Flag of South Africa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84949" y="1883894"/>
            <a:ext cx="216024" cy="143441"/>
          </a:xfrm>
          <a:prstGeom prst="rect">
            <a:avLst/>
          </a:prstGeom>
          <a:noFill/>
        </p:spPr>
      </p:pic>
      <p:pic>
        <p:nvPicPr>
          <p:cNvPr id="56" name="Picture 3" descr="http://upload.wikimedia.org/wikipedia/commons/thumb/a/af/Flag_of_South_Africa.svg/125px-Flag_of_South_Africa.svg.png">
            <a:hlinkClick r:id="rId3" tooltip="Flag of South Africa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84541" y="1883894"/>
            <a:ext cx="216024" cy="143441"/>
          </a:xfrm>
          <a:prstGeom prst="rect">
            <a:avLst/>
          </a:prstGeom>
          <a:noFill/>
        </p:spPr>
      </p:pic>
      <p:pic>
        <p:nvPicPr>
          <p:cNvPr id="57" name="Picture 5" descr="Suomen lippu">
            <a:hlinkClick r:id="rId5" tooltip="Suomen lippu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5984" y="4099445"/>
            <a:ext cx="255099" cy="155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262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2" grpId="0" animBg="1"/>
      <p:bldP spid="24" grpId="0" animBg="1"/>
      <p:bldP spid="31" grpId="0" animBg="1"/>
      <p:bldP spid="35" grpId="0" animBg="1"/>
      <p:bldP spid="26" grpId="0"/>
      <p:bldP spid="27" grpId="0"/>
      <p:bldP spid="28" grpId="0"/>
      <p:bldP spid="29" grpId="0"/>
      <p:bldP spid="30" grpId="0"/>
      <p:bldP spid="48" grpId="0"/>
      <p:bldP spid="78" grpId="0"/>
      <p:bldP spid="81" grpId="0"/>
      <p:bldP spid="83" grpId="0"/>
      <p:bldP spid="85" grpId="0"/>
      <p:bldP spid="87" grpId="0"/>
      <p:bldP spid="88" grpId="0" animBg="1"/>
      <p:bldP spid="51" grpId="0"/>
      <p:bldP spid="75" grpId="0"/>
    </p:bldLst>
  </p:timing>
</p:sld>
</file>

<file path=ppt/theme/theme1.xml><?xml version="1.0" encoding="utf-8"?>
<a:theme xmlns:a="http://schemas.openxmlformats.org/drawingml/2006/main" name="Office Theme">
  <a:themeElements>
    <a:clrScheme name="MoMaths">
      <a:dk1>
        <a:sysClr val="windowText" lastClr="000000"/>
      </a:dk1>
      <a:lt1>
        <a:sysClr val="window" lastClr="FFFFFF"/>
      </a:lt1>
      <a:dk2>
        <a:srgbClr val="0057A4"/>
      </a:dk2>
      <a:lt2>
        <a:srgbClr val="EEECE1"/>
      </a:lt2>
      <a:accent1>
        <a:srgbClr val="0057A4"/>
      </a:accent1>
      <a:accent2>
        <a:srgbClr val="E1E4F3"/>
      </a:accent2>
      <a:accent3>
        <a:srgbClr val="FFD400"/>
      </a:accent3>
      <a:accent4>
        <a:srgbClr val="EE2A7B"/>
      </a:accent4>
      <a:accent5>
        <a:srgbClr val="0057A4"/>
      </a:accent5>
      <a:accent6>
        <a:srgbClr val="7F7F7F"/>
      </a:accent6>
      <a:hlink>
        <a:srgbClr val="7F7F7F"/>
      </a:hlink>
      <a:folHlink>
        <a:srgbClr val="0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769</Words>
  <Application>Microsoft Office PowerPoint</Application>
  <PresentationFormat>On-screen Show (4:3)</PresentationFormat>
  <Paragraphs>166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Mobile Learning for Mathematics</vt:lpstr>
      <vt:lpstr>PowerPoint Presentation</vt:lpstr>
      <vt:lpstr>Implementation methodologies</vt:lpstr>
      <vt:lpstr>Benefits for a learner</vt:lpstr>
      <vt:lpstr>Benefits for a teacher</vt:lpstr>
      <vt:lpstr>Implementation methodologies</vt:lpstr>
      <vt:lpstr>What makes this project successful</vt:lpstr>
      <vt:lpstr>Achievements  to date  </vt:lpstr>
      <vt:lpstr>Momaths Timeline</vt:lpstr>
      <vt:lpstr>Momaths Timeline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Natalie</dc:creator>
  <cp:lastModifiedBy>vanskar</cp:lastModifiedBy>
  <cp:revision>94</cp:revision>
  <dcterms:created xsi:type="dcterms:W3CDTF">2011-05-16T11:43:03Z</dcterms:created>
  <dcterms:modified xsi:type="dcterms:W3CDTF">2012-01-09T08:52:16Z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4c2ae061-8380-42fb-9f5f-1dfe53bfd2e4</vt:lpwstr>
  </property>
  <property fmtid="{D5CDD505-2E9C-101B-9397-08002B2CF9AE}" pid="3" name="NokiaConfidentiality">
    <vt:lpwstr>Company Confidential</vt:lpwstr>
  </property>
</Properties>
</file>