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60" r:id="rId2"/>
    <p:sldId id="262" r:id="rId3"/>
    <p:sldId id="263" r:id="rId4"/>
    <p:sldId id="266" r:id="rId5"/>
    <p:sldId id="264" r:id="rId6"/>
    <p:sldId id="265" r:id="rId7"/>
  </p:sldIdLst>
  <p:sldSz cx="9144000" cy="6858000" type="screen4x3"/>
  <p:notesSz cx="6858000" cy="9144000"/>
  <p:defaultTextStyle>
    <a:defPPr>
      <a:defRPr lang="fi-FI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3" d="100"/>
          <a:sy n="63" d="100"/>
        </p:scale>
        <p:origin x="-69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6DB32E-7883-4A44-9B53-B2C1877F45B6}" type="datetimeFigureOut">
              <a:rPr lang="fi-FI" smtClean="0"/>
              <a:t>14.5.2012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9DC5D8-F26B-3544-8199-8764732BDD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9926634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FA54E3-2656-BD48-87DE-E1CAF09A44C6}" type="datetimeFigureOut">
              <a:rPr lang="fi-FI" smtClean="0"/>
              <a:t>14.5.2012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5AD000-8A8C-4F4F-A2A2-1CF8836F73E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3285496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5AD000-8A8C-4F4F-A2A2-1CF8836F73E6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55220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5.5.2011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Konneveden lukio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00EC-B460-044A-9AE3-909E064C72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08960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5.5.2011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Konneveden lukio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00EC-B460-044A-9AE3-909E064C72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8685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5.5.2011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Konneveden lukio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00EC-B460-044A-9AE3-909E064C72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09326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5.5.2011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Konneveden lukio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00EC-B460-044A-9AE3-909E064C72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9911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5.5.2011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Konneveden lukio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00EC-B460-044A-9AE3-909E064C72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43528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5.5.2011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Konneveden lukio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00EC-B460-044A-9AE3-909E064C72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057652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5.5.2011</a:t>
            </a:r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Konneveden lukio</a:t>
            </a:r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00EC-B460-044A-9AE3-909E064C72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76767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5.5.2011</a:t>
            </a: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Konneveden lukio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00EC-B460-044A-9AE3-909E064C72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9469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5.5.2011</a:t>
            </a:r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Konneveden lukio</a:t>
            </a: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00EC-B460-044A-9AE3-909E064C72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47771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5.5.2011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Konneveden lukio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00EC-B460-044A-9AE3-909E064C72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28183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5.5.2011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Konneveden lukio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00EC-B460-044A-9AE3-909E064C72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6609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tif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 smtClean="0"/>
              <a:t>5.5.2011</a:t>
            </a:r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 dirty="0" smtClean="0"/>
              <a:t>Konneveden lukio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6800EC-B460-044A-9AE3-909E064C727C}" type="slidenum">
              <a:rPr lang="fi-FI" smtClean="0"/>
              <a:t>‹#›</a:t>
            </a:fld>
            <a:endParaRPr lang="fi-FI"/>
          </a:p>
        </p:txBody>
      </p:sp>
      <p:pic>
        <p:nvPicPr>
          <p:cNvPr id="7" name="Kuva 6" descr="ovilogo.tiff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16024"/>
            <a:ext cx="9144000" cy="1168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8654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875763"/>
            <a:ext cx="8229600" cy="746975"/>
          </a:xfrm>
        </p:spPr>
        <p:txBody>
          <a:bodyPr/>
          <a:lstStyle/>
          <a:p>
            <a:pPr>
              <a:lnSpc>
                <a:spcPct val="115000"/>
              </a:lnSpc>
              <a:spcBef>
                <a:spcPts val="2400"/>
              </a:spcBef>
              <a:spcAft>
                <a:spcPts val="0"/>
              </a:spcAft>
            </a:pPr>
            <a:r>
              <a:rPr lang="fi-FI" sz="3600" b="1" kern="0" dirty="0">
                <a:latin typeface="Cambria"/>
                <a:ea typeface="Times New Roman"/>
                <a:cs typeface="Times New Roman"/>
              </a:rPr>
              <a:t>Kevään </a:t>
            </a:r>
            <a:r>
              <a:rPr lang="fi-FI" sz="3600" b="1" kern="0" dirty="0" smtClean="0">
                <a:latin typeface="Cambria"/>
                <a:ea typeface="Times New Roman"/>
                <a:cs typeface="Times New Roman"/>
              </a:rPr>
              <a:t>2012 toiminta</a:t>
            </a:r>
            <a:endParaRPr lang="fi-FI" sz="3600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47972" y="1508761"/>
            <a:ext cx="8725547" cy="5349240"/>
          </a:xfrm>
        </p:spPr>
        <p:txBody>
          <a:bodyPr/>
          <a:lstStyle/>
          <a:p>
            <a:pPr marL="0" lvl="0" indent="0">
              <a:buNone/>
            </a:pPr>
            <a:r>
              <a:rPr lang="fi-FI" b="1" dirty="0" smtClean="0">
                <a:latin typeface="Cambria" pitchFamily="18" charset="0"/>
              </a:rPr>
              <a:t>1</a:t>
            </a:r>
            <a:r>
              <a:rPr lang="fi-FI" sz="3600" b="1" dirty="0" smtClean="0">
                <a:latin typeface="Cambria" pitchFamily="18" charset="0"/>
              </a:rPr>
              <a:t>. Uusiin </a:t>
            </a:r>
            <a:r>
              <a:rPr lang="fi-FI" sz="3600" b="1" dirty="0">
                <a:latin typeface="Cambria" pitchFamily="18" charset="0"/>
              </a:rPr>
              <a:t>hankkeisiin tutustuminen </a:t>
            </a:r>
          </a:p>
          <a:p>
            <a:pPr lvl="1"/>
            <a:r>
              <a:rPr lang="fi-FI" sz="2400" dirty="0">
                <a:latin typeface="Cambria" pitchFamily="18" charset="0"/>
              </a:rPr>
              <a:t>Tiedottaminen: Uutiskirje koordinaatiohankkeen tapahtumista kehittämishankkeille 01/12</a:t>
            </a:r>
          </a:p>
          <a:p>
            <a:pPr lvl="1"/>
            <a:r>
              <a:rPr lang="fi-FI" sz="2400" dirty="0" err="1">
                <a:latin typeface="Cambria" pitchFamily="18" charset="0"/>
              </a:rPr>
              <a:t>Webli-</a:t>
            </a:r>
            <a:r>
              <a:rPr lang="fi-FI" sz="2400" dirty="0">
                <a:latin typeface="Cambria" pitchFamily="18" charset="0"/>
              </a:rPr>
              <a:t> kokous kaikille kehittämishankkeille 2.2.2012</a:t>
            </a:r>
          </a:p>
          <a:p>
            <a:pPr lvl="1"/>
            <a:r>
              <a:rPr lang="fi-FI" sz="2400" dirty="0">
                <a:latin typeface="Cambria" pitchFamily="18" charset="0"/>
              </a:rPr>
              <a:t>Viikin normaalikoulun opettajaryhmän vierailu Konnevedellä 10.2.2012 (</a:t>
            </a:r>
            <a:r>
              <a:rPr lang="fi-FI" sz="2400" dirty="0" err="1">
                <a:latin typeface="Cambria" pitchFamily="18" charset="0"/>
              </a:rPr>
              <a:t>SL-Viikki</a:t>
            </a:r>
            <a:r>
              <a:rPr lang="fi-FI" sz="2400" dirty="0">
                <a:latin typeface="Cambria" pitchFamily="18" charset="0"/>
              </a:rPr>
              <a:t>)</a:t>
            </a:r>
          </a:p>
          <a:p>
            <a:pPr lvl="1"/>
            <a:r>
              <a:rPr lang="fi-FI" sz="2400" dirty="0" err="1">
                <a:latin typeface="Cambria" pitchFamily="18" charset="0"/>
              </a:rPr>
              <a:t>OVI-koordinaation</a:t>
            </a:r>
            <a:r>
              <a:rPr lang="fi-FI" sz="2400" dirty="0">
                <a:latin typeface="Cambria" pitchFamily="18" charset="0"/>
              </a:rPr>
              <a:t> kehittämishankkeiden kokous Hämeenlinnan </a:t>
            </a:r>
            <a:r>
              <a:rPr lang="fi-FI" sz="2400" dirty="0" err="1">
                <a:latin typeface="Cambria" pitchFamily="18" charset="0"/>
              </a:rPr>
              <a:t>ITK-päivien</a:t>
            </a:r>
            <a:r>
              <a:rPr lang="fi-FI" sz="2400" dirty="0">
                <a:latin typeface="Cambria" pitchFamily="18" charset="0"/>
              </a:rPr>
              <a:t> yhteydessä 19.4.2012</a:t>
            </a:r>
          </a:p>
          <a:p>
            <a:pPr lvl="1"/>
            <a:r>
              <a:rPr lang="fi-FI" sz="2400" dirty="0">
                <a:latin typeface="Cambria" pitchFamily="18" charset="0"/>
              </a:rPr>
              <a:t>Helsingin normaalilyseon Osallistu, Pelaa, Opi! eli </a:t>
            </a:r>
            <a:r>
              <a:rPr lang="fi-FI" sz="2400" dirty="0" err="1">
                <a:latin typeface="Cambria" pitchFamily="18" charset="0"/>
              </a:rPr>
              <a:t>OPO!-hankkeen</a:t>
            </a:r>
            <a:r>
              <a:rPr lang="fi-FI" sz="2400" dirty="0">
                <a:latin typeface="Cambria" pitchFamily="18" charset="0"/>
              </a:rPr>
              <a:t> oppimispelien kehittelyilta 11.5.2012 Helsingin </a:t>
            </a:r>
            <a:r>
              <a:rPr lang="fi-FI" sz="2400" dirty="0" err="1">
                <a:latin typeface="Cambria" pitchFamily="18" charset="0"/>
              </a:rPr>
              <a:t>YO:lla</a:t>
            </a:r>
            <a:endParaRPr lang="fi-FI" sz="2400" dirty="0">
              <a:latin typeface="Cambria" pitchFamily="18" charset="0"/>
            </a:endParaRPr>
          </a:p>
          <a:p>
            <a:pPr marL="0" indent="0">
              <a:spcAft>
                <a:spcPts val="0"/>
              </a:spcAft>
              <a:buNone/>
              <a:tabLst>
                <a:tab pos="824230" algn="l"/>
                <a:tab pos="1645285" algn="l"/>
                <a:tab pos="2470150" algn="l"/>
                <a:tab pos="3290570" algn="l"/>
                <a:tab pos="4115435" algn="l"/>
                <a:tab pos="4939665" algn="l"/>
              </a:tabLst>
            </a:pPr>
            <a:endParaRPr lang="fi-FI" dirty="0">
              <a:latin typeface="Times New Roman"/>
              <a:ea typeface="Times New Roman"/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Konneveden lukio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00EC-B460-044A-9AE3-909E064C727C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26964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197736"/>
            <a:ext cx="8451669" cy="4928428"/>
          </a:xfrm>
        </p:spPr>
        <p:txBody>
          <a:bodyPr/>
          <a:lstStyle/>
          <a:p>
            <a:pPr marL="0" lvl="0" indent="0">
              <a:lnSpc>
                <a:spcPct val="115000"/>
              </a:lnSpc>
              <a:spcBef>
                <a:spcPts val="1000"/>
              </a:spcBef>
              <a:buNone/>
            </a:pPr>
            <a:r>
              <a:rPr lang="fi-FI" sz="3600" b="1" dirty="0" smtClean="0">
                <a:latin typeface="Cambria"/>
                <a:ea typeface="Times New Roman"/>
                <a:cs typeface="Times New Roman"/>
              </a:rPr>
              <a:t>2. Tuki </a:t>
            </a:r>
            <a:r>
              <a:rPr lang="fi-FI" sz="3600" b="1" dirty="0">
                <a:latin typeface="Cambria"/>
                <a:ea typeface="Times New Roman"/>
                <a:cs typeface="Times New Roman"/>
              </a:rPr>
              <a:t>verkoston kouluille</a:t>
            </a:r>
          </a:p>
          <a:p>
            <a:pPr lvl="0"/>
            <a:r>
              <a:rPr lang="fi-FI" sz="2400" dirty="0">
                <a:latin typeface="Cambria" pitchFamily="18" charset="0"/>
              </a:rPr>
              <a:t>Oppimispelien esittelyä perusopetuksen kouluissa</a:t>
            </a:r>
          </a:p>
          <a:p>
            <a:pPr lvl="1"/>
            <a:r>
              <a:rPr lang="fi-FI" sz="2400" dirty="0">
                <a:latin typeface="Cambria" pitchFamily="18" charset="0"/>
              </a:rPr>
              <a:t>Konnevedellä, Laukaassa ja Jyväskylässä 14 koulussa YT-ajalla sekä Pohjoisen Laukaan pienten koulujen </a:t>
            </a:r>
            <a:r>
              <a:rPr lang="fi-FI" sz="2400" dirty="0" err="1">
                <a:latin typeface="Cambria" pitchFamily="18" charset="0"/>
              </a:rPr>
              <a:t>vesossa</a:t>
            </a:r>
            <a:r>
              <a:rPr lang="fi-FI" sz="2400" dirty="0">
                <a:latin typeface="Cambria" pitchFamily="18" charset="0"/>
              </a:rPr>
              <a:t> (näissä yht. n. 220 opettajaa)</a:t>
            </a:r>
          </a:p>
          <a:p>
            <a:pPr lvl="0"/>
            <a:r>
              <a:rPr lang="fi-FI" sz="2400" dirty="0">
                <a:latin typeface="Cambria" pitchFamily="18" charset="0"/>
              </a:rPr>
              <a:t>Oppimispeleistä kiinnostuneille opettajille pelin </a:t>
            </a:r>
            <a:r>
              <a:rPr lang="fi-FI" sz="2400" dirty="0" err="1">
                <a:latin typeface="Cambria" pitchFamily="18" charset="0"/>
              </a:rPr>
              <a:t>käyttöönotto-tutorointia</a:t>
            </a:r>
            <a:r>
              <a:rPr lang="fi-FI" sz="2400" dirty="0">
                <a:latin typeface="Cambria" pitchFamily="18" charset="0"/>
              </a:rPr>
              <a:t> Konnevedellä, </a:t>
            </a:r>
            <a:r>
              <a:rPr lang="fi-FI" sz="2400" dirty="0" smtClean="0">
                <a:latin typeface="Cambria" pitchFamily="18" charset="0"/>
              </a:rPr>
              <a:t>Jyskän, Kanavuoren, Vaajakummun ja </a:t>
            </a:r>
            <a:r>
              <a:rPr lang="fi-FI" sz="2400" dirty="0">
                <a:latin typeface="Cambria" pitchFamily="18" charset="0"/>
              </a:rPr>
              <a:t>Jokelan </a:t>
            </a:r>
            <a:r>
              <a:rPr lang="fi-FI" sz="2400" dirty="0" smtClean="0">
                <a:latin typeface="Cambria" pitchFamily="18" charset="0"/>
              </a:rPr>
              <a:t>kouluissa </a:t>
            </a:r>
            <a:r>
              <a:rPr lang="fi-FI" sz="2400" dirty="0">
                <a:latin typeface="Cambria" pitchFamily="18" charset="0"/>
              </a:rPr>
              <a:t>(yht. 15 luokkaa).</a:t>
            </a:r>
          </a:p>
          <a:p>
            <a:pPr lvl="0"/>
            <a:r>
              <a:rPr lang="fi-FI" sz="2400" dirty="0">
                <a:latin typeface="Cambria" pitchFamily="18" charset="0"/>
              </a:rPr>
              <a:t>Second Life-opetuksen tukea Konneveden lukiossa englannin projektissa tammikuussa 2012</a:t>
            </a:r>
          </a:p>
          <a:p>
            <a:pPr marL="0" indent="0">
              <a:buNone/>
            </a:pPr>
            <a:endParaRPr lang="fi-FI" sz="2400" dirty="0"/>
          </a:p>
          <a:p>
            <a:pPr marL="0" indent="0">
              <a:buNone/>
            </a:pPr>
            <a:endParaRPr lang="fi-FI" sz="2000" b="1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Konneveden lukio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00EC-B460-044A-9AE3-909E064C727C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5737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731521"/>
            <a:ext cx="8229600" cy="1005840"/>
          </a:xfrm>
        </p:spPr>
        <p:txBody>
          <a:bodyPr/>
          <a:lstStyle/>
          <a:p>
            <a:pPr lvl="0"/>
            <a:r>
              <a:rPr lang="fi-FI" sz="3200" b="1" dirty="0" smtClean="0">
                <a:latin typeface="Cambria"/>
                <a:ea typeface="Times New Roman"/>
                <a:cs typeface="Times New Roman"/>
              </a:rPr>
              <a:t>3. Hyvien </a:t>
            </a:r>
            <a:r>
              <a:rPr lang="fi-FI" sz="3200" b="1" dirty="0">
                <a:latin typeface="Cambria"/>
                <a:ea typeface="Times New Roman"/>
                <a:cs typeface="Times New Roman"/>
              </a:rPr>
              <a:t>käytänteiden levittäminen ja koulutus</a:t>
            </a:r>
            <a:r>
              <a:rPr lang="fi-FI" b="1" dirty="0">
                <a:solidFill>
                  <a:srgbClr val="4F81BD"/>
                </a:solidFill>
                <a:latin typeface="Cambria"/>
                <a:ea typeface="Times New Roman"/>
                <a:cs typeface="Times New Roman"/>
              </a:rPr>
              <a:t/>
            </a:r>
            <a:br>
              <a:rPr lang="fi-FI" b="1" dirty="0">
                <a:solidFill>
                  <a:srgbClr val="4F81BD"/>
                </a:solidFill>
                <a:latin typeface="Cambria"/>
                <a:ea typeface="Times New Roman"/>
                <a:cs typeface="Times New Roman"/>
              </a:rPr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0" y="1737361"/>
            <a:ext cx="9144000" cy="4815839"/>
          </a:xfrm>
        </p:spPr>
        <p:txBody>
          <a:bodyPr/>
          <a:lstStyle/>
          <a:p>
            <a:pPr lvl="0" algn="just">
              <a:buFont typeface="Times New Roman"/>
              <a:buChar char="-"/>
              <a:tabLst>
                <a:tab pos="824230" algn="l"/>
                <a:tab pos="1645285" algn="l"/>
                <a:tab pos="2470150" algn="l"/>
                <a:tab pos="3290570" algn="l"/>
                <a:tab pos="4115435" algn="l"/>
                <a:tab pos="4939665" algn="l"/>
              </a:tabLst>
            </a:pPr>
            <a:r>
              <a:rPr lang="fi-FI" sz="2200" dirty="0" err="1" smtClean="0">
                <a:latin typeface="Cambria" pitchFamily="18" charset="0"/>
                <a:ea typeface="Times New Roman"/>
              </a:rPr>
              <a:t>Tuunaa</a:t>
            </a:r>
            <a:r>
              <a:rPr lang="fi-FI" sz="2200" dirty="0" smtClean="0">
                <a:latin typeface="Cambria" pitchFamily="18" charset="0"/>
                <a:ea typeface="Times New Roman"/>
              </a:rPr>
              <a:t> Tuntisi Tampereen </a:t>
            </a:r>
            <a:r>
              <a:rPr lang="fi-FI" sz="2200" dirty="0" err="1" smtClean="0">
                <a:latin typeface="Cambria" pitchFamily="18" charset="0"/>
                <a:ea typeface="Times New Roman"/>
              </a:rPr>
              <a:t>veso-päivät</a:t>
            </a:r>
            <a:r>
              <a:rPr lang="fi-FI" sz="2200" dirty="0" smtClean="0">
                <a:latin typeface="Cambria" pitchFamily="18" charset="0"/>
                <a:ea typeface="Times New Roman"/>
              </a:rPr>
              <a:t> 11.2.2012</a:t>
            </a:r>
          </a:p>
          <a:p>
            <a:pPr lvl="2" algn="just">
              <a:buFont typeface="Times New Roman"/>
              <a:buChar char="-"/>
              <a:tabLst>
                <a:tab pos="824230" algn="l"/>
                <a:tab pos="1645285" algn="l"/>
                <a:tab pos="2470150" algn="l"/>
                <a:tab pos="3290570" algn="l"/>
                <a:tab pos="4115435" algn="l"/>
                <a:tab pos="4939665" algn="l"/>
              </a:tabLst>
            </a:pPr>
            <a:r>
              <a:rPr lang="fi-FI" sz="2200" dirty="0" err="1">
                <a:latin typeface="Cambria" pitchFamily="18" charset="0"/>
              </a:rPr>
              <a:t>OVI-hankkeella</a:t>
            </a:r>
            <a:r>
              <a:rPr lang="fi-FI" sz="2200" dirty="0">
                <a:latin typeface="Cambria" pitchFamily="18" charset="0"/>
              </a:rPr>
              <a:t> pajat sekä virtuaalimaailman käytöstä opetuksessa että oppimispeleistä. Pajoissa 35 yht. osallistujaa</a:t>
            </a:r>
            <a:r>
              <a:rPr lang="fi-FI" sz="2200" dirty="0" smtClean="0">
                <a:latin typeface="Cambria" pitchFamily="18" charset="0"/>
              </a:rPr>
              <a:t>.</a:t>
            </a:r>
            <a:endParaRPr lang="fi-FI" sz="2200" dirty="0" smtClean="0">
              <a:latin typeface="Cambria" pitchFamily="18" charset="0"/>
              <a:ea typeface="Times New Roman"/>
            </a:endParaRPr>
          </a:p>
          <a:p>
            <a:pPr lvl="0" algn="just">
              <a:buFont typeface="Times New Roman"/>
              <a:buChar char="-"/>
              <a:tabLst>
                <a:tab pos="824230" algn="l"/>
                <a:tab pos="1645285" algn="l"/>
                <a:tab pos="2470150" algn="l"/>
                <a:tab pos="3290570" algn="l"/>
                <a:tab pos="4115435" algn="l"/>
                <a:tab pos="4939665" algn="l"/>
              </a:tabLst>
            </a:pPr>
            <a:r>
              <a:rPr lang="fi-FI" sz="2200" dirty="0" smtClean="0">
                <a:latin typeface="Cambria" pitchFamily="18" charset="0"/>
                <a:ea typeface="Times New Roman"/>
              </a:rPr>
              <a:t>Löytöretki </a:t>
            </a:r>
            <a:r>
              <a:rPr lang="fi-FI" sz="2200" dirty="0">
                <a:latin typeface="Cambria" pitchFamily="18" charset="0"/>
                <a:ea typeface="Times New Roman"/>
              </a:rPr>
              <a:t>toiseen </a:t>
            </a:r>
            <a:r>
              <a:rPr lang="fi-FI" sz="2200" dirty="0" smtClean="0">
                <a:latin typeface="Cambria" pitchFamily="18" charset="0"/>
                <a:ea typeface="Times New Roman"/>
              </a:rPr>
              <a:t>maailmaan -</a:t>
            </a:r>
            <a:r>
              <a:rPr lang="fi-FI" sz="2200" dirty="0">
                <a:latin typeface="Cambria" pitchFamily="18" charset="0"/>
                <a:ea typeface="Times New Roman"/>
              </a:rPr>
              <a:t>seminaari 6.3.2012 </a:t>
            </a:r>
            <a:r>
              <a:rPr lang="fi-FI" sz="2200" dirty="0" smtClean="0">
                <a:latin typeface="Cambria" pitchFamily="18" charset="0"/>
                <a:ea typeface="Times New Roman"/>
              </a:rPr>
              <a:t>Kauniaisissa, </a:t>
            </a:r>
          </a:p>
          <a:p>
            <a:pPr marL="0" lvl="0" indent="0" algn="just">
              <a:buNone/>
              <a:tabLst>
                <a:tab pos="824230" algn="l"/>
                <a:tab pos="1645285" algn="l"/>
                <a:tab pos="2470150" algn="l"/>
                <a:tab pos="3290570" algn="l"/>
                <a:tab pos="4115435" algn="l"/>
                <a:tab pos="4939665" algn="l"/>
              </a:tabLst>
            </a:pPr>
            <a:r>
              <a:rPr lang="fi-FI" sz="2200" dirty="0">
                <a:latin typeface="Cambria" pitchFamily="18" charset="0"/>
              </a:rPr>
              <a:t>	</a:t>
            </a:r>
            <a:r>
              <a:rPr lang="fi-FI" sz="2200" dirty="0" smtClean="0">
                <a:latin typeface="Cambria" pitchFamily="18" charset="0"/>
              </a:rPr>
              <a:t>9 </a:t>
            </a:r>
            <a:r>
              <a:rPr lang="fi-FI" sz="2200" dirty="0">
                <a:latin typeface="Cambria" pitchFamily="18" charset="0"/>
              </a:rPr>
              <a:t>osallistujaa</a:t>
            </a:r>
            <a:r>
              <a:rPr lang="fi-FI" sz="2200" dirty="0" smtClean="0">
                <a:latin typeface="Cambria" pitchFamily="18" charset="0"/>
                <a:ea typeface="Times New Roman"/>
              </a:rPr>
              <a:t> </a:t>
            </a:r>
            <a:endParaRPr lang="fi-FI" sz="2200" dirty="0">
              <a:latin typeface="Cambria" pitchFamily="18" charset="0"/>
              <a:ea typeface="Times New Roman"/>
            </a:endParaRPr>
          </a:p>
          <a:p>
            <a:pPr lvl="0" algn="just">
              <a:buFont typeface="Times New Roman"/>
              <a:buChar char="-"/>
              <a:tabLst>
                <a:tab pos="824230" algn="l"/>
                <a:tab pos="1645285" algn="l"/>
                <a:tab pos="2470150" algn="l"/>
                <a:tab pos="3290570" algn="l"/>
                <a:tab pos="4115435" algn="l"/>
                <a:tab pos="4939665" algn="l"/>
              </a:tabLst>
            </a:pPr>
            <a:r>
              <a:rPr lang="fi-FI" sz="2200" dirty="0" smtClean="0">
                <a:latin typeface="Cambria" pitchFamily="18" charset="0"/>
                <a:ea typeface="Times New Roman"/>
              </a:rPr>
              <a:t>Löytöretki </a:t>
            </a:r>
            <a:r>
              <a:rPr lang="fi-FI" sz="2200" dirty="0">
                <a:latin typeface="Cambria" pitchFamily="18" charset="0"/>
                <a:ea typeface="Times New Roman"/>
              </a:rPr>
              <a:t>toiseen maailmaan II -seminaari 30.3.2012 </a:t>
            </a:r>
            <a:r>
              <a:rPr lang="fi-FI" sz="2200" dirty="0" smtClean="0">
                <a:latin typeface="Cambria" pitchFamily="18" charset="0"/>
                <a:ea typeface="Times New Roman"/>
              </a:rPr>
              <a:t>Konnevedellä, 	</a:t>
            </a:r>
            <a:r>
              <a:rPr lang="fi-FI" sz="2200" dirty="0" smtClean="0">
                <a:latin typeface="Cambria" pitchFamily="18" charset="0"/>
              </a:rPr>
              <a:t>74 </a:t>
            </a:r>
            <a:r>
              <a:rPr lang="fi-FI" sz="2200" dirty="0">
                <a:latin typeface="Cambria" pitchFamily="18" charset="0"/>
              </a:rPr>
              <a:t>osallistujaa</a:t>
            </a:r>
            <a:endParaRPr lang="fi-FI" sz="2200" dirty="0" smtClean="0">
              <a:latin typeface="Cambria" pitchFamily="18" charset="0"/>
              <a:ea typeface="Times New Roman"/>
            </a:endParaRPr>
          </a:p>
          <a:p>
            <a:pPr algn="just">
              <a:buFont typeface="Times New Roman"/>
              <a:buChar char="-"/>
              <a:tabLst>
                <a:tab pos="824230" algn="l"/>
                <a:tab pos="1645285" algn="l"/>
                <a:tab pos="2470150" algn="l"/>
                <a:tab pos="3290570" algn="l"/>
                <a:tab pos="4115435" algn="l"/>
                <a:tab pos="4939665" algn="l"/>
              </a:tabLst>
            </a:pPr>
            <a:r>
              <a:rPr lang="fi-FI" sz="2200" dirty="0" smtClean="0">
                <a:latin typeface="Cambria" pitchFamily="18" charset="0"/>
                <a:ea typeface="Times New Roman"/>
              </a:rPr>
              <a:t>OVI -</a:t>
            </a:r>
            <a:r>
              <a:rPr lang="fi-FI" sz="2200" dirty="0">
                <a:latin typeface="Cambria" pitchFamily="18" charset="0"/>
                <a:ea typeface="Times New Roman"/>
              </a:rPr>
              <a:t>hankkeen pelipaja ruotsinkielisen koordinaatiohankkeen hankepäivässä 12.4. </a:t>
            </a:r>
            <a:r>
              <a:rPr lang="fi-FI" sz="2200" dirty="0" smtClean="0">
                <a:latin typeface="Cambria" pitchFamily="18" charset="0"/>
                <a:ea typeface="Times New Roman"/>
              </a:rPr>
              <a:t>Tampereella, 8 osallistujaa</a:t>
            </a:r>
          </a:p>
          <a:p>
            <a:pPr lvl="0" algn="just">
              <a:buFont typeface="Times New Roman"/>
              <a:buChar char="-"/>
              <a:tabLst>
                <a:tab pos="824230" algn="l"/>
                <a:tab pos="1645285" algn="l"/>
                <a:tab pos="2470150" algn="l"/>
                <a:tab pos="3290570" algn="l"/>
                <a:tab pos="4115435" algn="l"/>
                <a:tab pos="4939665" algn="l"/>
              </a:tabLst>
            </a:pPr>
            <a:r>
              <a:rPr lang="fi-FI" sz="2200" dirty="0">
                <a:latin typeface="Cambria" pitchFamily="18" charset="0"/>
              </a:rPr>
              <a:t>Virtuaalimaailma-esittely Jyväskylän avoimen yliopiston opettajille 12.4.2012, </a:t>
            </a:r>
            <a:r>
              <a:rPr lang="fi-FI" sz="2200" dirty="0" smtClean="0">
                <a:latin typeface="Cambria" pitchFamily="18" charset="0"/>
              </a:rPr>
              <a:t> </a:t>
            </a:r>
            <a:r>
              <a:rPr lang="fi-FI" sz="2200" dirty="0">
                <a:latin typeface="Cambria" pitchFamily="18" charset="0"/>
              </a:rPr>
              <a:t>35 </a:t>
            </a:r>
            <a:r>
              <a:rPr lang="fi-FI" sz="2200" dirty="0" smtClean="0">
                <a:latin typeface="Cambria" pitchFamily="18" charset="0"/>
              </a:rPr>
              <a:t>osallistujaa</a:t>
            </a:r>
            <a:endParaRPr lang="fi-FI" sz="2200" dirty="0" smtClean="0">
              <a:latin typeface="Cambria" pitchFamily="18" charset="0"/>
              <a:ea typeface="Times New Roman"/>
            </a:endParaRPr>
          </a:p>
          <a:p>
            <a:pPr lvl="0" algn="just">
              <a:buFont typeface="Times New Roman"/>
              <a:buChar char="-"/>
              <a:tabLst>
                <a:tab pos="824230" algn="l"/>
                <a:tab pos="1645285" algn="l"/>
                <a:tab pos="2470150" algn="l"/>
                <a:tab pos="3290570" algn="l"/>
                <a:tab pos="4115435" algn="l"/>
                <a:tab pos="4939665" algn="l"/>
              </a:tabLst>
            </a:pPr>
            <a:r>
              <a:rPr lang="fi-FI" sz="2200" dirty="0" smtClean="0">
                <a:latin typeface="Cambria" pitchFamily="18" charset="0"/>
                <a:ea typeface="Times New Roman"/>
              </a:rPr>
              <a:t>Second Life-koulutus </a:t>
            </a:r>
            <a:r>
              <a:rPr lang="fi-FI" sz="2200" dirty="0">
                <a:latin typeface="Cambria" pitchFamily="18" charset="0"/>
                <a:ea typeface="Times New Roman"/>
              </a:rPr>
              <a:t>J</a:t>
            </a:r>
            <a:r>
              <a:rPr lang="fi-FI" sz="2200" dirty="0" smtClean="0">
                <a:latin typeface="Cambria" pitchFamily="18" charset="0"/>
                <a:ea typeface="Times New Roman"/>
              </a:rPr>
              <a:t>yväskylän avoimen yliopiston henkilökunnalle 17.4.2012, </a:t>
            </a:r>
            <a:r>
              <a:rPr lang="fi-FI" sz="2200" dirty="0" smtClean="0">
                <a:latin typeface="Cambria" pitchFamily="18" charset="0"/>
              </a:rPr>
              <a:t> </a:t>
            </a:r>
            <a:r>
              <a:rPr lang="fi-FI" sz="2200" dirty="0">
                <a:latin typeface="Cambria" pitchFamily="18" charset="0"/>
              </a:rPr>
              <a:t>30 osallistujaa</a:t>
            </a:r>
          </a:p>
          <a:p>
            <a:pPr algn="just">
              <a:buFont typeface="Times New Roman"/>
              <a:buChar char="-"/>
              <a:tabLst>
                <a:tab pos="824230" algn="l"/>
                <a:tab pos="1645285" algn="l"/>
                <a:tab pos="2470150" algn="l"/>
                <a:tab pos="3290570" algn="l"/>
                <a:tab pos="4115435" algn="l"/>
                <a:tab pos="4939665" algn="l"/>
              </a:tabLst>
            </a:pPr>
            <a:endParaRPr lang="fi-FI" sz="2200" dirty="0">
              <a:ea typeface="Times New Roman"/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Konneveden lukio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7284720" y="6356351"/>
            <a:ext cx="1402080" cy="196850"/>
          </a:xfrm>
        </p:spPr>
        <p:txBody>
          <a:bodyPr/>
          <a:lstStyle/>
          <a:p>
            <a:fld id="{636800EC-B460-044A-9AE3-909E064C727C}" type="slidenum">
              <a:rPr lang="fi-FI" smtClean="0"/>
              <a:t>3</a:t>
            </a:fld>
            <a:r>
              <a:rPr lang="fi-FI" dirty="0" err="1" smtClean="0"/>
              <a:t>ll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20425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960120"/>
            <a:ext cx="8229600" cy="1005840"/>
          </a:xfrm>
        </p:spPr>
        <p:txBody>
          <a:bodyPr/>
          <a:lstStyle/>
          <a:p>
            <a:r>
              <a:rPr lang="fi-FI" sz="3600" b="1" dirty="0">
                <a:latin typeface="Cambria"/>
                <a:ea typeface="Times New Roman"/>
                <a:cs typeface="Times New Roman"/>
              </a:rPr>
              <a:t>3. Hyvien käytänteiden levittäminen ja koulutus</a:t>
            </a:r>
            <a:endParaRPr lang="fi-FI" sz="36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35974" y="2301240"/>
            <a:ext cx="8450826" cy="4420234"/>
          </a:xfrm>
        </p:spPr>
        <p:txBody>
          <a:bodyPr/>
          <a:lstStyle/>
          <a:p>
            <a:pPr marL="0" lvl="0" indent="0" algn="just">
              <a:buNone/>
            </a:pPr>
            <a:r>
              <a:rPr lang="fi-FI" sz="2000" b="1" dirty="0" smtClean="0">
                <a:latin typeface="Cambria" pitchFamily="18" charset="0"/>
                <a:ea typeface="Times New Roman"/>
              </a:rPr>
              <a:t>- ITK- </a:t>
            </a:r>
            <a:r>
              <a:rPr lang="fi-FI" sz="2000" b="1" dirty="0">
                <a:latin typeface="Cambria" pitchFamily="18" charset="0"/>
                <a:ea typeface="Times New Roman"/>
              </a:rPr>
              <a:t>päivät 19.-</a:t>
            </a:r>
            <a:r>
              <a:rPr lang="fi-FI" sz="2000" b="1" dirty="0" smtClean="0">
                <a:latin typeface="Cambria" pitchFamily="18" charset="0"/>
                <a:ea typeface="Times New Roman"/>
              </a:rPr>
              <a:t>20.4.2012 </a:t>
            </a:r>
            <a:r>
              <a:rPr lang="fi-FI" sz="2000" dirty="0" smtClean="0">
                <a:latin typeface="Cambria" pitchFamily="18" charset="0"/>
                <a:ea typeface="Times New Roman"/>
              </a:rPr>
              <a:t>OVI- </a:t>
            </a:r>
            <a:r>
              <a:rPr lang="fi-FI" sz="2000" dirty="0">
                <a:latin typeface="Cambria" pitchFamily="18" charset="0"/>
                <a:ea typeface="Times New Roman"/>
              </a:rPr>
              <a:t>hankkeella </a:t>
            </a:r>
            <a:r>
              <a:rPr lang="fi-FI" sz="2000" dirty="0" smtClean="0">
                <a:latin typeface="Cambria" pitchFamily="18" charset="0"/>
                <a:ea typeface="Times New Roman"/>
              </a:rPr>
              <a:t>toripöytä ja kolme </a:t>
            </a:r>
            <a:r>
              <a:rPr lang="fi-FI" sz="2000" dirty="0">
                <a:latin typeface="Cambria" pitchFamily="18" charset="0"/>
                <a:ea typeface="Times New Roman"/>
              </a:rPr>
              <a:t>esitystä : </a:t>
            </a:r>
            <a:endParaRPr lang="fi-FI" sz="2000" b="1" dirty="0">
              <a:latin typeface="Cambria" pitchFamily="18" charset="0"/>
              <a:ea typeface="Times New Roman"/>
            </a:endParaRPr>
          </a:p>
          <a:p>
            <a:pPr lvl="1" algn="just">
              <a:buFont typeface="+mj-lt"/>
              <a:buAutoNum type="arabicPeriod"/>
            </a:pPr>
            <a:r>
              <a:rPr lang="fi-FI" sz="2000" dirty="0">
                <a:latin typeface="Cambria" pitchFamily="18" charset="0"/>
                <a:ea typeface="Times New Roman"/>
              </a:rPr>
              <a:t>Pedagogiikka on mahdollisuuksia täynnä: pelit ja sosiaalinen media oppimisen välineiksi, Petri Lounaskorpi OVI ja Ville Venäläinen SOMY</a:t>
            </a:r>
            <a:endParaRPr lang="fi-FI" sz="2000" b="1" dirty="0">
              <a:latin typeface="Cambria" pitchFamily="18" charset="0"/>
              <a:ea typeface="Times New Roman"/>
            </a:endParaRPr>
          </a:p>
          <a:p>
            <a:pPr lvl="1" algn="just">
              <a:buFont typeface="+mj-lt"/>
              <a:buAutoNum type="arabicPeriod"/>
            </a:pPr>
            <a:r>
              <a:rPr lang="fi-FI" sz="2000" dirty="0">
                <a:latin typeface="Cambria" pitchFamily="18" charset="0"/>
                <a:ea typeface="Times New Roman"/>
              </a:rPr>
              <a:t>Lukiolaiset Second Lifeen draamapedagogiikan keinoin, Marika Järvikallio</a:t>
            </a:r>
            <a:endParaRPr lang="fi-FI" sz="2000" b="1" dirty="0">
              <a:latin typeface="Cambria" pitchFamily="18" charset="0"/>
              <a:ea typeface="Times New Roman"/>
            </a:endParaRPr>
          </a:p>
          <a:p>
            <a:pPr lvl="1" algn="just">
              <a:buFont typeface="+mj-lt"/>
              <a:buAutoNum type="arabicPeriod"/>
            </a:pPr>
            <a:r>
              <a:rPr lang="fi-FI" sz="2000" dirty="0">
                <a:latin typeface="Cambria" pitchFamily="18" charset="0"/>
                <a:ea typeface="Times New Roman"/>
              </a:rPr>
              <a:t>Löytöretki Toiseen Maailmaan Galleria opastaa, Minna </a:t>
            </a:r>
            <a:r>
              <a:rPr lang="fi-FI" sz="2000" dirty="0" err="1">
                <a:latin typeface="Cambria" pitchFamily="18" charset="0"/>
                <a:ea typeface="Times New Roman"/>
              </a:rPr>
              <a:t>Kytölä</a:t>
            </a:r>
            <a:r>
              <a:rPr lang="fi-FI" sz="2000" dirty="0">
                <a:latin typeface="Cambria" pitchFamily="18" charset="0"/>
                <a:ea typeface="Times New Roman"/>
              </a:rPr>
              <a:t> ja Anna Linnakylä </a:t>
            </a:r>
          </a:p>
          <a:p>
            <a:pPr lvl="0">
              <a:buFontTx/>
              <a:buChar char="-"/>
            </a:pPr>
            <a:r>
              <a:rPr lang="fi-FI" sz="2000" dirty="0" err="1" smtClean="0">
                <a:latin typeface="Cambria" pitchFamily="18" charset="0"/>
                <a:ea typeface="Times New Roman"/>
              </a:rPr>
              <a:t>ICONTE-konferenssi</a:t>
            </a:r>
            <a:r>
              <a:rPr lang="fi-FI" sz="2000" dirty="0" smtClean="0">
                <a:latin typeface="Cambria" pitchFamily="18" charset="0"/>
                <a:ea typeface="Times New Roman"/>
              </a:rPr>
              <a:t> Turkin Antalyassa 26.-28.4.2012, Petri Lounaskorpi</a:t>
            </a:r>
          </a:p>
          <a:p>
            <a:pPr lvl="0">
              <a:buFontTx/>
              <a:buChar char="-"/>
            </a:pPr>
            <a:r>
              <a:rPr lang="fi-FI" sz="2000" dirty="0" smtClean="0">
                <a:latin typeface="Cambria" pitchFamily="18" charset="0"/>
                <a:ea typeface="Times New Roman"/>
              </a:rPr>
              <a:t>Löytöretki toiseen maailmaan -seminaari 3.5.2012  </a:t>
            </a:r>
            <a:r>
              <a:rPr lang="fi-FI" sz="2000" dirty="0" err="1" smtClean="0">
                <a:latin typeface="Cambria" pitchFamily="18" charset="0"/>
                <a:ea typeface="Times New Roman"/>
              </a:rPr>
              <a:t>Keski-Palokan</a:t>
            </a:r>
            <a:r>
              <a:rPr lang="fi-FI" sz="2000" dirty="0" smtClean="0">
                <a:latin typeface="Cambria" pitchFamily="18" charset="0"/>
                <a:ea typeface="Times New Roman"/>
              </a:rPr>
              <a:t> koululla Jyväskylässä, 29 ilmoittautunutta</a:t>
            </a:r>
          </a:p>
          <a:p>
            <a:pPr lvl="0">
              <a:buFontTx/>
              <a:buChar char="-"/>
            </a:pPr>
            <a:r>
              <a:rPr lang="fi-FI" sz="2000" dirty="0" err="1" smtClean="0">
                <a:latin typeface="Cambria" pitchFamily="18" charset="0"/>
                <a:ea typeface="Times New Roman"/>
              </a:rPr>
              <a:t>Inno-lukio</a:t>
            </a:r>
            <a:r>
              <a:rPr lang="fi-FI" sz="2000" dirty="0" smtClean="0">
                <a:latin typeface="Cambria" pitchFamily="18" charset="0"/>
                <a:ea typeface="Times New Roman"/>
              </a:rPr>
              <a:t> – hankkeen avausseminaari 14.5.2012, Helsinki</a:t>
            </a:r>
          </a:p>
          <a:p>
            <a:pPr lvl="0">
              <a:buFontTx/>
              <a:buChar char="-"/>
            </a:pPr>
            <a:endParaRPr lang="fi-FI" sz="2200" dirty="0" smtClean="0">
              <a:latin typeface="Cambria" pitchFamily="18" charset="0"/>
              <a:ea typeface="Times New Roman"/>
            </a:endParaRPr>
          </a:p>
          <a:p>
            <a:pPr lvl="0">
              <a:buFontTx/>
              <a:buChar char="-"/>
            </a:pPr>
            <a:endParaRPr lang="fi-FI" sz="2000" dirty="0" smtClean="0">
              <a:latin typeface="Times New Roman"/>
              <a:ea typeface="Times New Roman"/>
            </a:endParaRPr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5.5.2011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Konneveden lukio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00EC-B460-044A-9AE3-909E064C727C}" type="slidenum">
              <a:rPr lang="fi-FI" smtClean="0"/>
              <a:t>4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016691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685800"/>
          </a:xfrm>
        </p:spPr>
        <p:txBody>
          <a:bodyPr/>
          <a:lstStyle/>
          <a:p>
            <a:pPr lv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</a:pPr>
            <a:r>
              <a:rPr lang="fi-FI" sz="3200" b="1" dirty="0" smtClean="0">
                <a:latin typeface="Cambria"/>
                <a:ea typeface="Times New Roman"/>
                <a:cs typeface="Times New Roman"/>
              </a:rPr>
              <a:t>4. Verkkosivujen </a:t>
            </a:r>
            <a:r>
              <a:rPr lang="fi-FI" sz="3200" b="1" dirty="0">
                <a:latin typeface="Cambria"/>
                <a:ea typeface="Times New Roman"/>
                <a:cs typeface="Times New Roman"/>
              </a:rPr>
              <a:t>kehittäminen ja tiedotus</a:t>
            </a:r>
            <a:r>
              <a:rPr lang="fi-FI" sz="3200" b="1" dirty="0">
                <a:solidFill>
                  <a:srgbClr val="4F81BD"/>
                </a:solidFill>
                <a:latin typeface="Cambria"/>
                <a:ea typeface="Times New Roman"/>
                <a:cs typeface="Times New Roman"/>
              </a:rPr>
              <a:t/>
            </a:r>
            <a:br>
              <a:rPr lang="fi-FI" sz="3200" b="1" dirty="0">
                <a:solidFill>
                  <a:srgbClr val="4F81BD"/>
                </a:solidFill>
                <a:latin typeface="Cambria"/>
                <a:ea typeface="Times New Roman"/>
                <a:cs typeface="Times New Roman"/>
              </a:rPr>
            </a:br>
            <a:endParaRPr lang="fi-FI" sz="32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6150"/>
          </a:xfrm>
        </p:spPr>
        <p:txBody>
          <a:bodyPr/>
          <a:lstStyle/>
          <a:p>
            <a:pPr lvl="0">
              <a:buFont typeface="Times New Roman"/>
              <a:buChar char="-"/>
              <a:tabLst>
                <a:tab pos="824230" algn="l"/>
                <a:tab pos="1645285" algn="l"/>
                <a:tab pos="2470150" algn="l"/>
                <a:tab pos="3290570" algn="l"/>
                <a:tab pos="4115435" algn="l"/>
                <a:tab pos="4939665" algn="l"/>
              </a:tabLst>
            </a:pPr>
            <a:r>
              <a:rPr lang="fi-FI" sz="2000" dirty="0">
                <a:latin typeface="Times New Roman"/>
                <a:ea typeface="Times New Roman"/>
              </a:rPr>
              <a:t>Pelien laadun tarkkailu opettajien ja oppilaiden antamien pelipalautteiden avulla (lomake sivuilla)</a:t>
            </a:r>
          </a:p>
          <a:p>
            <a:pPr>
              <a:buFont typeface="Times New Roman"/>
              <a:buChar char="-"/>
              <a:tabLst>
                <a:tab pos="824230" algn="l"/>
                <a:tab pos="1645285" algn="l"/>
                <a:tab pos="2470150" algn="l"/>
                <a:tab pos="3290570" algn="l"/>
                <a:tab pos="4115435" algn="l"/>
                <a:tab pos="4939665" algn="l"/>
              </a:tabLst>
            </a:pPr>
            <a:r>
              <a:rPr lang="fi-FI" sz="2000" dirty="0">
                <a:latin typeface="Times New Roman"/>
                <a:ea typeface="Times New Roman"/>
              </a:rPr>
              <a:t>Ruotsinkielisille oppilaille sopivan oppimispelimateriaalin kerääminen ruotsinkielisille </a:t>
            </a:r>
            <a:r>
              <a:rPr lang="fi-FI" sz="2000" dirty="0" smtClean="0">
                <a:latin typeface="Times New Roman"/>
                <a:ea typeface="Times New Roman"/>
              </a:rPr>
              <a:t>sivuille </a:t>
            </a:r>
            <a:r>
              <a:rPr lang="fi-FI" sz="2000" dirty="0"/>
              <a:t>ja palautelomake </a:t>
            </a:r>
            <a:r>
              <a:rPr lang="fi-FI" sz="2000" dirty="0" smtClean="0"/>
              <a:t>ruotsiksi</a:t>
            </a:r>
            <a:endParaRPr lang="fi-FI" sz="2000" dirty="0">
              <a:latin typeface="Times New Roman"/>
              <a:ea typeface="Times New Roman"/>
            </a:endParaRPr>
          </a:p>
          <a:p>
            <a:pPr lvl="0">
              <a:buFont typeface="Times New Roman"/>
              <a:buChar char="-"/>
              <a:tabLst>
                <a:tab pos="824230" algn="l"/>
                <a:tab pos="1645285" algn="l"/>
                <a:tab pos="2470150" algn="l"/>
                <a:tab pos="3290570" algn="l"/>
                <a:tab pos="4115435" algn="l"/>
                <a:tab pos="4939665" algn="l"/>
              </a:tabLst>
            </a:pPr>
            <a:r>
              <a:rPr lang="fi-FI" sz="2000" dirty="0">
                <a:latin typeface="Times New Roman"/>
                <a:ea typeface="Times New Roman"/>
              </a:rPr>
              <a:t>Openkorttien valmistaminen ja potentiaalisten pilottien tukeminen</a:t>
            </a:r>
          </a:p>
          <a:p>
            <a:pPr lvl="0">
              <a:buFont typeface="Times New Roman"/>
              <a:buChar char="-"/>
              <a:tabLst>
                <a:tab pos="824230" algn="l"/>
                <a:tab pos="1645285" algn="l"/>
                <a:tab pos="2470150" algn="l"/>
                <a:tab pos="3290570" algn="l"/>
                <a:tab pos="4115435" algn="l"/>
                <a:tab pos="4939665" algn="l"/>
              </a:tabLst>
            </a:pPr>
            <a:r>
              <a:rPr lang="fi-FI" sz="2000" dirty="0">
                <a:latin typeface="Times New Roman"/>
                <a:ea typeface="Times New Roman"/>
              </a:rPr>
              <a:t>Linkkikoosteet eri oppiaineisiin Second Lifeen</a:t>
            </a:r>
          </a:p>
          <a:p>
            <a:pPr lvl="0">
              <a:buFont typeface="Times New Roman"/>
              <a:buChar char="-"/>
              <a:tabLst>
                <a:tab pos="824230" algn="l"/>
                <a:tab pos="1645285" algn="l"/>
                <a:tab pos="2470150" algn="l"/>
                <a:tab pos="3290570" algn="l"/>
                <a:tab pos="4115435" algn="l"/>
                <a:tab pos="4939665" algn="l"/>
              </a:tabLst>
            </a:pPr>
            <a:r>
              <a:rPr lang="fi-FI" sz="2000" dirty="0">
                <a:latin typeface="Times New Roman"/>
                <a:ea typeface="Times New Roman"/>
              </a:rPr>
              <a:t>Oppiaine-esittelyvideot Second Lifen käytöstä sekä sivuille että lukiosaarelle </a:t>
            </a:r>
            <a:r>
              <a:rPr lang="fi-FI" sz="2000" dirty="0" smtClean="0">
                <a:latin typeface="Times New Roman"/>
                <a:ea typeface="Times New Roman"/>
              </a:rPr>
              <a:t>Löytöretkipuistoon </a:t>
            </a:r>
            <a:endParaRPr lang="fi-FI" sz="2000" dirty="0">
              <a:latin typeface="Times New Roman"/>
              <a:ea typeface="Times New Roman"/>
            </a:endParaRPr>
          </a:p>
          <a:p>
            <a:pPr lvl="0">
              <a:buFont typeface="Times New Roman"/>
              <a:buChar char="-"/>
              <a:tabLst>
                <a:tab pos="824230" algn="l"/>
                <a:tab pos="1645285" algn="l"/>
                <a:tab pos="2470150" algn="l"/>
                <a:tab pos="3290570" algn="l"/>
                <a:tab pos="4115435" algn="l"/>
                <a:tab pos="4939665" algn="l"/>
              </a:tabLst>
            </a:pPr>
            <a:r>
              <a:rPr lang="fi-FI" sz="2000" dirty="0">
                <a:latin typeface="Times New Roman"/>
                <a:ea typeface="Times New Roman"/>
              </a:rPr>
              <a:t>Koordinoitavien hankkeiden verkottaminen keskustelulistalle</a:t>
            </a:r>
          </a:p>
          <a:p>
            <a:pPr lvl="0">
              <a:buFont typeface="Times New Roman"/>
              <a:buChar char="-"/>
              <a:tabLst>
                <a:tab pos="824230" algn="l"/>
                <a:tab pos="1645285" algn="l"/>
                <a:tab pos="2470150" algn="l"/>
                <a:tab pos="3290570" algn="l"/>
                <a:tab pos="4115435" algn="l"/>
                <a:tab pos="4939665" algn="l"/>
              </a:tabLst>
            </a:pPr>
            <a:r>
              <a:rPr lang="fi-FI" sz="2000" dirty="0">
                <a:latin typeface="Times New Roman"/>
                <a:ea typeface="Times New Roman"/>
              </a:rPr>
              <a:t>Uutiskirje kehittämishankkeille</a:t>
            </a:r>
          </a:p>
          <a:p>
            <a:pPr lvl="0">
              <a:buFont typeface="Times New Roman"/>
              <a:buChar char="-"/>
              <a:tabLst>
                <a:tab pos="824230" algn="l"/>
                <a:tab pos="1645285" algn="l"/>
                <a:tab pos="2470150" algn="l"/>
                <a:tab pos="3290570" algn="l"/>
                <a:tab pos="4115435" algn="l"/>
                <a:tab pos="4939665" algn="l"/>
              </a:tabLst>
            </a:pPr>
            <a:r>
              <a:rPr lang="fi-FI" sz="2000" dirty="0" err="1">
                <a:latin typeface="Times New Roman"/>
                <a:ea typeface="Times New Roman"/>
              </a:rPr>
              <a:t>OVI-hanke</a:t>
            </a:r>
            <a:r>
              <a:rPr lang="fi-FI" sz="2000" dirty="0">
                <a:latin typeface="Times New Roman"/>
                <a:ea typeface="Times New Roman"/>
              </a:rPr>
              <a:t> </a:t>
            </a:r>
            <a:r>
              <a:rPr lang="fi-FI" sz="2000" dirty="0" err="1" smtClean="0">
                <a:latin typeface="Times New Roman"/>
                <a:ea typeface="Times New Roman"/>
              </a:rPr>
              <a:t>onli</a:t>
            </a:r>
            <a:r>
              <a:rPr lang="fi-FI" sz="2000" dirty="0" smtClean="0">
                <a:latin typeface="Times New Roman"/>
                <a:ea typeface="Times New Roman"/>
              </a:rPr>
              <a:t> </a:t>
            </a:r>
            <a:r>
              <a:rPr lang="fi-FI" sz="2000" dirty="0" err="1" smtClean="0">
                <a:latin typeface="Times New Roman"/>
                <a:ea typeface="Times New Roman"/>
              </a:rPr>
              <a:t>oppiminen.fi-sivuston</a:t>
            </a:r>
            <a:r>
              <a:rPr lang="fi-FI" sz="2000" dirty="0" smtClean="0">
                <a:latin typeface="Times New Roman"/>
                <a:ea typeface="Times New Roman"/>
              </a:rPr>
              <a:t> </a:t>
            </a:r>
            <a:r>
              <a:rPr lang="fi-FI" sz="2000" dirty="0">
                <a:latin typeface="Times New Roman"/>
                <a:ea typeface="Times New Roman"/>
              </a:rPr>
              <a:t>toimitusneuvostossa helmi- maaliskuun 2012 ajan</a:t>
            </a:r>
            <a:r>
              <a:rPr lang="fi-FI" sz="2000" dirty="0" smtClean="0">
                <a:latin typeface="Times New Roman"/>
                <a:ea typeface="Times New Roman"/>
              </a:rPr>
              <a:t>.</a:t>
            </a:r>
          </a:p>
          <a:p>
            <a:pPr lvl="0">
              <a:buFont typeface="Times New Roman"/>
              <a:buChar char="-"/>
              <a:tabLst>
                <a:tab pos="824230" algn="l"/>
                <a:tab pos="1645285" algn="l"/>
                <a:tab pos="2470150" algn="l"/>
                <a:tab pos="3290570" algn="l"/>
                <a:tab pos="4115435" algn="l"/>
                <a:tab pos="4939665" algn="l"/>
              </a:tabLst>
            </a:pPr>
            <a:r>
              <a:rPr lang="fi-FI" sz="2000" dirty="0" err="1" smtClean="0">
                <a:latin typeface="Times New Roman"/>
                <a:ea typeface="Times New Roman"/>
              </a:rPr>
              <a:t>FinRA:n</a:t>
            </a:r>
            <a:r>
              <a:rPr lang="fi-FI" sz="2000" dirty="0" smtClean="0">
                <a:latin typeface="Times New Roman"/>
                <a:ea typeface="Times New Roman"/>
              </a:rPr>
              <a:t>  Kielikukko-julkaisussa </a:t>
            </a:r>
            <a:r>
              <a:rPr lang="fi-FI" sz="2000" dirty="0">
                <a:latin typeface="Times New Roman"/>
                <a:ea typeface="Times New Roman"/>
              </a:rPr>
              <a:t> </a:t>
            </a:r>
            <a:r>
              <a:rPr lang="fi-FI" sz="2000" dirty="0" smtClean="0">
                <a:latin typeface="Times New Roman"/>
                <a:ea typeface="Times New Roman"/>
              </a:rPr>
              <a:t>on </a:t>
            </a:r>
            <a:r>
              <a:rPr lang="fi-FI" sz="2000" dirty="0" err="1" smtClean="0">
                <a:latin typeface="Times New Roman"/>
                <a:ea typeface="Times New Roman"/>
              </a:rPr>
              <a:t>OVI-hankkeen</a:t>
            </a:r>
            <a:r>
              <a:rPr lang="fi-FI" sz="2000" dirty="0" smtClean="0">
                <a:latin typeface="Times New Roman"/>
                <a:ea typeface="Times New Roman"/>
              </a:rPr>
              <a:t> esittely  </a:t>
            </a:r>
            <a:r>
              <a:rPr lang="fi-FI" sz="2000" dirty="0" smtClean="0">
                <a:latin typeface="Times New Roman"/>
                <a:ea typeface="Times New Roman"/>
              </a:rPr>
              <a:t>toukokuussa </a:t>
            </a:r>
            <a:r>
              <a:rPr lang="fi-FI" sz="2000" dirty="0" smtClean="0">
                <a:latin typeface="Times New Roman"/>
                <a:ea typeface="Times New Roman"/>
              </a:rPr>
              <a:t>2012 </a:t>
            </a:r>
            <a:endParaRPr lang="fi-FI" sz="2000" dirty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Konneveden lukio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00EC-B460-044A-9AE3-909E064C727C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45903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669701"/>
            <a:ext cx="8229600" cy="618187"/>
          </a:xfrm>
        </p:spPr>
        <p:txBody>
          <a:bodyPr/>
          <a:lstStyle/>
          <a:p>
            <a:pPr algn="l"/>
            <a:r>
              <a:rPr lang="fi-FI" sz="3200" b="1" dirty="0" smtClean="0">
                <a:solidFill>
                  <a:schemeClr val="accent1"/>
                </a:solidFill>
              </a:rPr>
              <a:t>   </a:t>
            </a:r>
            <a:r>
              <a:rPr lang="fi-FI" sz="3200" b="1" dirty="0" smtClean="0"/>
              <a:t> 5. </a:t>
            </a:r>
            <a:r>
              <a:rPr lang="fi-FI" sz="3200" b="1" dirty="0"/>
              <a:t>Tutkimus</a:t>
            </a:r>
            <a:br>
              <a:rPr lang="fi-FI" sz="3200" b="1" dirty="0"/>
            </a:br>
            <a:r>
              <a:rPr lang="fi-FI" sz="3200" b="1" dirty="0"/>
              <a:t/>
            </a:r>
            <a:br>
              <a:rPr lang="fi-FI" sz="3200" b="1" dirty="0"/>
            </a:br>
            <a:endParaRPr lang="fi-FI" sz="32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287888"/>
            <a:ext cx="8229600" cy="5068462"/>
          </a:xfrm>
        </p:spPr>
        <p:txBody>
          <a:bodyPr/>
          <a:lstStyle/>
          <a:p>
            <a:pPr lvl="0">
              <a:lnSpc>
                <a:spcPct val="115000"/>
              </a:lnSpc>
              <a:spcBef>
                <a:spcPts val="0"/>
              </a:spcBef>
              <a:buFont typeface="Times New Roman"/>
              <a:buChar char="-"/>
            </a:pPr>
            <a:r>
              <a:rPr lang="fi-FI" sz="1800" dirty="0">
                <a:ea typeface="Times New Roman"/>
                <a:cs typeface="Times New Roman"/>
              </a:rPr>
              <a:t>Kirjallisuuskatsauksen valmistuminen. </a:t>
            </a:r>
          </a:p>
          <a:p>
            <a:pPr lvl="1">
              <a:lnSpc>
                <a:spcPct val="115000"/>
              </a:lnSpc>
              <a:spcBef>
                <a:spcPts val="0"/>
              </a:spcBef>
              <a:buFont typeface="Courier New"/>
              <a:buChar char="o"/>
            </a:pPr>
            <a:r>
              <a:rPr lang="fi-FI" sz="1800" i="1" dirty="0" smtClean="0">
                <a:ea typeface="Calibri"/>
                <a:cs typeface="Times New Roman"/>
              </a:rPr>
              <a:t>Kokoaa </a:t>
            </a:r>
            <a:r>
              <a:rPr lang="fi-FI" sz="1800" i="1" dirty="0">
                <a:ea typeface="Calibri"/>
                <a:cs typeface="Times New Roman"/>
              </a:rPr>
              <a:t>ja </a:t>
            </a:r>
            <a:r>
              <a:rPr lang="fi-FI" sz="1800" i="1" dirty="0" smtClean="0">
                <a:ea typeface="Calibri"/>
                <a:cs typeface="Times New Roman"/>
              </a:rPr>
              <a:t>arvioi </a:t>
            </a:r>
            <a:r>
              <a:rPr lang="fi-FI" sz="1800" i="1" dirty="0">
                <a:ea typeface="Calibri"/>
                <a:cs typeface="Times New Roman"/>
              </a:rPr>
              <a:t>oppimispelien ja virtuaalimaailmojen mahdollisuuksia, haasteita ja ongelmia tarkastellen niitä erityisesti opetuskäytön </a:t>
            </a:r>
            <a:r>
              <a:rPr lang="fi-FI" sz="1800" i="1" dirty="0" smtClean="0">
                <a:ea typeface="Calibri"/>
                <a:cs typeface="Times New Roman"/>
              </a:rPr>
              <a:t>näkökulmasta</a:t>
            </a:r>
          </a:p>
          <a:p>
            <a:pPr lvl="1">
              <a:lnSpc>
                <a:spcPct val="115000"/>
              </a:lnSpc>
              <a:spcBef>
                <a:spcPts val="0"/>
              </a:spcBef>
              <a:buFont typeface="Courier New"/>
              <a:buChar char="o"/>
            </a:pPr>
            <a:r>
              <a:rPr lang="fi-FI" sz="1800" i="1" dirty="0" smtClean="0">
                <a:ea typeface="Calibri"/>
                <a:cs typeface="Times New Roman"/>
              </a:rPr>
              <a:t>Sisältää sekä </a:t>
            </a:r>
            <a:r>
              <a:rPr lang="fi-FI" sz="1800" i="1" dirty="0">
                <a:ea typeface="Calibri"/>
                <a:cs typeface="Times New Roman"/>
              </a:rPr>
              <a:t>kansallisia että kansainvälisiä </a:t>
            </a:r>
            <a:r>
              <a:rPr lang="fi-FI" sz="1800" i="1" dirty="0" smtClean="0">
                <a:ea typeface="Calibri"/>
                <a:cs typeface="Times New Roman"/>
              </a:rPr>
              <a:t>lähteitä, </a:t>
            </a:r>
            <a:r>
              <a:rPr lang="fi-FI" sz="1800" i="1" dirty="0">
                <a:ea typeface="Calibri"/>
                <a:cs typeface="Times New Roman"/>
              </a:rPr>
              <a:t>alan kirjallisuuden klassikoita </a:t>
            </a:r>
            <a:r>
              <a:rPr lang="fi-FI" sz="1800" i="1" dirty="0" smtClean="0">
                <a:ea typeface="Calibri"/>
                <a:cs typeface="Times New Roman"/>
              </a:rPr>
              <a:t>sekä </a:t>
            </a:r>
            <a:r>
              <a:rPr lang="fi-FI" sz="1800" i="1" dirty="0">
                <a:ea typeface="Calibri"/>
                <a:cs typeface="Times New Roman"/>
              </a:rPr>
              <a:t>uudempia teoksia, tutkimusraportteja ja verkkojulkaisuja.</a:t>
            </a:r>
            <a:endParaRPr lang="fi-FI" sz="1800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Bef>
                <a:spcPts val="0"/>
              </a:spcBef>
              <a:buFont typeface="Times New Roman"/>
              <a:buChar char="-"/>
            </a:pPr>
            <a:r>
              <a:rPr lang="fi-FI" sz="1800" dirty="0">
                <a:ea typeface="Times New Roman"/>
                <a:cs typeface="Times New Roman" pitchFamily="18" charset="0"/>
              </a:rPr>
              <a:t>Peli- ja virtuaalimaailmojen opetuskäytön valtakunnallisen kartoituksen tuloksia</a:t>
            </a:r>
          </a:p>
          <a:p>
            <a:pPr lvl="1">
              <a:lnSpc>
                <a:spcPct val="115000"/>
              </a:lnSpc>
              <a:spcBef>
                <a:spcPts val="0"/>
              </a:spcBef>
              <a:buFont typeface="Courier New"/>
              <a:buChar char="o"/>
            </a:pPr>
            <a:r>
              <a:rPr lang="fi-FI" sz="1800" i="1" dirty="0">
                <a:ea typeface="Calibri"/>
                <a:cs typeface="Times New Roman"/>
              </a:rPr>
              <a:t>P</a:t>
            </a:r>
            <a:r>
              <a:rPr lang="fi-FI" sz="1800" i="1" dirty="0" smtClean="0">
                <a:ea typeface="Calibri"/>
                <a:cs typeface="Times New Roman"/>
              </a:rPr>
              <a:t>elien </a:t>
            </a:r>
            <a:r>
              <a:rPr lang="fi-FI" sz="1800" i="1" dirty="0">
                <a:ea typeface="Calibri"/>
                <a:cs typeface="Times New Roman"/>
              </a:rPr>
              <a:t>ja virtuaalimaailmojen opetuskäyttöä ja kehittämistarpeita</a:t>
            </a:r>
            <a:r>
              <a:rPr lang="fi-FI" sz="1800" i="1" dirty="0">
                <a:ea typeface="Times New Roman"/>
                <a:cs typeface="Times New Roman"/>
              </a:rPr>
              <a:t> </a:t>
            </a:r>
            <a:r>
              <a:rPr lang="fi-FI" sz="1800" i="1" dirty="0">
                <a:ea typeface="Calibri"/>
                <a:cs typeface="Times New Roman"/>
              </a:rPr>
              <a:t>syksyllä 2011 tehdyn opettajakyselyn pohjalta</a:t>
            </a:r>
            <a:endParaRPr lang="fi-FI" sz="1800" dirty="0">
              <a:ea typeface="Calibri"/>
              <a:cs typeface="Times New Roman"/>
            </a:endParaRPr>
          </a:p>
          <a:p>
            <a:pPr lvl="1">
              <a:lnSpc>
                <a:spcPct val="115000"/>
              </a:lnSpc>
              <a:spcBef>
                <a:spcPts val="0"/>
              </a:spcBef>
              <a:buFont typeface="Courier New"/>
              <a:buChar char="o"/>
            </a:pPr>
            <a:r>
              <a:rPr lang="fi-FI" sz="1800" i="1" dirty="0">
                <a:ea typeface="Calibri"/>
                <a:cs typeface="Times New Roman"/>
              </a:rPr>
              <a:t>Tavoitteena </a:t>
            </a:r>
            <a:r>
              <a:rPr lang="fi-FI" sz="1800" i="1" dirty="0" smtClean="0">
                <a:ea typeface="Calibri"/>
                <a:cs typeface="Times New Roman"/>
              </a:rPr>
              <a:t> </a:t>
            </a:r>
            <a:r>
              <a:rPr lang="fi-FI" sz="1800" i="1" dirty="0">
                <a:ea typeface="Calibri"/>
                <a:cs typeface="Times New Roman"/>
              </a:rPr>
              <a:t>laajempi verkkojulkaisu yhdessä muiden koordinaatiohankkeiden kanssa </a:t>
            </a:r>
            <a:endParaRPr lang="fi-FI" sz="1800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Bef>
                <a:spcPts val="0"/>
              </a:spcBef>
              <a:buFont typeface="Times New Roman"/>
              <a:buChar char="-"/>
            </a:pPr>
            <a:r>
              <a:rPr lang="fi-FI" sz="1800" dirty="0" smtClean="0">
                <a:ea typeface="Times New Roman"/>
                <a:cs typeface="Times New Roman"/>
              </a:rPr>
              <a:t>Sotungin </a:t>
            </a:r>
            <a:r>
              <a:rPr lang="fi-FI" sz="1800" dirty="0">
                <a:ea typeface="Times New Roman"/>
                <a:cs typeface="Times New Roman"/>
              </a:rPr>
              <a:t>lukion ja Konneveden Second Life-kokemusten raportointi</a:t>
            </a:r>
          </a:p>
          <a:p>
            <a:pPr lvl="1">
              <a:lnSpc>
                <a:spcPct val="115000"/>
              </a:lnSpc>
              <a:spcBef>
                <a:spcPts val="0"/>
              </a:spcBef>
              <a:buFont typeface="Courier New"/>
              <a:buChar char="o"/>
            </a:pPr>
            <a:r>
              <a:rPr lang="fi-FI" sz="1800" i="1" dirty="0">
                <a:ea typeface="Calibri"/>
                <a:cs typeface="Times New Roman"/>
              </a:rPr>
              <a:t>Näistä + Lappeenrannan kokemuksista olisi tarkoitus </a:t>
            </a:r>
            <a:r>
              <a:rPr lang="fi-FI" sz="1800" i="1" dirty="0" smtClean="0">
                <a:ea typeface="Calibri"/>
                <a:cs typeface="Times New Roman"/>
              </a:rPr>
              <a:t>työstää </a:t>
            </a:r>
            <a:r>
              <a:rPr lang="fi-FI" sz="1800" i="1" dirty="0">
                <a:ea typeface="Calibri"/>
                <a:cs typeface="Times New Roman"/>
              </a:rPr>
              <a:t>artikkelijulkaisu</a:t>
            </a:r>
            <a:endParaRPr lang="fi-FI" sz="1800" dirty="0">
              <a:ea typeface="Calibri"/>
              <a:cs typeface="Times New Roman"/>
            </a:endParaRPr>
          </a:p>
          <a:p>
            <a:pPr marL="342900" lvl="1" indent="-342900">
              <a:spcBef>
                <a:spcPts val="0"/>
              </a:spcBef>
              <a:buFontTx/>
              <a:buChar char="-"/>
            </a:pPr>
            <a:r>
              <a:rPr lang="fi-FI" sz="1800" dirty="0" smtClean="0">
                <a:ea typeface="Calibri"/>
                <a:cs typeface="Times New Roman" pitchFamily="18" charset="0"/>
              </a:rPr>
              <a:t>Tutkijatapaamiset : </a:t>
            </a:r>
          </a:p>
          <a:p>
            <a:pPr marL="742950" lvl="2" indent="-342900">
              <a:spcBef>
                <a:spcPts val="0"/>
              </a:spcBef>
              <a:buFontTx/>
              <a:buChar char="-"/>
            </a:pPr>
            <a:r>
              <a:rPr lang="fi-FI" sz="2000" dirty="0" smtClean="0">
                <a:ea typeface="Calibri"/>
                <a:cs typeface="Times New Roman" pitchFamily="18" charset="0"/>
              </a:rPr>
              <a:t> </a:t>
            </a:r>
            <a:r>
              <a:rPr lang="fi-FI" sz="2000" dirty="0" err="1">
                <a:ea typeface="Calibri"/>
                <a:cs typeface="Times New Roman" pitchFamily="18" charset="0"/>
              </a:rPr>
              <a:t>ITK-päivillä</a:t>
            </a:r>
            <a:r>
              <a:rPr lang="fi-FI" sz="2000" dirty="0">
                <a:ea typeface="Calibri"/>
                <a:cs typeface="Times New Roman" pitchFamily="18" charset="0"/>
              </a:rPr>
              <a:t> </a:t>
            </a:r>
            <a:r>
              <a:rPr lang="fi-FI" sz="2000" dirty="0" smtClean="0">
                <a:ea typeface="Calibri"/>
                <a:cs typeface="Times New Roman" pitchFamily="18" charset="0"/>
              </a:rPr>
              <a:t> 18.4.2012</a:t>
            </a:r>
          </a:p>
          <a:p>
            <a:pPr marL="742950" lvl="2" indent="-342900">
              <a:spcBef>
                <a:spcPts val="0"/>
              </a:spcBef>
              <a:buFontTx/>
              <a:buChar char="-"/>
            </a:pPr>
            <a:r>
              <a:rPr lang="fi-FI" sz="2000" dirty="0" smtClean="0">
                <a:solidFill>
                  <a:srgbClr val="222222"/>
                </a:solidFill>
                <a:ea typeface="Calibri"/>
                <a:cs typeface="Times New Roman" pitchFamily="18" charset="0"/>
              </a:rPr>
              <a:t>11.5.2012 </a:t>
            </a:r>
            <a:r>
              <a:rPr lang="fi-FI" sz="2000" dirty="0" err="1" smtClean="0">
                <a:solidFill>
                  <a:srgbClr val="222222"/>
                </a:solidFill>
                <a:ea typeface="Calibri"/>
                <a:cs typeface="Times New Roman" pitchFamily="18" charset="0"/>
              </a:rPr>
              <a:t>OPH:ssa</a:t>
            </a:r>
            <a:endParaRPr lang="fi-FI" sz="1600" dirty="0" smtClean="0"/>
          </a:p>
          <a:p>
            <a:endParaRPr lang="fi-FI" sz="1600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Konneveden lukio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00EC-B460-044A-9AE3-909E064C727C}" type="slidenum">
              <a:rPr lang="fi-FI" smtClean="0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1335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1458</TotalTime>
  <Words>415</Words>
  <Application>Microsoft Office PowerPoint</Application>
  <PresentationFormat>Näytössä katseltava diaesitys (4:3)</PresentationFormat>
  <Paragraphs>66</Paragraphs>
  <Slides>6</Slides>
  <Notes>1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7" baseType="lpstr">
      <vt:lpstr>Office-teema</vt:lpstr>
      <vt:lpstr>Kevään 2012 toiminta</vt:lpstr>
      <vt:lpstr>PowerPoint-esitys</vt:lpstr>
      <vt:lpstr>3. Hyvien käytänteiden levittäminen ja koulutus </vt:lpstr>
      <vt:lpstr>3. Hyvien käytänteiden levittäminen ja koulutus</vt:lpstr>
      <vt:lpstr>4. Verkkosivujen kehittäminen ja tiedotus </vt:lpstr>
      <vt:lpstr>    5. Tutkimus  </vt:lpstr>
    </vt:vector>
  </TitlesOfParts>
  <Company>NewTEC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Petri Lounaskorpi</dc:creator>
  <cp:lastModifiedBy>admin</cp:lastModifiedBy>
  <cp:revision>38</cp:revision>
  <dcterms:created xsi:type="dcterms:W3CDTF">2011-05-04T14:27:34Z</dcterms:created>
  <dcterms:modified xsi:type="dcterms:W3CDTF">2012-05-14T15:02:39Z</dcterms:modified>
</cp:coreProperties>
</file>