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4" r:id="rId3"/>
    <p:sldId id="305" r:id="rId4"/>
    <p:sldId id="297" r:id="rId5"/>
    <p:sldId id="300" r:id="rId6"/>
    <p:sldId id="301" r:id="rId7"/>
    <p:sldId id="285" r:id="rId8"/>
    <p:sldId id="283" r:id="rId9"/>
    <p:sldId id="284" r:id="rId10"/>
    <p:sldId id="303" r:id="rId11"/>
    <p:sldId id="302" r:id="rId12"/>
    <p:sldId id="298" r:id="rId13"/>
    <p:sldId id="289" r:id="rId14"/>
    <p:sldId id="268" r:id="rId15"/>
  </p:sldIdLst>
  <p:sldSz cx="9144000" cy="6858000" type="screen4x3"/>
  <p:notesSz cx="6794500" cy="9931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044" autoAdjust="0"/>
    <p:restoredTop sz="98387" autoAdjust="0"/>
  </p:normalViewPr>
  <p:slideViewPr>
    <p:cSldViewPr>
      <p:cViewPr>
        <p:scale>
          <a:sx n="57" d="100"/>
          <a:sy n="57" d="100"/>
        </p:scale>
        <p:origin x="-199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81E41C4-F290-45C9-8279-937A9C66BF88}" type="datetimeFigureOut">
              <a:rPr lang="en-US"/>
              <a:pPr/>
              <a:t>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CDB3AA8-2B8A-4A0E-BDBD-8FDBFE60AD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6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124DD8C-8B26-49C9-A0A8-7AC9784059B4}" type="datetimeFigureOut">
              <a:rPr lang="fi-FI"/>
              <a:pPr/>
              <a:t>11.2.2012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B09EFFD-F021-4128-9CCD-128E4D17374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059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8196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9030EB-AEC1-43C2-8634-9B22372CD5DF}" type="slidenum">
              <a:rPr lang="fi-FI">
                <a:latin typeface="Calibri" pitchFamily="34" charset="0"/>
              </a:rPr>
              <a:pPr eaLnBrk="1" hangingPunct="1"/>
              <a:t>1</a:t>
            </a:fld>
            <a:endParaRPr lang="fi-FI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183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3453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63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19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64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36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43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68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553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35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9EFFD-F021-4128-9CCD-128E4D173742}" type="slidenum">
              <a:rPr lang="fi-FI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77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Suorakulmio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Suorakulmio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Suorakulmio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uorakulmio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11" name="Pyöristetty suorakulmio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12" name="Pyöristetty suorakulmio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Suorakulmio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17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fld id="{C4E4BEC4-E7BA-4433-B513-992B747CCD69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18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7CBF1-0288-4451-B5E7-E3320E0D3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3BCF1-F3C3-4D55-B183-466FB5541A1B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A8094-EA23-4259-9FE1-56F9DFEA4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DBE24-7B52-49BA-A13A-53EEA7D352F5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5B951-41CA-4841-A3C3-5B4998202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FF18D-67F5-4130-8715-8F081B9C45D0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62711-AC91-47C3-823F-E9D8EF080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1F2B7-3C08-482D-BFD6-FA961B8A8B7B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25166-6470-4F4D-AA8E-E05A1E418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3F1E2-A645-4F63-BA5C-09EDF4A2C7C6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70DEF-B707-45C8-A8E2-A52FFEFDA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5625B-2B0B-47E8-A2DE-684F21E79FB5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8" name="Dian numeron paikkamerkki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A1BC41-FCB7-4F5D-882C-2EAFA40A30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Alatunnisteen paikkamerkki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fld id="{675C0446-4E22-415A-B317-C1A240546F2B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B17A0-F4E4-4D3B-8D44-87DE7C05E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4D245-4F51-4C7E-83BD-C0AF2E1D6406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B22F-D8FE-46D9-A0B0-5113D2850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8FBD3-FCD6-4BFF-B5A7-C027E2E9B0FB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9401-69C1-4B38-B3BF-1877BBC70A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A5AB4-7E7B-475D-B38F-6D290D07ADA4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D6EB3-73DD-4CA4-B10C-BB38540BC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  <a:lum/>
          </a:blip>
          <a:srcRect/>
          <a:stretch>
            <a:fillRect t="-11000" b="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Suorakulmi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Suorakulmi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33" name="Pyöristetty suorakulmio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34" name="Pyöristetty suorakulmio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Suorakulmi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" name="Suorakulmi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Suorakulmi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" name="Suorakulmi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" name="Suorakulmi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Suorakulmi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9" name="Otsikon paikkamerkki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1040" name="Tekstin paikkamerkki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A5466213-50A5-4AB1-B797-D0999572FD8E}" type="datetime5">
              <a:rPr lang="en-US"/>
              <a:pPr/>
              <a:t>11-Feb-12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58376F3C-E03B-4891-AE9A-8B99812E24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85" r:id="rId2"/>
    <p:sldLayoutId id="2147484186" r:id="rId3"/>
    <p:sldLayoutId id="2147484187" r:id="rId4"/>
    <p:sldLayoutId id="2147484194" r:id="rId5"/>
    <p:sldLayoutId id="2147484195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.net/polku/ov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ampub.uta.fi/tup/951-44-5939-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7000"/>
            <a:lum/>
          </a:blip>
          <a:srcRect/>
          <a:stretch>
            <a:fillRect t="-5000" b="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42988" y="1341438"/>
            <a:ext cx="7629525" cy="2286000"/>
          </a:xfrm>
        </p:spPr>
        <p:txBody>
          <a:bodyPr/>
          <a:lstStyle/>
          <a:p>
            <a:pPr eaLnBrk="1" hangingPunct="1"/>
            <a:r>
              <a:rPr lang="fi-FI" sz="4000" smtClean="0"/>
              <a:t>Pelit monipuolistamassa oppimisympäristöä </a:t>
            </a:r>
            <a:endParaRPr lang="en-US" sz="40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4437112"/>
            <a:ext cx="7129462" cy="1152128"/>
          </a:xfrm>
        </p:spPr>
        <p:txBody>
          <a:bodyPr>
            <a:normAutofit lnSpcReduction="10000"/>
          </a:bodyPr>
          <a:lstStyle/>
          <a:p>
            <a:pPr marL="63500">
              <a:lnSpc>
                <a:spcPct val="80000"/>
              </a:lnSpc>
            </a:pPr>
            <a:endParaRPr lang="fi-FI" sz="2000" b="1" dirty="0">
              <a:latin typeface="Arial" charset="0"/>
              <a:cs typeface="Arial" charset="0"/>
            </a:endParaRPr>
          </a:p>
          <a:p>
            <a:pPr marL="63500">
              <a:lnSpc>
                <a:spcPct val="150000"/>
              </a:lnSpc>
            </a:pPr>
            <a:r>
              <a:rPr lang="fi-FI" sz="1800" dirty="0" smtClean="0">
                <a:latin typeface="Arial" charset="0"/>
                <a:cs typeface="Arial" charset="0"/>
              </a:rPr>
              <a:t>Minna </a:t>
            </a:r>
            <a:r>
              <a:rPr lang="fi-FI" sz="1800" dirty="0" err="1" smtClean="0">
                <a:latin typeface="Arial" charset="0"/>
                <a:cs typeface="Arial" charset="0"/>
              </a:rPr>
              <a:t>Kytölä</a:t>
            </a:r>
            <a:r>
              <a:rPr lang="fi-FI" sz="1800" dirty="0" smtClean="0">
                <a:latin typeface="Arial" charset="0"/>
                <a:cs typeface="Arial" charset="0"/>
              </a:rPr>
              <a:t>, </a:t>
            </a:r>
            <a:r>
              <a:rPr lang="fi-FI" sz="1800" dirty="0" smtClean="0">
                <a:solidFill>
                  <a:srgbClr val="464646"/>
                </a:solidFill>
                <a:latin typeface="Arial"/>
                <a:cs typeface="Arial"/>
              </a:rPr>
              <a:t>Anna Linnakylä ja </a:t>
            </a:r>
            <a:r>
              <a:rPr lang="fi-FI" sz="1800" dirty="0" smtClean="0">
                <a:latin typeface="Arial" charset="0"/>
                <a:cs typeface="Arial" charset="0"/>
              </a:rPr>
              <a:t>Petri </a:t>
            </a:r>
            <a:r>
              <a:rPr lang="fi-FI" sz="1800" dirty="0">
                <a:latin typeface="Arial" charset="0"/>
                <a:cs typeface="Arial" charset="0"/>
              </a:rPr>
              <a:t>Lounaskorpi </a:t>
            </a:r>
            <a:endParaRPr lang="fi-FI" sz="1800" dirty="0" smtClean="0">
              <a:solidFill>
                <a:srgbClr val="464646"/>
              </a:solidFill>
              <a:latin typeface="Arial"/>
              <a:cs typeface="Arial"/>
            </a:endParaRPr>
          </a:p>
          <a:p>
            <a:pPr marL="63500">
              <a:lnSpc>
                <a:spcPct val="150000"/>
              </a:lnSpc>
            </a:pPr>
            <a:r>
              <a:rPr lang="fi-FI" sz="1700" dirty="0" smtClean="0">
                <a:latin typeface="Arial" charset="0"/>
                <a:cs typeface="Arial" charset="0"/>
              </a:rPr>
              <a:t>Oppimispelit </a:t>
            </a:r>
            <a:r>
              <a:rPr lang="fi-FI" sz="1700" dirty="0">
                <a:latin typeface="Arial" charset="0"/>
                <a:cs typeface="Arial" charset="0"/>
              </a:rPr>
              <a:t>ja virtuaaliset ympäristöt -koordinaatiohanke</a:t>
            </a:r>
            <a:endParaRPr lang="fi-FI" sz="2000" dirty="0">
              <a:latin typeface="Arial" charset="0"/>
              <a:cs typeface="Arial" charset="0"/>
            </a:endParaRPr>
          </a:p>
          <a:p>
            <a:pPr marL="63500" eaLnBrk="1" hangingPunct="1">
              <a:lnSpc>
                <a:spcPct val="80000"/>
              </a:lnSpc>
              <a:buClr>
                <a:srgbClr val="EB641B"/>
              </a:buClr>
              <a:buFont typeface="Arial" charset="0"/>
              <a:buNone/>
            </a:pPr>
            <a:endParaRPr lang="en-US" sz="2000" dirty="0"/>
          </a:p>
        </p:txBody>
      </p:sp>
      <p:pic>
        <p:nvPicPr>
          <p:cNvPr id="5124" name="Picture 4" descr="OPHn_hanke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876925"/>
            <a:ext cx="6477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konneves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21388"/>
            <a:ext cx="4667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yliopiston_logo_108880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949950"/>
            <a:ext cx="10080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oppimisym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805488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52128"/>
          </a:xfrm>
        </p:spPr>
        <p:txBody>
          <a:bodyPr/>
          <a:lstStyle/>
          <a:p>
            <a:r>
              <a:rPr lang="fi-FI" dirty="0"/>
              <a:t>Pelien </a:t>
            </a:r>
            <a:r>
              <a:rPr lang="fi-FI" dirty="0" smtClean="0"/>
              <a:t>käyttömahdollisuuksia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960440"/>
          </a:xfrm>
        </p:spPr>
        <p:txBody>
          <a:bodyPr/>
          <a:lstStyle/>
          <a:p>
            <a:r>
              <a:rPr lang="fi-FI" sz="3000" dirty="0">
                <a:solidFill>
                  <a:srgbClr val="A04DA3"/>
                </a:solidFill>
                <a:latin typeface="Georgia" pitchFamily="18" charset="0"/>
              </a:rPr>
              <a:t>pedagogisina </a:t>
            </a:r>
            <a:r>
              <a:rPr lang="fi-FI" sz="3000" dirty="0" smtClean="0">
                <a:solidFill>
                  <a:srgbClr val="A04DA3"/>
                </a:solidFill>
                <a:latin typeface="Georgia" pitchFamily="18" charset="0"/>
              </a:rPr>
              <a:t>kokonaisuuksina </a:t>
            </a:r>
            <a:endParaRPr lang="fi-FI" sz="3000" dirty="0">
              <a:solidFill>
                <a:srgbClr val="A04DA3"/>
              </a:solidFill>
              <a:latin typeface="Georgia" pitchFamily="18" charset="0"/>
            </a:endParaRPr>
          </a:p>
          <a:p>
            <a:pPr lvl="1"/>
            <a:r>
              <a:rPr lang="fi-FI" dirty="0">
                <a:solidFill>
                  <a:srgbClr val="A04DA3"/>
                </a:solidFill>
                <a:latin typeface="Georgia"/>
              </a:rPr>
              <a:t> esim. Vesikoulu (KE) tai Kovat kertoimet (HI, </a:t>
            </a:r>
            <a:r>
              <a:rPr lang="fi-FI" dirty="0" smtClean="0">
                <a:solidFill>
                  <a:srgbClr val="A04DA3"/>
                </a:solidFill>
                <a:latin typeface="Georgia"/>
              </a:rPr>
              <a:t>YHT, UE</a:t>
            </a:r>
            <a:r>
              <a:rPr lang="fi-FI" dirty="0">
                <a:solidFill>
                  <a:srgbClr val="A04DA3"/>
                </a:solidFill>
                <a:latin typeface="Georgia"/>
              </a:rPr>
              <a:t>, kielet</a:t>
            </a:r>
            <a:r>
              <a:rPr lang="fi-FI" dirty="0" smtClean="0">
                <a:solidFill>
                  <a:srgbClr val="A04DA3"/>
                </a:solidFill>
                <a:latin typeface="Georgia"/>
              </a:rPr>
              <a:t>)</a:t>
            </a:r>
            <a:endParaRPr lang="fi-FI" dirty="0">
              <a:solidFill>
                <a:srgbClr val="A04DA3"/>
              </a:solidFill>
              <a:latin typeface="Georgia"/>
            </a:endParaRPr>
          </a:p>
          <a:p>
            <a:r>
              <a:rPr lang="fi-FI" sz="3000" dirty="0">
                <a:solidFill>
                  <a:srgbClr val="A04DA3"/>
                </a:solidFill>
                <a:latin typeface="Georgia"/>
              </a:rPr>
              <a:t>eriyttämisen </a:t>
            </a:r>
            <a:r>
              <a:rPr lang="fi-FI" sz="3000" dirty="0" smtClean="0">
                <a:solidFill>
                  <a:srgbClr val="A04DA3"/>
                </a:solidFill>
                <a:latin typeface="Georgia"/>
              </a:rPr>
              <a:t>välineenä</a:t>
            </a:r>
            <a:endParaRPr lang="fi-FI" sz="3000" dirty="0">
              <a:solidFill>
                <a:srgbClr val="A04DA3"/>
              </a:solidFill>
              <a:latin typeface="Georgia"/>
            </a:endParaRPr>
          </a:p>
          <a:p>
            <a:pPr lvl="1"/>
            <a:r>
              <a:rPr lang="fi-FI" dirty="0">
                <a:solidFill>
                  <a:srgbClr val="A04DA3"/>
                </a:solidFill>
                <a:latin typeface="Georgia"/>
              </a:rPr>
              <a:t>esim. </a:t>
            </a:r>
            <a:r>
              <a:rPr lang="fi-FI" dirty="0" err="1">
                <a:solidFill>
                  <a:srgbClr val="A04DA3"/>
                </a:solidFill>
                <a:latin typeface="Times New Roman"/>
              </a:rPr>
              <a:t>Luki-Luukas</a:t>
            </a:r>
            <a:r>
              <a:rPr lang="fi-FI" sz="2800" dirty="0">
                <a:solidFill>
                  <a:srgbClr val="A04DA3"/>
                </a:solidFill>
                <a:latin typeface="Times New Roman"/>
              </a:rPr>
              <a:t> </a:t>
            </a:r>
            <a:r>
              <a:rPr lang="fi-FI" sz="2800" dirty="0" smtClean="0">
                <a:solidFill>
                  <a:srgbClr val="A04DA3"/>
                </a:solidFill>
                <a:latin typeface="Times New Roman"/>
              </a:rPr>
              <a:t>(AI)</a:t>
            </a:r>
            <a:r>
              <a:rPr lang="fi-FI" sz="700" dirty="0" smtClean="0">
                <a:solidFill>
                  <a:srgbClr val="A04DA3"/>
                </a:solidFill>
                <a:latin typeface="Times New Roman"/>
              </a:rPr>
              <a:t> </a:t>
            </a:r>
            <a:endParaRPr lang="fi-FI" sz="700" dirty="0">
              <a:solidFill>
                <a:srgbClr val="A04DA3"/>
              </a:solidFill>
              <a:latin typeface="Times New Roman"/>
            </a:endParaRPr>
          </a:p>
          <a:p>
            <a:r>
              <a:rPr lang="fi-FI" sz="3000" dirty="0">
                <a:solidFill>
                  <a:srgbClr val="A04DA3"/>
                </a:solidFill>
              </a:rPr>
              <a:t>itseohjautuva materiaali</a:t>
            </a:r>
          </a:p>
          <a:p>
            <a:pPr lvl="1"/>
            <a:r>
              <a:rPr lang="fi-FI" dirty="0">
                <a:solidFill>
                  <a:srgbClr val="A04DA3"/>
                </a:solidFill>
              </a:rPr>
              <a:t>esim. matematiikan oppimisohjelmat </a:t>
            </a:r>
            <a:endParaRPr lang="fi-FI" dirty="0" smtClean="0">
              <a:solidFill>
                <a:srgbClr val="A04DA3"/>
              </a:solidFill>
            </a:endParaRPr>
          </a:p>
          <a:p>
            <a:pPr lvl="2"/>
            <a:r>
              <a:rPr lang="fi-FI" dirty="0" smtClean="0">
                <a:solidFill>
                  <a:srgbClr val="A04DA3"/>
                </a:solidFill>
              </a:rPr>
              <a:t>Ekapeli</a:t>
            </a:r>
            <a:r>
              <a:rPr lang="fi-FI" dirty="0">
                <a:solidFill>
                  <a:srgbClr val="A04DA3"/>
                </a:solidFill>
              </a:rPr>
              <a:t>, </a:t>
            </a:r>
            <a:r>
              <a:rPr lang="fi-FI" dirty="0" err="1">
                <a:solidFill>
                  <a:srgbClr val="A04DA3"/>
                </a:solidFill>
              </a:rPr>
              <a:t>Sumdog</a:t>
            </a:r>
            <a:r>
              <a:rPr lang="fi-FI" dirty="0">
                <a:solidFill>
                  <a:srgbClr val="A04DA3"/>
                </a:solidFill>
              </a:rPr>
              <a:t>, </a:t>
            </a:r>
            <a:r>
              <a:rPr lang="fi-FI" dirty="0" err="1">
                <a:solidFill>
                  <a:srgbClr val="A04DA3"/>
                </a:solidFill>
              </a:rPr>
              <a:t>Timez</a:t>
            </a:r>
            <a:r>
              <a:rPr lang="fi-FI" dirty="0">
                <a:solidFill>
                  <a:srgbClr val="A04DA3"/>
                </a:solidFill>
              </a:rPr>
              <a:t> Attack tai </a:t>
            </a:r>
            <a:r>
              <a:rPr lang="fi-FI" dirty="0" err="1">
                <a:solidFill>
                  <a:srgbClr val="A04DA3"/>
                </a:solidFill>
              </a:rPr>
              <a:t>Manga</a:t>
            </a:r>
            <a:r>
              <a:rPr lang="fi-FI" dirty="0">
                <a:solidFill>
                  <a:srgbClr val="A04DA3"/>
                </a:solidFill>
              </a:rPr>
              <a:t> </a:t>
            </a:r>
            <a:r>
              <a:rPr lang="fi-FI" dirty="0" err="1">
                <a:solidFill>
                  <a:srgbClr val="A04DA3"/>
                </a:solidFill>
              </a:rPr>
              <a:t>High</a:t>
            </a:r>
            <a:r>
              <a:rPr lang="fi-FI" dirty="0">
                <a:solidFill>
                  <a:srgbClr val="A04DA3"/>
                </a:solidFill>
              </a:rPr>
              <a:t> 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>
              <a:solidFill>
                <a:srgbClr val="A04DA3"/>
              </a:solidFill>
            </a:endParaRPr>
          </a:p>
          <a:p>
            <a:pPr marL="109537" indent="0">
              <a:buNone/>
            </a:pPr>
            <a:endParaRPr lang="fi-FI" dirty="0"/>
          </a:p>
          <a:p>
            <a:pPr marL="109537" indent="0">
              <a:buNone/>
            </a:pPr>
            <a:endParaRPr lang="fi-FI" dirty="0"/>
          </a:p>
          <a:p>
            <a:pPr marL="109537" indent="0">
              <a:buNone/>
            </a:pP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824317"/>
            <a:ext cx="2691469" cy="182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77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575"/>
          </a:xfrm>
        </p:spPr>
        <p:txBody>
          <a:bodyPr/>
          <a:lstStyle/>
          <a:p>
            <a:pPr algn="ctr"/>
            <a:r>
              <a:rPr lang="fi-FI" b="1" smtClean="0">
                <a:solidFill>
                  <a:srgbClr val="000000"/>
                </a:solidFill>
                <a:latin typeface="Georgia" pitchFamily="18" charset="0"/>
              </a:rPr>
              <a:t>EK:n Oivallushanke  </a:t>
            </a:r>
            <a:r>
              <a:rPr lang="fi-FI" u="sng" smtClean="0">
                <a:solidFill>
                  <a:srgbClr val="000000"/>
                </a:solidFill>
              </a:rPr>
              <a:t/>
            </a:r>
            <a:br>
              <a:rPr lang="fi-FI" u="sng" smtClean="0">
                <a:solidFill>
                  <a:srgbClr val="000000"/>
                </a:solidFill>
              </a:rPr>
            </a:br>
            <a:endParaRPr lang="fi-FI" smtClean="0"/>
          </a:p>
        </p:txBody>
      </p:sp>
      <p:sp>
        <p:nvSpPr>
          <p:cNvPr id="13315" name="Sisällön paikkamerkki 3"/>
          <p:cNvSpPr>
            <a:spLocks noGrp="1"/>
          </p:cNvSpPr>
          <p:nvPr>
            <p:ph idx="1"/>
          </p:nvPr>
        </p:nvSpPr>
        <p:spPr>
          <a:xfrm>
            <a:off x="250825" y="1844675"/>
            <a:ext cx="8435975" cy="472916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fi-FI" b="1" smtClean="0">
                <a:solidFill>
                  <a:srgbClr val="000000"/>
                </a:solidFill>
              </a:rPr>
              <a:t>tulevaisuuden työ muistuttaa jazz-improvisaatiota</a:t>
            </a:r>
            <a:r>
              <a:rPr lang="fi-FI" smtClean="0">
                <a:solidFill>
                  <a:srgbClr val="000000"/>
                </a:solidFill>
              </a:rPr>
              <a:t>:</a:t>
            </a:r>
          </a:p>
          <a:p>
            <a:r>
              <a:rPr lang="fi-FI" smtClean="0">
                <a:solidFill>
                  <a:srgbClr val="000000"/>
                </a:solidFill>
              </a:rPr>
              <a:t>yhteen hiileen puhaltaminen </a:t>
            </a:r>
          </a:p>
          <a:p>
            <a:r>
              <a:rPr lang="fi-FI" smtClean="0">
                <a:solidFill>
                  <a:srgbClr val="000000"/>
                </a:solidFill>
              </a:rPr>
              <a:t>luottamus </a:t>
            </a:r>
          </a:p>
          <a:p>
            <a:r>
              <a:rPr lang="fi-FI" smtClean="0">
                <a:solidFill>
                  <a:srgbClr val="000000"/>
                </a:solidFill>
              </a:rPr>
              <a:t>muiden sparraus</a:t>
            </a:r>
          </a:p>
          <a:p>
            <a:r>
              <a:rPr lang="fi-FI" smtClean="0">
                <a:solidFill>
                  <a:srgbClr val="000000"/>
                </a:solidFill>
              </a:rPr>
              <a:t>luovuus </a:t>
            </a:r>
          </a:p>
          <a:p>
            <a:r>
              <a:rPr lang="fi-FI" smtClean="0">
                <a:solidFill>
                  <a:srgbClr val="000000"/>
                </a:solidFill>
              </a:rPr>
              <a:t>rohkea kokeilu </a:t>
            </a:r>
          </a:p>
          <a:p>
            <a:r>
              <a:rPr lang="fi-FI" smtClean="0">
                <a:solidFill>
                  <a:srgbClr val="000000"/>
                </a:solidFill>
              </a:rPr>
              <a:t>yhdessä tekeminen</a:t>
            </a:r>
          </a:p>
          <a:p>
            <a:r>
              <a:rPr lang="fi-FI" smtClean="0">
                <a:solidFill>
                  <a:srgbClr val="000000"/>
                </a:solidFill>
              </a:rPr>
              <a:t>ongelmanratkaisu</a:t>
            </a:r>
          </a:p>
          <a:p>
            <a:endParaRPr lang="fi-FI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3500438"/>
            <a:ext cx="43148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Voiko oppimispelien avulla saada aikaan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fi-FI" sz="2400" smtClean="0"/>
              <a:t>sytyttävää oppimista?</a:t>
            </a:r>
          </a:p>
          <a:p>
            <a:r>
              <a:rPr lang="fi-FI" sz="2400" smtClean="0"/>
              <a:t>pystyvyyden tunnetta?</a:t>
            </a:r>
          </a:p>
          <a:p>
            <a:r>
              <a:rPr lang="fi-FI" sz="2400" smtClean="0"/>
              <a:t>asioiden ymmärtämistä ja tiedon prosessointia?</a:t>
            </a:r>
          </a:p>
          <a:p>
            <a:r>
              <a:rPr lang="fi-FI" sz="2400" smtClean="0"/>
              <a:t>aitoa yhdessä tekemistä ja osallistumista?</a:t>
            </a:r>
          </a:p>
          <a:p>
            <a:r>
              <a:rPr lang="fi-FI" sz="2400" smtClean="0"/>
              <a:t>syväprosessointia?</a:t>
            </a:r>
          </a:p>
          <a:p>
            <a:r>
              <a:rPr lang="fi-FI" sz="2400" smtClean="0"/>
              <a:t>aitoa ponnistelua?</a:t>
            </a:r>
          </a:p>
          <a:p>
            <a:r>
              <a:rPr lang="fi-FI" sz="2400" smtClean="0"/>
              <a:t>myötäelämisen kykyä?</a:t>
            </a:r>
          </a:p>
          <a:p>
            <a:endParaRPr lang="fi-FI" smtClean="0"/>
          </a:p>
          <a:p>
            <a:endParaRPr lang="fi-FI" smtClean="0"/>
          </a:p>
        </p:txBody>
      </p:sp>
      <p:sp>
        <p:nvSpPr>
          <p:cNvPr id="14340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r>
              <a:rPr lang="fi-FI" sz="2400" smtClean="0"/>
              <a:t>Vai ovatko pelit vain pieniä välipaloja ja teknistä kikkailua?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48063"/>
            <a:ext cx="2662238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215900"/>
          </a:xfrm>
        </p:spPr>
        <p:txBody>
          <a:bodyPr/>
          <a:lstStyle/>
          <a:p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1788" y="1700213"/>
            <a:ext cx="8229600" cy="4900612"/>
          </a:xfrm>
        </p:spPr>
        <p:txBody>
          <a:bodyPr/>
          <a:lstStyle/>
          <a:p>
            <a:pPr marL="82550" indent="0">
              <a:spcBef>
                <a:spcPts val="600"/>
              </a:spcBef>
              <a:buClr>
                <a:srgbClr val="2DA2BF"/>
              </a:buClr>
              <a:buSzPct val="80000"/>
              <a:buFont typeface="Georgia" pitchFamily="18" charset="0"/>
              <a:buNone/>
            </a:pPr>
            <a:r>
              <a:rPr lang="fi-FI" sz="3600" b="1" smtClean="0">
                <a:solidFill>
                  <a:srgbClr val="464646"/>
                </a:solidFill>
                <a:latin typeface="Trebuchet MS" pitchFamily="34" charset="0"/>
              </a:rPr>
              <a:t>OVI-hanke tarjoaa opettajille</a:t>
            </a:r>
          </a:p>
          <a:p>
            <a:pPr marL="82550" indent="0">
              <a:spcBef>
                <a:spcPts val="600"/>
              </a:spcBef>
              <a:buClr>
                <a:srgbClr val="2DA2BF"/>
              </a:buClr>
              <a:buSzPct val="80000"/>
              <a:buFont typeface="Wingdings 2" pitchFamily="18" charset="2"/>
              <a:buChar char=""/>
            </a:pPr>
            <a:r>
              <a:rPr lang="fi-FI" sz="3600" smtClean="0">
                <a:solidFill>
                  <a:srgbClr val="000000"/>
                </a:solidFill>
                <a:latin typeface="Calibri" pitchFamily="34" charset="0"/>
              </a:rPr>
              <a:t>Linkkejä oppimispeleihin</a:t>
            </a:r>
          </a:p>
          <a:p>
            <a:pPr marL="82550" indent="0">
              <a:spcBef>
                <a:spcPts val="600"/>
              </a:spcBef>
              <a:buClr>
                <a:srgbClr val="2DA2BF"/>
              </a:buClr>
              <a:buSzPct val="80000"/>
              <a:buFont typeface="Georgia" pitchFamily="18" charset="0"/>
              <a:buNone/>
            </a:pPr>
            <a:r>
              <a:rPr lang="fi-FI" sz="3600" smtClean="0">
                <a:solidFill>
                  <a:srgbClr val="39639D"/>
                </a:solidFill>
                <a:latin typeface="Calibri" pitchFamily="34" charset="0"/>
              </a:rPr>
              <a:t>    </a:t>
            </a:r>
            <a:r>
              <a:rPr lang="fi-FI" sz="3600" smtClean="0">
                <a:solidFill>
                  <a:srgbClr val="39639D"/>
                </a:solidFill>
                <a:latin typeface="Calibri" pitchFamily="34" charset="0"/>
                <a:hlinkClick r:id="rId3"/>
              </a:rPr>
              <a:t>www.peda.net/polku/ovi</a:t>
            </a:r>
            <a:endParaRPr lang="fi-FI" sz="3600" smtClean="0">
              <a:solidFill>
                <a:srgbClr val="39639D"/>
              </a:solidFill>
              <a:latin typeface="Calibri" pitchFamily="34" charset="0"/>
            </a:endParaRPr>
          </a:p>
          <a:p>
            <a:pPr marL="82550" indent="0"/>
            <a:r>
              <a:rPr lang="fi-FI" sz="36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Pelit on jaettu oppiaineittain ja otsikoitu koulutasoittain kansioihin</a:t>
            </a:r>
          </a:p>
          <a:p>
            <a:pPr marL="82550" indent="0"/>
            <a:r>
              <a:rPr lang="fi-FI" sz="36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OPS-vastaavuus </a:t>
            </a:r>
          </a:p>
          <a:p>
            <a:pPr marL="82550" indent="0"/>
            <a:r>
              <a:rPr lang="fi-FI" sz="36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Artikkeleita ja tutkimustuloksia oppimispeleistä</a:t>
            </a:r>
          </a:p>
          <a:p>
            <a:pPr marL="82550" indent="0">
              <a:buFont typeface="Georgia" pitchFamily="18" charset="0"/>
              <a:buNone/>
            </a:pPr>
            <a:endParaRPr lang="fi-FI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3575"/>
            <a:ext cx="8572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54288" y="12573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i-FI"/>
          </a:p>
        </p:txBody>
      </p:sp>
      <p:sp>
        <p:nvSpPr>
          <p:cNvPr id="16387" name="Tekstiruutu 7"/>
          <p:cNvSpPr txBox="1">
            <a:spLocks noChangeArrowheads="1"/>
          </p:cNvSpPr>
          <p:nvPr/>
        </p:nvSpPr>
        <p:spPr bwMode="auto">
          <a:xfrm>
            <a:off x="1187450" y="692150"/>
            <a:ext cx="5329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571500" y="0"/>
          <a:ext cx="4071938" cy="7462838"/>
        </p:xfrm>
        <a:graphic>
          <a:graphicData uri="http://schemas.openxmlformats.org/drawingml/2006/table">
            <a:tbl>
              <a:tblPr/>
              <a:tblGrid>
                <a:gridCol w="4071938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9474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Yhteystiedot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94744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0" marR="46547" marT="27934" marB="2793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Hankkeen koordinaattori</a:t>
                      </a: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Lauri Pirkkalainen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lauri.pirkkalainen@konnevesi.fi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Projektitutkija</a:t>
                      </a: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Anna Linnakylä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anna.linnakyla@jyu.fi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Projektiasiantuntija</a:t>
                      </a: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Petri Lounaskorpi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petri.lounaskorpi@gmail.com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Projektityöntekijä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Minna Kytölä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minna.kytola@konnevesi.fi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Opinto-ohjaaja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Tuovi Liimatainen</a:t>
                      </a:r>
                      <a:b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tuovi.liimatainen@konnevesi.fi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Lehtori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Marika Järvikallio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marika.jarvikallio@konnevesi.fi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0" marR="46547" marT="46558" marB="13967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6" name="Rectangle 3"/>
          <p:cNvSpPr>
            <a:spLocks noChangeArrowheads="1"/>
          </p:cNvSpPr>
          <p:nvPr/>
        </p:nvSpPr>
        <p:spPr bwMode="auto">
          <a:xfrm>
            <a:off x="2554288" y="12573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i-FI"/>
          </a:p>
        </p:txBody>
      </p:sp>
      <p:sp>
        <p:nvSpPr>
          <p:cNvPr id="16397" name="Tekstikehys 10"/>
          <p:cNvSpPr txBox="1">
            <a:spLocks noChangeArrowheads="1"/>
          </p:cNvSpPr>
          <p:nvPr/>
        </p:nvSpPr>
        <p:spPr bwMode="auto">
          <a:xfrm>
            <a:off x="4067175" y="836613"/>
            <a:ext cx="4752975" cy="5970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b="1"/>
              <a:t>Lähteet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Egenfeldt-Nielsen, S. (2007) Third generation educational use of computer games. </a:t>
            </a:r>
            <a:r>
              <a:rPr lang="en-US" sz="1400" i="1"/>
              <a:t>Journal of Educational Multimedia and Hypermedia 16</a:t>
            </a:r>
            <a:r>
              <a:rPr lang="en-US" sz="1400"/>
              <a:t> (3) 263-281.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Ermi, L., Heliö, S. &amp; Mäyrä, F. 2004. </a:t>
            </a:r>
            <a:r>
              <a:rPr lang="fi-FI" sz="1400" i="1"/>
              <a:t>Pelien voima ja pelaamisen hallinta. Lapset ja nuoret pelikulttuurin toimijoina</a:t>
            </a:r>
            <a:r>
              <a:rPr lang="fi-FI" sz="1400"/>
              <a:t>. Hypermedialaboratorion verkkojulkaisuja 6. Tampere: Tampereen yliopiston hypermedialaboratorio. Saatavilla www - muodossa: &lt;URL: </a:t>
            </a:r>
            <a:r>
              <a:rPr lang="fi-FI" sz="1400" u="sng">
                <a:hlinkClick r:id="rId3"/>
              </a:rPr>
              <a:t>http://tampub.uta.fi/tup/951-44-5939-3.pdf</a:t>
            </a:r>
            <a:r>
              <a:rPr lang="fi-FI" sz="1400"/>
              <a:t>.&gt;, 31.10.2011.</a:t>
            </a:r>
          </a:p>
          <a:p>
            <a:pPr eaLnBrk="1" hangingPunct="1"/>
            <a:endParaRPr lang="fi-FI" sz="1400"/>
          </a:p>
          <a:p>
            <a:pPr eaLnBrk="1" hangingPunct="1"/>
            <a:r>
              <a:rPr lang="en-US" sz="1400"/>
              <a:t>Gee, P. (2007) Good video games + good learning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fi-FI" sz="1400"/>
              <a:t>Kankaanranta, M. &amp; Puhakka, E. (2008).</a:t>
            </a:r>
            <a:r>
              <a:rPr lang="fi-FI" sz="1400" i="1"/>
              <a:t> Kohti innovatiivista tietotekniikan opetuskäyttöä. Kansainvälisen SITES 2006 -tutkimuksen tuloksia.</a:t>
            </a:r>
            <a:r>
              <a:rPr lang="fi-FI" sz="1400"/>
              <a:t> Jyväskylän yliopisto: Koulutuksen tutkimuslaitos.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OECCD 2010. </a:t>
            </a:r>
            <a:r>
              <a:rPr lang="en-US" sz="1400" i="1"/>
              <a:t>What students know and do: Students’ performance in reading, mathematics and science. </a:t>
            </a:r>
            <a:r>
              <a:rPr lang="fi-FI" sz="1400" i="1"/>
              <a:t>First results from PISA 2009</a:t>
            </a:r>
            <a:r>
              <a:rPr lang="fi-FI" sz="1400"/>
              <a:t>. Paris: OECD.</a:t>
            </a:r>
          </a:p>
          <a:p>
            <a:pPr eaLnBrk="1" hangingPunct="1"/>
            <a:endParaRPr lang="fi-FI" sz="1400"/>
          </a:p>
          <a:p>
            <a:pPr eaLnBrk="1" hangingPunct="1"/>
            <a:r>
              <a:rPr lang="en-US" sz="1400"/>
              <a:t>Prensky, M. (2000) </a:t>
            </a:r>
            <a:r>
              <a:rPr lang="en-US" sz="1400" i="1"/>
              <a:t>Digital game-based learning.</a:t>
            </a:r>
            <a:r>
              <a:rPr lang="en-US" sz="1400"/>
              <a:t>New York:McCraw-Hill</a:t>
            </a:r>
            <a:endParaRPr lang="fi-FI" sz="1400"/>
          </a:p>
          <a:p>
            <a:pPr eaLnBrk="1" hangingPunct="1"/>
            <a:endParaRPr lang="fi-F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fi-FI" b="1" dirty="0" err="1">
                <a:ea typeface="ＭＳ Ｐゴシック" pitchFamily="34" charset="-128"/>
              </a:rPr>
              <a:t>OVI-hankkeen</a:t>
            </a:r>
            <a:r>
              <a:rPr lang="fi-FI" b="1" dirty="0">
                <a:ea typeface="ＭＳ Ｐゴシック" pitchFamily="34" charset="-128"/>
              </a:rPr>
              <a:t>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00261" y="1599278"/>
            <a:ext cx="7074637" cy="5229200"/>
          </a:xfrm>
        </p:spPr>
        <p:txBody>
          <a:bodyPr/>
          <a:lstStyle/>
          <a:p>
            <a:pPr lvl="0" eaLnBrk="1" hangingPunct="1">
              <a:buFont typeface="Arial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Hankkeen tavoite on edistää virtuaalisten oppimisympäristöjen ja pelinomaisten oppimissovellusten pedagogisesti mielekästä opetuskäyttöä.</a:t>
            </a:r>
          </a:p>
          <a:p>
            <a:pPr lvl="0" eaLnBrk="1" hangingPunct="1">
              <a:buNone/>
            </a:pPr>
            <a:endParaRPr lang="fi-FI" sz="24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buFont typeface="Arial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Koordinointihanke ohjaa oppimispelien ja </a:t>
            </a:r>
            <a:r>
              <a:rPr lang="fi-FI" sz="24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virtuaalisten </a:t>
            </a:r>
            <a:r>
              <a:rPr lang="fi-FI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oppimisympäristöjen hyödyntämistä kouluissa sekä kokoaa ja levittää hyviä käytänteitä opettajille.</a:t>
            </a:r>
          </a:p>
          <a:p>
            <a:pPr marL="109537" lvl="0" indent="0" eaLnBrk="1" hangingPunct="1">
              <a:buNone/>
            </a:pPr>
            <a:endParaRPr lang="fi-FI" sz="24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buFont typeface="Arial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Järjestää testausta ja </a:t>
            </a:r>
            <a:r>
              <a:rPr lang="fi-FI" sz="24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pilotointia</a:t>
            </a:r>
            <a:r>
              <a:rPr lang="fi-FI" sz="24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 kouluissa opettajien ja oppilaiden kanssa – haluatko mukaan?</a:t>
            </a:r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4289"/>
            <a:ext cx="21574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uva 5" descr="suoseikkai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0" y="3430385"/>
            <a:ext cx="2155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6" descr="SieppaaOV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3" y="5229200"/>
            <a:ext cx="21002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936104"/>
          </a:xfrm>
        </p:spPr>
        <p:txBody>
          <a:bodyPr/>
          <a:lstStyle/>
          <a:p>
            <a:r>
              <a:rPr lang="fi-FI" b="1" dirty="0">
                <a:ea typeface="ＭＳ Ｐゴシック" pitchFamily="34" charset="-128"/>
              </a:rPr>
              <a:t>Mitä </a:t>
            </a:r>
            <a:r>
              <a:rPr lang="fi-FI" b="1" dirty="0" err="1">
                <a:ea typeface="ＭＳ Ｐゴシック" pitchFamily="34" charset="-128"/>
              </a:rPr>
              <a:t>OVI-hanke</a:t>
            </a:r>
            <a:r>
              <a:rPr lang="fi-FI" b="1" dirty="0">
                <a:ea typeface="ＭＳ Ｐゴシック" pitchFamily="34" charset="-128"/>
              </a:rPr>
              <a:t> tarjoaa opettajille?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180528" y="1484784"/>
            <a:ext cx="9505056" cy="5089054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fi-FI" dirty="0">
                <a:latin typeface="Arial" charset="0"/>
                <a:ea typeface="ＭＳ Ｐゴシック" pitchFamily="34" charset="-128"/>
                <a:cs typeface="Arial" charset="0"/>
              </a:rPr>
              <a:t>Linkkejä oppimispeleihin oppiaineittain, luokkatasoihin jaoteltuina</a:t>
            </a:r>
          </a:p>
          <a:p>
            <a:pPr eaLnBrk="1" hangingPunct="1">
              <a:buFont typeface="Arial" charset="0"/>
              <a:buChar char="•"/>
            </a:pPr>
            <a:r>
              <a:rPr lang="fi-FI" dirty="0">
                <a:latin typeface="Arial" charset="0"/>
                <a:ea typeface="ＭＳ Ｐゴシック" pitchFamily="34" charset="-128"/>
                <a:cs typeface="Arial" charset="0"/>
              </a:rPr>
              <a:t>Opastettuja tutustumiskäyntejä virtuaalimaailmoihin </a:t>
            </a:r>
          </a:p>
          <a:p>
            <a:pPr eaLnBrk="1" hangingPunct="1">
              <a:buFont typeface="Arial" charset="0"/>
              <a:buChar char="•"/>
            </a:pPr>
            <a:r>
              <a:rPr lang="fi-FI" dirty="0">
                <a:latin typeface="Arial" charset="0"/>
                <a:ea typeface="ＭＳ Ｐゴシック" pitchFamily="34" charset="-128"/>
                <a:cs typeface="Arial" charset="0"/>
              </a:rPr>
              <a:t>Ideoiden levittämistä opettajilta ja muilta asiantuntijoilta kouluihin</a:t>
            </a:r>
          </a:p>
          <a:p>
            <a:pPr eaLnBrk="1" hangingPunct="1">
              <a:buFont typeface="Arial" charset="0"/>
              <a:buChar char="•"/>
            </a:pPr>
            <a:r>
              <a:rPr lang="fi-FI" dirty="0">
                <a:latin typeface="Arial" charset="0"/>
                <a:ea typeface="ＭＳ Ｐゴシック" pitchFamily="34" charset="-128"/>
                <a:cs typeface="Arial" charset="0"/>
              </a:rPr>
              <a:t>Tietoa uusista oppimisympäristöistä ja niihin liittyvistä käytänteistä</a:t>
            </a:r>
          </a:p>
          <a:p>
            <a:pPr eaLnBrk="1" hangingPunct="1">
              <a:buFont typeface="Arial" charset="0"/>
              <a:buChar char="•"/>
            </a:pPr>
            <a:r>
              <a:rPr lang="fi-FI" dirty="0">
                <a:latin typeface="Arial" charset="0"/>
                <a:ea typeface="ＭＳ Ｐゴシック" pitchFamily="34" charset="-128"/>
                <a:cs typeface="Arial" charset="0"/>
              </a:rPr>
              <a:t>Osallistumismahdollisuuksia pelien ja virtuaalisten ympäristöjen kehittämiseen</a:t>
            </a:r>
          </a:p>
          <a:p>
            <a:pPr eaLnBrk="1" hangingPunct="1">
              <a:buNone/>
            </a:pPr>
            <a:endParaRPr lang="fi-FI" u="sng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None/>
            </a:pPr>
            <a:r>
              <a:rPr lang="fi-FI" u="sng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   </a:t>
            </a:r>
            <a:r>
              <a:rPr lang="fi-FI" u="sng" dirty="0" err="1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www.peda.net/polku/ovi</a:t>
            </a:r>
            <a:endParaRPr lang="fi-FI" u="sng" dirty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" name="Kuva 4" descr="seminaari6_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7788"/>
            <a:ext cx="20161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5" descr="islandsofmi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7788"/>
            <a:ext cx="20161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7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1125538"/>
            <a:ext cx="9409113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/>
              <a:t>Uudenlainen oppiminen?</a:t>
            </a:r>
            <a:br>
              <a:rPr lang="fi-FI" smtClean="0"/>
            </a:br>
            <a:endParaRPr 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5146675"/>
          </a:xfrm>
        </p:spPr>
        <p:txBody>
          <a:bodyPr/>
          <a:lstStyle/>
          <a:p>
            <a:pPr marL="107950" indent="0" algn="ctr">
              <a:buFont typeface="Georgia" pitchFamily="18" charset="0"/>
              <a:buNone/>
            </a:pPr>
            <a:endParaRPr lang="fi-FI" sz="2800" smtClean="0"/>
          </a:p>
          <a:p>
            <a:pPr marL="107950" indent="0" algn="ctr">
              <a:buFont typeface="Georgia" pitchFamily="18" charset="0"/>
              <a:buNone/>
            </a:pPr>
            <a:r>
              <a:rPr lang="fi-FI" sz="2800" smtClean="0"/>
              <a:t>Oppimisen ”kaikkiallistuminen”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	</a:t>
            </a:r>
            <a:endParaRPr lang="fi-FI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5075237"/>
          </a:xfrm>
        </p:spPr>
        <p:txBody>
          <a:bodyPr/>
          <a:lstStyle/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Kasvatustieteen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tutkimuslaitoksen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erikoistutkija Kirsi Pohjolan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mukaan suomalainen koulu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on tullut risteykseen. Jos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jatkamme samalla  tavalla,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suurin osa  lapsista liukuu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mielekkään oppimisen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ulkopuolelle.  Voimme myös 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muuttaa toimintaamme ja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ottaa vakavasti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oppimisympäristöjen ja </a:t>
            </a:r>
          </a:p>
          <a:p>
            <a:pPr lvl="1" indent="-255588">
              <a:buClr>
                <a:srgbClr val="EB641B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yhteiskunnan muutokset.  (KSML 19.9.11 Ilkka Hartio)</a:t>
            </a:r>
            <a:endParaRPr lang="fi-FI" smtClean="0">
              <a:solidFill>
                <a:srgbClr val="DA1F28"/>
              </a:solidFill>
            </a:endParaRPr>
          </a:p>
          <a:p>
            <a:pPr marL="107950" indent="0">
              <a:buFont typeface="Georgia" pitchFamily="18" charset="0"/>
              <a:buNone/>
            </a:pPr>
            <a:endParaRPr lang="fi-FI" smtClean="0">
              <a:solidFill>
                <a:srgbClr val="000000"/>
              </a:solidFill>
            </a:endParaRPr>
          </a:p>
          <a:p>
            <a:pPr marL="107950" indent="0"/>
            <a:endParaRPr lang="fi-FI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7622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/>
              <a:t>Uudenlainen oppiminen?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marL="107950" lvl="1" indent="0">
              <a:buClr>
                <a:srgbClr val="A04DA3"/>
              </a:buClr>
              <a:buFont typeface="Georgia" pitchFamily="18" charset="0"/>
              <a:buNone/>
            </a:pPr>
            <a:endParaRPr lang="fi-FI" sz="2800" smtClean="0">
              <a:solidFill>
                <a:srgbClr val="3F1E25"/>
              </a:solidFill>
            </a:endParaRPr>
          </a:p>
          <a:p>
            <a:pPr marL="107950" lvl="1" indent="0">
              <a:buClr>
                <a:srgbClr val="A04DA3"/>
              </a:buClr>
              <a:buFont typeface="Georgia" pitchFamily="18" charset="0"/>
              <a:buNone/>
            </a:pPr>
            <a:r>
              <a:rPr lang="fi-FI" sz="2800" smtClean="0">
                <a:solidFill>
                  <a:srgbClr val="3F1E25"/>
                </a:solidFill>
              </a:rPr>
              <a:t>”Pojat kiilaavat tyttöjen ohi englannin kielessä tietokonepelien ansiosta.”</a:t>
            </a:r>
          </a:p>
          <a:p>
            <a:pPr marL="107950" lvl="1" indent="0">
              <a:buClr>
                <a:srgbClr val="A04DA3"/>
              </a:buClr>
              <a:buFont typeface="Georgia" pitchFamily="18" charset="0"/>
              <a:buNone/>
            </a:pPr>
            <a:endParaRPr lang="fi-FI" sz="2800" smtClean="0">
              <a:solidFill>
                <a:srgbClr val="3F1E25"/>
              </a:solidFill>
            </a:endParaRPr>
          </a:p>
          <a:p>
            <a:pPr marL="107950" lvl="1" indent="0">
              <a:buClr>
                <a:srgbClr val="A04DA3"/>
              </a:buClr>
              <a:buFont typeface="Georgia" pitchFamily="18" charset="0"/>
              <a:buNone/>
            </a:pPr>
            <a:r>
              <a:rPr lang="fi-FI" sz="2000" smtClean="0">
                <a:solidFill>
                  <a:srgbClr val="3F1E25"/>
                </a:solidFill>
              </a:rPr>
              <a:t>Olli Uuskosken englantilaisen filologian pro gradu, Helsingin       yliopisto 2011. (YLE uutiset 9.11.2011)</a:t>
            </a:r>
          </a:p>
          <a:p>
            <a:endParaRPr lang="fi-FI" smtClean="0"/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924175"/>
            <a:ext cx="4194175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066800"/>
          </a:xfrm>
        </p:spPr>
        <p:txBody>
          <a:bodyPr/>
          <a:lstStyle/>
          <a:p>
            <a:r>
              <a:rPr lang="fi-FI" sz="3600" i="1" smtClean="0"/>
              <a:t>Pelien mahdollisuudet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3419475" y="1773238"/>
            <a:ext cx="5400675" cy="4800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i-FI" sz="2200" smtClean="0">
                <a:latin typeface="Arial" charset="0"/>
                <a:cs typeface="Arial" charset="0"/>
              </a:rPr>
              <a:t>Pelien motivoivuus on todettu monissa tutkimuksissa (Gee, Prensky) ja se perustuukin usein juuri uusien asioiden oppimiselle</a:t>
            </a:r>
          </a:p>
          <a:p>
            <a:pPr>
              <a:buFont typeface="Arial" charset="0"/>
              <a:buChar char="•"/>
            </a:pPr>
            <a:r>
              <a:rPr lang="fi-FI" sz="2200" smtClean="0">
                <a:latin typeface="Arial" charset="0"/>
                <a:cs typeface="Arial" charset="0"/>
              </a:rPr>
              <a:t>Pelaaja saavuttaa flow-tilan kun hän kamppailee sopivan kokoisten haasteiden parissa, ajantaju katoaa ja pelaaja on täysin keskittynyt toimintaansa.</a:t>
            </a:r>
          </a:p>
          <a:p>
            <a:pPr>
              <a:buFont typeface="Arial" charset="0"/>
              <a:buChar char="•"/>
            </a:pPr>
            <a:r>
              <a:rPr lang="fi-FI" sz="2200" smtClean="0">
                <a:latin typeface="Arial" charset="0"/>
                <a:cs typeface="Arial" charset="0"/>
              </a:rPr>
              <a:t>Jos tämä pelikokemus ja flow-tila saataisiin valjastettua opetussuunnitelman mukaisten sisältöjen oppimiseen, avaisi se täysin uusia mahdollisuuksia</a:t>
            </a:r>
          </a:p>
          <a:p>
            <a:endParaRPr lang="fi-FI" sz="2200" smtClean="0"/>
          </a:p>
        </p:txBody>
      </p:sp>
      <p:pic>
        <p:nvPicPr>
          <p:cNvPr id="9220" name="Kuva 4" descr="suoseikkai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30067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7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066800"/>
          </a:xfrm>
        </p:spPr>
        <p:txBody>
          <a:bodyPr/>
          <a:lstStyle/>
          <a:p>
            <a:r>
              <a:rPr lang="fi-FI" sz="3600" i="1" smtClean="0"/>
              <a:t>Oppimispelien sukupolvet ja niiden oppimisteoreettiset painotukset</a:t>
            </a:r>
          </a:p>
        </p:txBody>
      </p:sp>
      <p:pic>
        <p:nvPicPr>
          <p:cNvPr id="10243" name="Sisällön paikkamerkki 6" descr="Generation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205038"/>
            <a:ext cx="3816350" cy="3313112"/>
          </a:xfrm>
        </p:spPr>
      </p:pic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3995738" y="1844675"/>
            <a:ext cx="4968875" cy="5013325"/>
          </a:xfrm>
        </p:spPr>
        <p:txBody>
          <a:bodyPr/>
          <a:lstStyle/>
          <a:p>
            <a:pPr marL="565150" indent="-457200">
              <a:buFont typeface="Georgia" pitchFamily="18" charset="0"/>
              <a:buNone/>
            </a:pPr>
            <a:r>
              <a:rPr lang="fi-FI" sz="1800" b="1" smtClean="0">
                <a:latin typeface="Arial" charset="0"/>
                <a:cs typeface="Arial" charset="0"/>
              </a:rPr>
              <a:t>1</a:t>
            </a:r>
            <a:r>
              <a:rPr lang="fi-FI" b="1" smtClean="0">
                <a:latin typeface="Arial" charset="0"/>
                <a:cs typeface="Arial" charset="0"/>
              </a:rPr>
              <a:t>. Sukupolvi: Edutainment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smtClean="0">
                <a:latin typeface="Arial" charset="0"/>
                <a:cs typeface="Arial" charset="0"/>
              </a:rPr>
              <a:t>ärsyke-reaktio, yksittäisten taitojen harjoittelu</a:t>
            </a:r>
          </a:p>
          <a:p>
            <a:pPr marL="857250" lvl="1" indent="-457200">
              <a:buFont typeface="Georgia" pitchFamily="18" charset="0"/>
              <a:buNone/>
            </a:pPr>
            <a:r>
              <a:rPr lang="fi-FI" i="1" smtClean="0">
                <a:latin typeface="Arial" charset="0"/>
                <a:cs typeface="Arial" charset="0"/>
              </a:rPr>
              <a:t>Behaviorismi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b="1" smtClean="0">
                <a:latin typeface="Arial" charset="0"/>
                <a:cs typeface="Arial" charset="0"/>
              </a:rPr>
              <a:t>2. Sukupolvi: Oppimispelit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smtClean="0">
                <a:latin typeface="Arial" charset="0"/>
                <a:cs typeface="Arial" charset="0"/>
              </a:rPr>
              <a:t>informaation pilkkominen, tarjoilu ja yhdistely oppijan kykyjen mukaan</a:t>
            </a:r>
          </a:p>
          <a:p>
            <a:pPr marL="857250" lvl="1" indent="-457200">
              <a:buFont typeface="Georgia" pitchFamily="18" charset="0"/>
              <a:buNone/>
            </a:pPr>
            <a:r>
              <a:rPr lang="fi-FI" i="1" smtClean="0">
                <a:latin typeface="Arial" charset="0"/>
                <a:cs typeface="Arial" charset="0"/>
              </a:rPr>
              <a:t>Kognitiivinen konstruktivismi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smtClean="0">
                <a:latin typeface="Arial" charset="0"/>
                <a:cs typeface="Arial" charset="0"/>
              </a:rPr>
              <a:t>	</a:t>
            </a:r>
            <a:r>
              <a:rPr lang="fi-FI" b="1" smtClean="0">
                <a:latin typeface="Arial" charset="0"/>
                <a:cs typeface="Arial" charset="0"/>
              </a:rPr>
              <a:t>3. Sukupolvi: Peliympäristöt ja –käyttö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smtClean="0">
                <a:latin typeface="Arial" charset="0"/>
                <a:cs typeface="Arial" charset="0"/>
              </a:rPr>
              <a:t>sosiaalinen vuorovaikutus, yhteydet tarkoitukseen, tilanteeseen ja kulttuuriin</a:t>
            </a:r>
            <a:endParaRPr lang="fi-FI" b="1" smtClean="0">
              <a:latin typeface="Arial" charset="0"/>
              <a:cs typeface="Arial" charset="0"/>
            </a:endParaRPr>
          </a:p>
          <a:p>
            <a:pPr marL="857250" lvl="1" indent="-457200">
              <a:buFont typeface="Georgia" pitchFamily="18" charset="0"/>
              <a:buNone/>
            </a:pPr>
            <a:r>
              <a:rPr lang="fi-FI" i="1" smtClean="0">
                <a:latin typeface="Arial" charset="0"/>
                <a:cs typeface="Arial" charset="0"/>
              </a:rPr>
              <a:t>Sosiokulttuurinen oppimisnäkemys</a:t>
            </a:r>
          </a:p>
          <a:p>
            <a:pPr marL="565150" indent="-457200">
              <a:buFont typeface="Georgia" pitchFamily="18" charset="0"/>
              <a:buNone/>
            </a:pPr>
            <a:r>
              <a:rPr lang="fi-FI" sz="1800" b="1" i="1" smtClean="0">
                <a:latin typeface="Arial" charset="0"/>
                <a:cs typeface="Arial" charset="0"/>
              </a:rPr>
              <a:t>	</a:t>
            </a:r>
            <a:r>
              <a:rPr lang="fi-FI" sz="1800" b="1" smtClean="0">
                <a:latin typeface="Arial" charset="0"/>
                <a:cs typeface="Arial" charset="0"/>
              </a:rPr>
              <a:t>		</a:t>
            </a:r>
            <a:r>
              <a:rPr lang="fi-FI" sz="1600" i="1" smtClean="0">
                <a:latin typeface="Arial" charset="0"/>
                <a:cs typeface="Arial" charset="0"/>
              </a:rPr>
              <a:t>Egenfeldt-Nielsen (2007)</a:t>
            </a:r>
            <a:endParaRPr lang="fi-FI" sz="1600" smtClean="0">
              <a:latin typeface="Arial" charset="0"/>
              <a:cs typeface="Arial" charset="0"/>
            </a:endParaRPr>
          </a:p>
        </p:txBody>
      </p:sp>
      <p:sp>
        <p:nvSpPr>
          <p:cNvPr id="10245" name="Tekstikehys 9"/>
          <p:cNvSpPr txBox="1">
            <a:spLocks noChangeArrowheads="1"/>
          </p:cNvSpPr>
          <p:nvPr/>
        </p:nvSpPr>
        <p:spPr bwMode="auto">
          <a:xfrm>
            <a:off x="179388" y="5589588"/>
            <a:ext cx="1223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1400"/>
              <a:t>Fokus </a:t>
            </a:r>
          </a:p>
          <a:p>
            <a:pPr eaLnBrk="1" hangingPunct="1"/>
            <a:r>
              <a:rPr lang="fi-FI" sz="1400"/>
              <a:t>toiminnassa</a:t>
            </a:r>
          </a:p>
        </p:txBody>
      </p:sp>
      <p:sp>
        <p:nvSpPr>
          <p:cNvPr id="10246" name="Tekstikehys 10"/>
          <p:cNvSpPr txBox="1">
            <a:spLocks noChangeArrowheads="1"/>
          </p:cNvSpPr>
          <p:nvPr/>
        </p:nvSpPr>
        <p:spPr bwMode="auto">
          <a:xfrm>
            <a:off x="1331913" y="5589588"/>
            <a:ext cx="941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1400"/>
              <a:t>Fokus </a:t>
            </a:r>
          </a:p>
          <a:p>
            <a:pPr eaLnBrk="1" hangingPunct="1"/>
            <a:r>
              <a:rPr lang="fi-FI" sz="1400"/>
              <a:t>oppijassa</a:t>
            </a:r>
          </a:p>
        </p:txBody>
      </p:sp>
      <p:sp>
        <p:nvSpPr>
          <p:cNvPr id="10247" name="Tekstikehys 11"/>
          <p:cNvSpPr txBox="1">
            <a:spLocks noChangeArrowheads="1"/>
          </p:cNvSpPr>
          <p:nvPr/>
        </p:nvSpPr>
        <p:spPr bwMode="auto">
          <a:xfrm>
            <a:off x="2555875" y="5589588"/>
            <a:ext cx="1289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1400"/>
              <a:t>Fokus </a:t>
            </a:r>
          </a:p>
          <a:p>
            <a:pPr eaLnBrk="1" hangingPunct="1"/>
            <a:r>
              <a:rPr lang="fi-FI" sz="1400"/>
              <a:t>ympäristössä,</a:t>
            </a:r>
          </a:p>
          <a:p>
            <a:pPr eaLnBrk="1" hangingPunct="1"/>
            <a:r>
              <a:rPr lang="fi-FI" sz="1400"/>
              <a:t>tilanteessa, </a:t>
            </a:r>
          </a:p>
          <a:p>
            <a:pPr eaLnBrk="1" hangingPunct="1"/>
            <a:r>
              <a:rPr lang="fi-FI" sz="1400"/>
              <a:t>käytössä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5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066800"/>
          </a:xfrm>
        </p:spPr>
        <p:txBody>
          <a:bodyPr/>
          <a:lstStyle/>
          <a:p>
            <a:r>
              <a:rPr lang="fi-FI" i="1" smtClean="0"/>
              <a:t>Pelien käyttö opetuksessa tällä hetkellä</a:t>
            </a:r>
          </a:p>
        </p:txBody>
      </p:sp>
      <p:sp>
        <p:nvSpPr>
          <p:cNvPr id="11267" name="Sisällön paikkamerkki 6"/>
          <p:cNvSpPr>
            <a:spLocks noGrp="1"/>
          </p:cNvSpPr>
          <p:nvPr>
            <p:ph sz="half" idx="1"/>
          </p:nvPr>
        </p:nvSpPr>
        <p:spPr>
          <a:xfrm>
            <a:off x="3635375" y="1916113"/>
            <a:ext cx="5329238" cy="4572000"/>
          </a:xfrm>
        </p:spPr>
        <p:txBody>
          <a:bodyPr/>
          <a:lstStyle/>
          <a:p>
            <a:r>
              <a:rPr lang="fi-FI" sz="2400" smtClean="0">
                <a:latin typeface="Arial" charset="0"/>
                <a:cs typeface="Arial" charset="0"/>
              </a:rPr>
              <a:t>Vaikka suomalainen koulu on arvioitu oppimistuloksiltaan kansainvälisestikin varsin korkeatasoiseksi (OECD 2010), uudenlaiset pelinomaiset ja virtuaaliset oppimisympäristöt ja niihin liittyvät innovatiiviset oppimiskäytänteet eivät ole vielä laajasti levinneet kouluihin (Kankaanranta &amp; Puhakka 2008). </a:t>
            </a:r>
          </a:p>
        </p:txBody>
      </p:sp>
      <p:pic>
        <p:nvPicPr>
          <p:cNvPr id="11268" name="Sisällön paikkamerkki 5" descr="mumm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349500"/>
            <a:ext cx="3175000" cy="256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elit monipuolistamassa oppimisympäristöä &amp;quot;&quot;/&gt;&lt;property id=&quot;20307&quot; value=&quot;256&quot;/&gt;&lt;/object&gt;&lt;object type=&quot;3&quot; unique_id=&quot;10011&quot;&gt;&lt;property id=&quot;20148&quot; value=&quot;5&quot;/&gt;&lt;property id=&quot;20300&quot; value=&quot;Slide 7&quot;/&gt;&lt;property id=&quot;20307&quot; value=&quot;268&quot;/&gt;&lt;/object&gt;&lt;object type=&quot;3&quot; unique_id=&quot;10212&quot;&gt;&lt;property id=&quot;20148&quot; value=&quot;5&quot;/&gt;&lt;property id=&quot;20300&quot; value=&quot;Slide 8 - &amp;quot;Ryhmätyö kuusi hattua (30 min, eli 5 min/hattu&amp;quot;&quot;/&gt;&lt;property id=&quot;20307&quot; value=&quot;282&quot;/&gt;&lt;/object&gt;&lt;object type=&quot;3&quot; unique_id=&quot;10333&quot;&gt;&lt;property id=&quot;20148&quot; value=&quot;5&quot;/&gt;&lt;property id=&quot;20300&quot; value=&quot;Slide 2 - &amp;quot;Pelien mahdollisuudet&amp;quot;&quot;/&gt;&lt;property id=&quot;20307&quot; value=&quot;285&quot;/&gt;&lt;/object&gt;&lt;object type=&quot;3&quot; unique_id=&quot;10334&quot;&gt;&lt;property id=&quot;20148&quot; value=&quot;5&quot;/&gt;&lt;property id=&quot;20300&quot; value=&quot;Slide 3 - &amp;quot;Oppimispelien sukupolvet ja niiden oppimisteoreettiset painotukset&amp;quot;&quot;/&gt;&lt;property id=&quot;20307&quot; value=&quot;283&quot;/&gt;&lt;/object&gt;&lt;object type=&quot;3&quot; unique_id=&quot;10335&quot;&gt;&lt;property id=&quot;20148&quot; value=&quot;5&quot;/&gt;&lt;property id=&quot;20300&quot; value=&quot;Slide 4 - &amp;quot;Pelien käyttö opetuksessa tällä hetkellä&amp;quot;&quot;/&gt;&lt;property id=&quot;20307&quot; value=&quot;284&quot;/&gt;&lt;/object&gt;&lt;object type=&quot;3&quot; unique_id=&quot;10376&quot;&gt;&lt;property id=&quot;20148&quot; value=&quot;5&quot;/&gt;&lt;property id=&quot;20300&quot; value=&quot;Slide 5 - &amp;quot;Mitäs tähän?&amp;quot;&quot;/&gt;&lt;property id=&quot;20307&quot; value=&quot;286&quot;/&gt;&lt;/object&gt;&lt;object type=&quot;3&quot; unique_id=&quot;10377&quot;&gt;&lt;property id=&quot;20148&quot; value=&quot;5&quot;/&gt;&lt;property id=&quot;20300&quot; value=&quot;Slide 6 - &amp;quot;Entäs tähän?&amp;quot;&quot;/&gt;&lt;property id=&quot;20307&quot; value=&quot;28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ani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an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an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8450</TotalTime>
  <Words>520</Words>
  <Application>Microsoft Office PowerPoint</Application>
  <PresentationFormat>Näytössä katseltava diaesitys (4:3)</PresentationFormat>
  <Paragraphs>141</Paragraphs>
  <Slides>14</Slides>
  <Notes>12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Urbaani</vt:lpstr>
      <vt:lpstr>Pelit monipuolistamassa oppimisympäristöä </vt:lpstr>
      <vt:lpstr>OVI-hankkeen tavoitteet</vt:lpstr>
      <vt:lpstr>Mitä OVI-hanke tarjoaa opettajille?</vt:lpstr>
      <vt:lpstr>PowerPoint-esitys</vt:lpstr>
      <vt:lpstr>Uudenlainen oppiminen? </vt:lpstr>
      <vt:lpstr>Uudenlainen oppiminen?</vt:lpstr>
      <vt:lpstr>Pelien mahdollisuudet</vt:lpstr>
      <vt:lpstr>Oppimispelien sukupolvet ja niiden oppimisteoreettiset painotukset</vt:lpstr>
      <vt:lpstr>Pelien käyttö opetuksessa tällä hetkellä</vt:lpstr>
      <vt:lpstr>Pelien käyttömahdollisuuksia</vt:lpstr>
      <vt:lpstr>EK:n Oivallushanke   </vt:lpstr>
      <vt:lpstr>Voiko oppimispelien avulla saada aikaan</vt:lpstr>
      <vt:lpstr>PowerPoint-esitys</vt:lpstr>
      <vt:lpstr>PowerPoint-esitys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</dc:creator>
  <cp:lastModifiedBy>admin</cp:lastModifiedBy>
  <cp:revision>203</cp:revision>
  <dcterms:created xsi:type="dcterms:W3CDTF">2011-03-03T07:47:50Z</dcterms:created>
  <dcterms:modified xsi:type="dcterms:W3CDTF">2012-02-11T10:22:25Z</dcterms:modified>
</cp:coreProperties>
</file>