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1"/>
    </p:embeddedFont>
    <p:embeddedFont>
      <p:font typeface="MS PGothic" panose="020B0600070205080204" pitchFamily="34" charset="-128"/>
      <p:regular r:id="rId11"/>
    </p:embeddedFont>
    <p:embeddedFont>
      <p:font typeface="Merriweather Sans" panose="020B0604020202020204" charset="0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33C6EA-883E-49A3-BCF0-A6914A9F6DDC}">
  <a:tblStyle styleId="{C433C6EA-883E-49A3-BCF0-A6914A9F6DD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157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46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32162E-5493-4DA9-AE69-36DE1DBA92BD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258179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2E85E-8D78-4180-BE5D-4B50E3412FE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4217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4EC8C-7181-4B1B-B0DF-0DD1CDF0080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1714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B3A5EF-C1D2-4581-80D5-D358B7777B3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141892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E5748C-DF45-44D1-921F-DFE524277A9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02476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D5DAC-1AF5-485A-8659-EEF77A48D65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870505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A77C59-236F-4C67-9EE4-D9447447FB92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516437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62EC50-C03C-4CD7-BD6B-1DE0608F5527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428057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B3B8AD-178B-4E3D-9095-3A6018803E0C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432072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A58E91-C772-4ABC-8168-02FE4102D1F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83627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E39B19-6D18-4829-8F60-375465AFE44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591206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200" i="0" kern="1200" dirty="0">
                <a:solidFill>
                  <a:srgbClr val="FFFFFF"/>
                </a:solidFill>
                <a:latin typeface="Verdana" pitchFamily="34" charset="0"/>
              </a:rPr>
              <a:t>Idea 02 – Etiikka</a:t>
            </a:r>
          </a:p>
        </p:txBody>
      </p:sp>
    </p:spTree>
    <p:extLst>
      <p:ext uri="{BB962C8B-B14F-4D97-AF65-F5344CB8AC3E}">
        <p14:creationId xmlns:p14="http://schemas.microsoft.com/office/powerpoint/2010/main" val="35620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W9srgLyo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362735" y="2417928"/>
            <a:ext cx="467673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Luku 1</a:t>
            </a:r>
            <a:r>
              <a:rPr lang="fi-FI" sz="2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Lapset ja vanhemmat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Virittäytyminen aiheeseen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Katsokaa </a:t>
            </a:r>
            <a:r>
              <a:rPr lang="fi-FI" dirty="0" err="1"/>
              <a:t>Siskonpedin</a:t>
            </a:r>
            <a:r>
              <a:rPr lang="fi-FI" dirty="0"/>
              <a:t> </a:t>
            </a:r>
            <a:r>
              <a:rPr lang="fi-FI" u="sng" dirty="0">
                <a:solidFill>
                  <a:schemeClr val="hlink"/>
                </a:solidFill>
                <a:hlinkClick r:id="rId2"/>
              </a:rPr>
              <a:t>sketsi vanhempien arjesta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/>
              <a:t>Pohdittavaksi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sz="2000" dirty="0"/>
              <a:t>Mitä hyviä ja huonoja puolia vanhemmuuteen liittyy?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i-FI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sz="2000" dirty="0"/>
              <a:t>Onko vanhemmuuden huonoista puolista puhuminen mielestäsi nykyään tabu?</a:t>
            </a:r>
          </a:p>
        </p:txBody>
      </p:sp>
    </p:spTree>
    <p:extLst>
      <p:ext uri="{BB962C8B-B14F-4D97-AF65-F5344CB8AC3E}">
        <p14:creationId xmlns:p14="http://schemas.microsoft.com/office/powerpoint/2010/main" val="1526620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Perhe-etiikka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Perhe ja kasvatus kiinnostaa etiikkaa esimerkiksi seuraavista näkökulmista: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lapsen oikeudet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vanhemman velvollisuudet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perheen, yhteiskunnan ja kulttuurin vuorovaikutus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erilaiset perhemuodot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kasvatuksen keinot ja tavoite</a:t>
            </a:r>
          </a:p>
          <a:p>
            <a:pPr lvl="1">
              <a:spcBef>
                <a:spcPts val="640"/>
              </a:spcBef>
            </a:pPr>
            <a:r>
              <a:rPr lang="fi-FI" dirty="0"/>
              <a:t>Kuka on sopiva vanhemmaksi?</a:t>
            </a:r>
          </a:p>
        </p:txBody>
      </p:sp>
    </p:spTree>
    <p:extLst>
      <p:ext uri="{BB962C8B-B14F-4D97-AF65-F5344CB8AC3E}">
        <p14:creationId xmlns:p14="http://schemas.microsoft.com/office/powerpoint/2010/main" val="3228638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Erilaisia perhemuotoja</a:t>
            </a:r>
          </a:p>
        </p:txBody>
      </p:sp>
      <p:graphicFrame>
        <p:nvGraphicFramePr>
          <p:cNvPr id="7" name="Shape 109"/>
          <p:cNvGraphicFramePr/>
          <p:nvPr>
            <p:extLst>
              <p:ext uri="{D42A27DB-BD31-4B8C-83A1-F6EECF244321}">
                <p14:modId xmlns:p14="http://schemas.microsoft.com/office/powerpoint/2010/main" val="3973837162"/>
              </p:ext>
            </p:extLst>
          </p:nvPr>
        </p:nvGraphicFramePr>
        <p:xfrm>
          <a:off x="952500" y="1452725"/>
          <a:ext cx="7239000" cy="4267050"/>
        </p:xfrm>
        <a:graphic>
          <a:graphicData uri="http://schemas.openxmlformats.org/drawingml/2006/table">
            <a:tbl>
              <a:tblPr>
                <a:noFill/>
                <a:tableStyleId>{C433C6EA-883E-49A3-BCF0-A6914A9F6DDC}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025">
                <a:tc>
                  <a:txBody>
                    <a:bodyPr/>
                    <a:lstStyle/>
                    <a:p>
                      <a:pPr marL="342900" lvl="0" indent="-2095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fi-FI" sz="2000" b="1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Ydinperhe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fi-FI" sz="20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vanhemmat + biologiset lapset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625">
                <a:tc>
                  <a:txBody>
                    <a:bodyPr/>
                    <a:lstStyle/>
                    <a:p>
                      <a:pPr marL="342900" lvl="0" indent="-2095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fi-FI" sz="2000" b="1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Suurperhe</a:t>
                      </a:r>
                      <a:r>
                        <a:rPr lang="fi-FI" sz="20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fi-FI" sz="20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ydinperheen lisäksi muita sukulaisia mahdollisesti useammasta sukupolvesta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 marL="342900" lvl="0" indent="-2095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fi-FI" sz="2000" b="1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Sateenkaariperhe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vanhemmat kuuluvat seksuaalivähemmistöihin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 marL="342900" lvl="0" indent="-2095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fi-FI" sz="2000" b="1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Uusioperhe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perheessä lapsia myös aiemmista parisuhteista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575">
                <a:tc>
                  <a:txBody>
                    <a:bodyPr/>
                    <a:lstStyle/>
                    <a:p>
                      <a:pPr marL="342900" lvl="0" indent="-20955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fi-FI" sz="2000" b="1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Apilaperhe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-FI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perheessä enemmän kuin kaksi vanhempaa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69748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Lapsen ja vanhemman oikeudet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fi-FI" dirty="0"/>
              <a:t>Lapsen oikeudet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oikeus huolenpitoon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fi-FI" sz="1800" dirty="0"/>
              <a:t>→ Jos vanhemmat eivät pysty toteuttamaan tätä oikeutta yhteiskunta etsii lapselle sijaisperheen.</a:t>
            </a:r>
          </a:p>
          <a:p>
            <a:pPr marL="457200" lvl="0" indent="0">
              <a:spcBef>
                <a:spcPts val="0"/>
              </a:spcBef>
              <a:buNone/>
            </a:pPr>
            <a:endParaRPr lang="fi-FI" sz="1800" dirty="0"/>
          </a:p>
          <a:p>
            <a:pPr marL="457200" lvl="0" indent="-228600">
              <a:spcBef>
                <a:spcPts val="0"/>
              </a:spcBef>
            </a:pPr>
            <a:r>
              <a:rPr lang="fi-FI" dirty="0"/>
              <a:t>Vanhemman oikeudet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Oikeus päättää lapsen uskontokunnasta, harrastuksista ja kasvatuksesta.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ks. oppikirjan luvun 15 ajatuskoe Terosta ja Iisasta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Voiko vanhempi käyttää oikeuksiaan väärin?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Missä vaiheessa yhteiskunnan tai muiden ihmisten tulee puuttua väärinkäyttöön?</a:t>
            </a:r>
          </a:p>
        </p:txBody>
      </p:sp>
    </p:spTree>
    <p:extLst>
      <p:ext uri="{BB962C8B-B14F-4D97-AF65-F5344CB8AC3E}">
        <p14:creationId xmlns:p14="http://schemas.microsoft.com/office/powerpoint/2010/main" val="2488330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Kenellä on oikeus vanhemmuuteen?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fi-FI" b="1" dirty="0"/>
              <a:t>Negatiivinen vapaus</a:t>
            </a:r>
            <a:r>
              <a:rPr lang="fi-FI" dirty="0"/>
              <a:t> = vapautta jostakin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Kukaan tai mikään ei estä perheen perustamista.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Esim. yhteiskunta ei rajoita lapsen hankkimista.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Pitäisikö kaikilla olla mahdollisuus hankkia lapsia?</a:t>
            </a:r>
          </a:p>
          <a:p>
            <a:pPr marL="914400" lvl="1" indent="-228600">
              <a:spcBef>
                <a:spcPts val="0"/>
              </a:spcBef>
            </a:pPr>
            <a:endParaRPr lang="fi-FI" dirty="0"/>
          </a:p>
          <a:p>
            <a:pPr marL="457200" lvl="0" indent="-228600">
              <a:spcBef>
                <a:spcPts val="0"/>
              </a:spcBef>
            </a:pPr>
            <a:r>
              <a:rPr lang="fi-FI" b="1" dirty="0"/>
              <a:t>Positiivinen vapaus</a:t>
            </a:r>
            <a:r>
              <a:rPr lang="fi-FI" dirty="0"/>
              <a:t> = vapautta johonkin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Turvaa mahdollisuuden toteuttaa tavoitteensa.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Jos vanhemmuus on positiivinen vapaus, yhteiskunnan pitää edistää tämän tavoitteen toteutumista.</a:t>
            </a:r>
          </a:p>
          <a:p>
            <a:pPr marL="914400" lvl="1" indent="-228600">
              <a:spcBef>
                <a:spcPts val="0"/>
              </a:spcBef>
            </a:pPr>
            <a:r>
              <a:rPr lang="fi-FI" dirty="0"/>
              <a:t>esim. hedelmällisyyshoidot ja sijaissynnytys</a:t>
            </a:r>
          </a:p>
        </p:txBody>
      </p:sp>
    </p:spTree>
    <p:extLst>
      <p:ext uri="{BB962C8B-B14F-4D97-AF65-F5344CB8AC3E}">
        <p14:creationId xmlns:p14="http://schemas.microsoft.com/office/powerpoint/2010/main" val="1932060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Kenellä on oikeus vanhemmuuteen?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Kumpi on parempi peruste vanhemmuudelle?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fi-FI" dirty="0"/>
              <a:t> Kyky hankkia biologisia lapsia.</a:t>
            </a:r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fi-FI" dirty="0"/>
              <a:t> Kyky tarjota lapselle riittävästi huolenpitoa ja rakkautta.</a:t>
            </a:r>
          </a:p>
        </p:txBody>
      </p:sp>
    </p:spTree>
    <p:extLst>
      <p:ext uri="{BB962C8B-B14F-4D97-AF65-F5344CB8AC3E}">
        <p14:creationId xmlns:p14="http://schemas.microsoft.com/office/powerpoint/2010/main" val="1996395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237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PGothic</vt:lpstr>
      <vt:lpstr>Geneva</vt:lpstr>
      <vt:lpstr>Arial</vt:lpstr>
      <vt:lpstr>Lucida Grande</vt:lpstr>
      <vt:lpstr>MS PGothic</vt:lpstr>
      <vt:lpstr>Merriweather Sans</vt:lpstr>
      <vt:lpstr>Verdana</vt:lpstr>
      <vt:lpstr>Calibri</vt:lpstr>
      <vt:lpstr>Office-teema</vt:lpstr>
      <vt:lpstr>Blank Presentation</vt:lpstr>
      <vt:lpstr>PowerPoint Presentation</vt:lpstr>
      <vt:lpstr>Virittäytyminen aiheeseen</vt:lpstr>
      <vt:lpstr>Perhe-etiikka</vt:lpstr>
      <vt:lpstr>Erilaisia perhemuotoja</vt:lpstr>
      <vt:lpstr>Lapsen ja vanhemman oikeudet</vt:lpstr>
      <vt:lpstr>Kenellä on oikeus vanhemmuuteen?</vt:lpstr>
      <vt:lpstr>Kenellä on oikeus vanhemmuuteen?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Minna</cp:lastModifiedBy>
  <cp:revision>4</cp:revision>
  <dcterms:modified xsi:type="dcterms:W3CDTF">2020-09-07T17:16:35Z</dcterms:modified>
</cp:coreProperties>
</file>