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DC58D-5BE4-4898-8E6B-00EA24F204B1}" type="datetimeFigureOut">
              <a:rPr lang="fi-FI" smtClean="0"/>
              <a:t>22.7.2018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DCBA9-7E2A-45E7-A776-8A90170A94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73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Esti kappaleen tärkeimmät käsitteet ja kirjoita</a:t>
            </a:r>
            <a:r>
              <a:rPr lang="fi-FI" baseline="0" dirty="0" smtClean="0"/>
              <a:t> niistä lista. Selvitä samalla kaverin kanssa, mitä ne </a:t>
            </a:r>
            <a:r>
              <a:rPr lang="fi-FI" baseline="0" dirty="0" err="1" smtClean="0"/>
              <a:t>takoittavat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DCBA9-7E2A-45E7-A776-8A90170A94A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29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Koska bakteerit jakautuvat nopeasti,</a:t>
            </a:r>
            <a:r>
              <a:rPr lang="fi-FI" baseline="0" dirty="0" smtClean="0"/>
              <a:t> voidaan näin tuottaa paljon kopioita halutusta </a:t>
            </a:r>
            <a:r>
              <a:rPr lang="fi-FI" baseline="0" dirty="0" err="1" smtClean="0"/>
              <a:t>geenista</a:t>
            </a:r>
            <a:r>
              <a:rPr lang="fi-FI" baseline="0" dirty="0" smtClean="0"/>
              <a:t>. </a:t>
            </a:r>
            <a:r>
              <a:rPr lang="fi-FI" dirty="0" smtClean="0"/>
              <a:t>Tumallisen solun geeniä</a:t>
            </a:r>
            <a:r>
              <a:rPr lang="fi-FI" baseline="0" dirty="0" smtClean="0"/>
              <a:t> täytyy muokata ennen siirtoa bakteeriin, koska muuten se ei toimisi. Ensinnäkin tarvitaan säätelyalue, joka kykenee aloittamaan esim. ihmisen geenin luennan bakteerisolussa. Tämän lisäksi ongelmaksi muodostuvat </a:t>
            </a:r>
            <a:r>
              <a:rPr lang="fi-FI" baseline="0" dirty="0" err="1" smtClean="0"/>
              <a:t>intronit</a:t>
            </a:r>
            <a:r>
              <a:rPr lang="fi-FI" baseline="0" dirty="0" smtClean="0"/>
              <a:t>. Bakteerit eivät voi poistaa niitä, joten geenistä tulee poistaa ne ennen siirtoa. Tämä tehdään </a:t>
            </a:r>
            <a:r>
              <a:rPr lang="fi-FI" baseline="0" dirty="0" err="1" smtClean="0"/>
              <a:t>käänteiskopioijaenstyymin</a:t>
            </a:r>
            <a:r>
              <a:rPr lang="fi-FI" baseline="0" dirty="0" smtClean="0"/>
              <a:t> avulla. Sen avulla l-rna voidaan muuttaa vastin-</a:t>
            </a:r>
            <a:r>
              <a:rPr lang="fi-FI" baseline="0" dirty="0" err="1" smtClean="0"/>
              <a:t>dna:Ksi</a:t>
            </a:r>
            <a:r>
              <a:rPr lang="fi-FI" baseline="0" dirty="0" smtClean="0"/>
              <a:t>. Tällöin </a:t>
            </a:r>
            <a:r>
              <a:rPr lang="fi-FI" baseline="0" dirty="0" err="1" smtClean="0"/>
              <a:t>introneja</a:t>
            </a:r>
            <a:r>
              <a:rPr lang="fi-FI" baseline="0" dirty="0" smtClean="0"/>
              <a:t> ei enää ole, koska l-rna:sta ne on poistettu.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DCBA9-7E2A-45E7-A776-8A90170A94A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266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Miten</a:t>
            </a:r>
            <a:r>
              <a:rPr lang="fi-FI" baseline="0" dirty="0" smtClean="0"/>
              <a:t> hiiva eroaa bakteereista? Aitotumainen Miksi halutaan siirtää geenejä aitotumaisiin? Koska bakteereissa ei aina kyetä tuottamaan halutulla tavalla toimivia geenejä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DCBA9-7E2A-45E7-A776-8A90170A94A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174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9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5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9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4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2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0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2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8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3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9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K12dQq4sJw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Geenien siirto, muokkaus ja poisto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8811491" cy="68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käsitteitä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Siirtogeeninen</a:t>
            </a:r>
          </a:p>
          <a:p>
            <a:r>
              <a:rPr lang="fi-FI" dirty="0" smtClean="0"/>
              <a:t>Poistogeeninen</a:t>
            </a:r>
          </a:p>
          <a:p>
            <a:r>
              <a:rPr lang="fi-FI" dirty="0" smtClean="0"/>
              <a:t>Vektori</a:t>
            </a:r>
          </a:p>
          <a:p>
            <a:r>
              <a:rPr lang="fi-FI" dirty="0" smtClean="0"/>
              <a:t>Geenikirjasto </a:t>
            </a:r>
          </a:p>
          <a:p>
            <a:r>
              <a:rPr lang="fi-FI" dirty="0" smtClean="0"/>
              <a:t>Vastin-dna-kirjasto</a:t>
            </a:r>
          </a:p>
          <a:p>
            <a:r>
              <a:rPr lang="fi-FI" dirty="0" smtClean="0"/>
              <a:t>Keinotekoinen kromosomi</a:t>
            </a:r>
          </a:p>
          <a:p>
            <a:r>
              <a:rPr lang="fi-FI" dirty="0" smtClean="0"/>
              <a:t>Mikroinjektio</a:t>
            </a:r>
          </a:p>
          <a:p>
            <a:r>
              <a:rPr lang="fi-FI" dirty="0" smtClean="0"/>
              <a:t>Sähköimpulssi</a:t>
            </a:r>
          </a:p>
          <a:p>
            <a:r>
              <a:rPr lang="fi-FI" dirty="0" err="1" smtClean="0"/>
              <a:t>Liposomi</a:t>
            </a:r>
            <a:r>
              <a:rPr lang="fi-FI" dirty="0" smtClean="0"/>
              <a:t> </a:t>
            </a:r>
          </a:p>
          <a:p>
            <a:r>
              <a:rPr lang="fi-FI" dirty="0" smtClean="0"/>
              <a:t>Merkkigeeni </a:t>
            </a:r>
          </a:p>
          <a:p>
            <a:r>
              <a:rPr lang="fi-FI" dirty="0" smtClean="0"/>
              <a:t>Opas-RNA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38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Siirtogeenisten eliöiden tuottamisen Menetelmät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2194560"/>
            <a:ext cx="7155873" cy="433093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 smtClean="0"/>
              <a:t>Geenin siirto bakteeriin (kloonaus)</a:t>
            </a:r>
          </a:p>
          <a:p>
            <a:r>
              <a:rPr lang="fi-FI" dirty="0" smtClean="0"/>
              <a:t>Tavoitteena: </a:t>
            </a:r>
          </a:p>
          <a:p>
            <a:pPr lvl="1"/>
            <a:r>
              <a:rPr lang="fi-FI" dirty="0" smtClean="0"/>
              <a:t>proteiinien tuotanto (insuliini, interferoni)</a:t>
            </a:r>
          </a:p>
          <a:p>
            <a:pPr lvl="1"/>
            <a:r>
              <a:rPr lang="fi-FI" dirty="0" smtClean="0"/>
              <a:t>Geenien monistus</a:t>
            </a:r>
          </a:p>
          <a:p>
            <a:pPr lvl="1"/>
            <a:r>
              <a:rPr lang="fi-FI" dirty="0" smtClean="0"/>
              <a:t>Geenikirjastot </a:t>
            </a:r>
          </a:p>
          <a:p>
            <a:r>
              <a:rPr lang="fi-FI" dirty="0" smtClean="0"/>
              <a:t>Toteutus:</a:t>
            </a:r>
          </a:p>
          <a:p>
            <a:pPr lvl="1"/>
            <a:r>
              <a:rPr lang="fi-FI" dirty="0" smtClean="0"/>
              <a:t>Haluttu dna ja plasmidi leikataan samalla katkaisuentsyymillä</a:t>
            </a:r>
          </a:p>
          <a:p>
            <a:pPr lvl="1"/>
            <a:r>
              <a:rPr lang="fi-FI" dirty="0" smtClean="0"/>
              <a:t>Liittäjäentsyymi liittää palat toisiinsa</a:t>
            </a:r>
          </a:p>
          <a:p>
            <a:pPr marL="914400" lvl="2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Yhdistelmäplasmidi </a:t>
            </a:r>
          </a:p>
          <a:p>
            <a:pPr lvl="1"/>
            <a:r>
              <a:rPr lang="fi-FI" dirty="0" smtClean="0"/>
              <a:t>Plasmidissa antibioottiresistenssigeeni </a:t>
            </a:r>
            <a:r>
              <a:rPr lang="fi-FI" dirty="0" smtClean="0">
                <a:sym typeface="Wingdings" panose="05000000000000000000" pitchFamily="2" charset="2"/>
              </a:rPr>
              <a:t> mahdollistaa valinnan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Plasmidit bakteereihin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Tumallisen solun geenin muokkaus</a:t>
            </a:r>
          </a:p>
          <a:p>
            <a:pPr lvl="2"/>
            <a:r>
              <a:rPr lang="fi-FI" dirty="0" smtClean="0">
                <a:sym typeface="Wingdings" panose="05000000000000000000" pitchFamily="2" charset="2"/>
              </a:rPr>
              <a:t>Säätelyalue</a:t>
            </a:r>
          </a:p>
          <a:p>
            <a:pPr lvl="2"/>
            <a:r>
              <a:rPr lang="fi-FI" dirty="0" err="1" smtClean="0">
                <a:sym typeface="Wingdings" panose="05000000000000000000" pitchFamily="2" charset="2"/>
              </a:rPr>
              <a:t>Intronit</a:t>
            </a:r>
            <a:r>
              <a:rPr lang="fi-FI" dirty="0" smtClean="0">
                <a:sym typeface="Wingdings" panose="05000000000000000000" pitchFamily="2" charset="2"/>
              </a:rPr>
              <a:t> - käänteiskopioijaentsyymi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760" y="2355273"/>
            <a:ext cx="3623776" cy="41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fi-FI" dirty="0" smtClean="0"/>
              <a:t>Geenin siirto hiivasoluun</a:t>
            </a:r>
          </a:p>
          <a:p>
            <a:r>
              <a:rPr lang="fi-FI" dirty="0" smtClean="0"/>
              <a:t>Tavoitteena: </a:t>
            </a:r>
          </a:p>
          <a:p>
            <a:pPr lvl="1"/>
            <a:r>
              <a:rPr lang="fi-FI" dirty="0" smtClean="0"/>
              <a:t>Proteiinien valmistus: insuliini, kasvuhormoni</a:t>
            </a:r>
          </a:p>
          <a:p>
            <a:r>
              <a:rPr lang="fi-FI" dirty="0" smtClean="0"/>
              <a:t>Toteutus: </a:t>
            </a:r>
          </a:p>
          <a:p>
            <a:pPr lvl="1"/>
            <a:r>
              <a:rPr lang="fi-FI" dirty="0" smtClean="0"/>
              <a:t>Plasmidit </a:t>
            </a:r>
          </a:p>
          <a:p>
            <a:pPr lvl="1"/>
            <a:r>
              <a:rPr lang="fi-FI" dirty="0" smtClean="0"/>
              <a:t>Keinotekoiset kromosomit 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657" y="2194560"/>
            <a:ext cx="4541616" cy="34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2194560"/>
            <a:ext cx="4925291" cy="402412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i-FI" dirty="0" smtClean="0"/>
              <a:t>Geenin siirto eläinsoluun</a:t>
            </a:r>
          </a:p>
          <a:p>
            <a:r>
              <a:rPr lang="fi-FI" dirty="0" smtClean="0"/>
              <a:t>Tavoitteena: </a:t>
            </a:r>
          </a:p>
          <a:p>
            <a:pPr lvl="1"/>
            <a:r>
              <a:rPr lang="fi-FI" dirty="0" smtClean="0"/>
              <a:t>Proteiinien tuotanto</a:t>
            </a:r>
          </a:p>
          <a:p>
            <a:pPr lvl="1"/>
            <a:r>
              <a:rPr lang="fi-FI" dirty="0" smtClean="0"/>
              <a:t>Geenihoidot </a:t>
            </a:r>
          </a:p>
          <a:p>
            <a:r>
              <a:rPr lang="fi-FI" dirty="0" smtClean="0"/>
              <a:t>Toteutus:</a:t>
            </a:r>
          </a:p>
          <a:p>
            <a:pPr lvl="1"/>
            <a:r>
              <a:rPr lang="fi-FI" dirty="0" smtClean="0"/>
              <a:t>Menetelmät: </a:t>
            </a:r>
          </a:p>
          <a:p>
            <a:pPr lvl="2"/>
            <a:r>
              <a:rPr lang="fi-FI" dirty="0" smtClean="0"/>
              <a:t>Mikroinjektio </a:t>
            </a:r>
          </a:p>
          <a:p>
            <a:pPr lvl="3"/>
            <a:r>
              <a:rPr lang="fi-FI" dirty="0" smtClean="0"/>
              <a:t>Geenin siirto esitumaan</a:t>
            </a:r>
          </a:p>
          <a:p>
            <a:pPr lvl="2"/>
            <a:r>
              <a:rPr lang="fi-FI" dirty="0" smtClean="0"/>
              <a:t>Sähköimpulssi</a:t>
            </a:r>
          </a:p>
          <a:p>
            <a:pPr lvl="2"/>
            <a:r>
              <a:rPr lang="fi-FI" dirty="0" err="1" smtClean="0"/>
              <a:t>Liposomi</a:t>
            </a:r>
            <a:r>
              <a:rPr lang="fi-FI" dirty="0" smtClean="0"/>
              <a:t> </a:t>
            </a:r>
          </a:p>
          <a:p>
            <a:pPr lvl="2"/>
            <a:r>
              <a:rPr lang="fi-FI" dirty="0" smtClean="0"/>
              <a:t>Virusvektorit </a:t>
            </a:r>
          </a:p>
          <a:p>
            <a:pPr lvl="1"/>
            <a:r>
              <a:rPr lang="fi-FI" dirty="0" smtClean="0"/>
              <a:t>Tarvitaan: 	</a:t>
            </a:r>
          </a:p>
          <a:p>
            <a:pPr lvl="2"/>
            <a:r>
              <a:rPr lang="fi-FI" dirty="0" smtClean="0"/>
              <a:t>Merkkigeeni</a:t>
            </a:r>
          </a:p>
          <a:p>
            <a:pPr lvl="2"/>
            <a:r>
              <a:rPr lang="fi-FI" dirty="0" smtClean="0"/>
              <a:t>Koetin </a:t>
            </a:r>
            <a:endParaRPr lang="fi-FI" dirty="0"/>
          </a:p>
        </p:txBody>
      </p:sp>
      <p:pic>
        <p:nvPicPr>
          <p:cNvPr id="4" name="BK12dQq4sJ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43700" y="3887968"/>
            <a:ext cx="4572000" cy="257175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700" y="1124852"/>
            <a:ext cx="2762250" cy="165735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173" y="1124852"/>
            <a:ext cx="2886881" cy="16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6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Poistogeenisten eliöiden tuottamisen menetelmät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2194560"/>
            <a:ext cx="6878782" cy="4024125"/>
          </a:xfrm>
        </p:spPr>
        <p:txBody>
          <a:bodyPr/>
          <a:lstStyle/>
          <a:p>
            <a:r>
              <a:rPr lang="fi-FI" dirty="0" smtClean="0"/>
              <a:t>Tavoite: </a:t>
            </a:r>
          </a:p>
          <a:p>
            <a:pPr lvl="1"/>
            <a:r>
              <a:rPr lang="fi-FI" dirty="0" smtClean="0"/>
              <a:t>Tehdä jokin geeni toimintakyvyttömäksi</a:t>
            </a:r>
          </a:p>
          <a:p>
            <a:r>
              <a:rPr lang="fi-FI" dirty="0" smtClean="0"/>
              <a:t>Menetelmät: </a:t>
            </a:r>
          </a:p>
          <a:p>
            <a:pPr lvl="1"/>
            <a:r>
              <a:rPr lang="fi-FI" dirty="0" smtClean="0"/>
              <a:t>Mutaatio geeniin</a:t>
            </a:r>
          </a:p>
          <a:p>
            <a:pPr lvl="1"/>
            <a:r>
              <a:rPr lang="fi-FI" dirty="0" smtClean="0"/>
              <a:t>Alkion kantasoluihin geeniä muistuttavia keinotekoisia geenejä</a:t>
            </a:r>
          </a:p>
          <a:p>
            <a:pPr lvl="1"/>
            <a:r>
              <a:rPr lang="fi-FI" dirty="0" err="1" smtClean="0"/>
              <a:t>Crispr</a:t>
            </a:r>
            <a:r>
              <a:rPr lang="fi-FI" dirty="0" smtClean="0"/>
              <a:t> –tekniikka </a:t>
            </a:r>
          </a:p>
          <a:p>
            <a:pPr marL="914400" lvl="2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20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Kotitehtävät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Tehtävät: 2,3,4</a:t>
            </a:r>
          </a:p>
        </p:txBody>
      </p:sp>
    </p:spTree>
    <p:extLst>
      <p:ext uri="{BB962C8B-B14F-4D97-AF65-F5344CB8AC3E}">
        <p14:creationId xmlns:p14="http://schemas.microsoft.com/office/powerpoint/2010/main" val="202853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Katsotaan dokumentti muuntogeenisestä ruoasta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Mitä etuja muuntogeenisestä ruuasta on?</a:t>
            </a:r>
          </a:p>
          <a:p>
            <a:r>
              <a:rPr lang="fi-FI" dirty="0" smtClean="0"/>
              <a:t>Mitä haittoja siihen liittyy?</a:t>
            </a:r>
          </a:p>
          <a:p>
            <a:r>
              <a:rPr lang="fi-FI" dirty="0" smtClean="0"/>
              <a:t>Miksi muuntogeeninen ruoka tulisi sallia?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70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284</Words>
  <Application>Microsoft Office PowerPoint</Application>
  <PresentationFormat>Laajakuva</PresentationFormat>
  <Paragraphs>67</Paragraphs>
  <Slides>8</Slides>
  <Notes>3</Notes>
  <HiddenSlides>0</HiddenSlides>
  <MMClips>1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Office-teema</vt:lpstr>
      <vt:lpstr>Geenien siirto, muokkaus ja poisto</vt:lpstr>
      <vt:lpstr>käsitteitä</vt:lpstr>
      <vt:lpstr>Siirtogeenisten eliöiden tuottamisen Menetelmät</vt:lpstr>
      <vt:lpstr>PowerPoint-esitys</vt:lpstr>
      <vt:lpstr>PowerPoint-esitys</vt:lpstr>
      <vt:lpstr>Poistogeenisten eliöiden tuottamisen menetelmät</vt:lpstr>
      <vt:lpstr>Kotitehtävät </vt:lpstr>
      <vt:lpstr>Katsotaan dokumentti muuntogeenisestä ruoasta</vt:lpstr>
    </vt:vector>
  </TitlesOfParts>
  <Company>Jämsän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Geenien siirto, muokkaus ja poisto</dc:title>
  <dc:creator>Iisa Orell</dc:creator>
  <cp:lastModifiedBy>Iisa Orell</cp:lastModifiedBy>
  <cp:revision>21</cp:revision>
  <dcterms:created xsi:type="dcterms:W3CDTF">2018-07-22T18:37:16Z</dcterms:created>
  <dcterms:modified xsi:type="dcterms:W3CDTF">2018-07-22T19:49:49Z</dcterms:modified>
</cp:coreProperties>
</file>