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13"/>
  </p:notesMasterIdLst>
  <p:sldIdLst>
    <p:sldId id="256" r:id="rId6"/>
    <p:sldId id="260" r:id="rId7"/>
    <p:sldId id="257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CC"/>
    <a:srgbClr val="FFFFFF"/>
    <a:srgbClr val="FFFFDD"/>
    <a:srgbClr val="005082"/>
    <a:srgbClr val="198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564"/>
    <p:restoredTop sz="94658"/>
  </p:normalViewPr>
  <p:slideViewPr>
    <p:cSldViewPr>
      <p:cViewPr varScale="1">
        <p:scale>
          <a:sx n="104" d="100"/>
          <a:sy n="104" d="100"/>
        </p:scale>
        <p:origin x="720" y="114"/>
      </p:cViewPr>
      <p:guideLst>
        <p:guide orient="horz" pos="10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D5377F9-5B72-481B-AC88-B74C02D9F51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36732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MS PGothic" pitchFamily="34" charset="-128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7708791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3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1893211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4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7556395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5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716953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6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040348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7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6792188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832162E-5493-4DA9-AE69-36DE1DBA92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9A58E91-C772-4ABC-8168-02FE4102D1F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FE39B19-6D18-4829-8F60-375465AFE44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CC2E85E-8D78-4180-BE5D-4B50E3412FE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AF4EC8C-7181-4B1B-B0DF-0DD1CDF0080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6B3A5EF-C1D2-4581-80D5-D358B7777B3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E5748C-DF45-44D1-921F-DFE524277A9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3BD5DAC-1AF5-485A-8659-EEF77A48D65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6A77C59-236F-4C67-9EE4-D9447447FB9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C62EC50-C03C-4CD7-BD6B-1DE0608F552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/>
              <a:t>Vedä kuva paikkamerkkiin tai lisää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3B3B8AD-178B-4E3D-9095-3A6018803E0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perustyylejä naps.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>
                <a:solidFill>
                  <a:schemeClr val="accent1"/>
                </a:solidFill>
                <a:latin typeface="Verdana" pitchFamily="34" charset="0"/>
              </a:rPr>
              <a:t>Forum 3</a:t>
            </a:r>
            <a:endParaRPr lang="fi-FI" altLang="fi-FI" sz="1200" i="0" dirty="0">
              <a:solidFill>
                <a:schemeClr val="accent1"/>
              </a:solidFill>
              <a:latin typeface="Verdan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0QZI1hsi1PA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4267200" y="1981200"/>
            <a:ext cx="2607354" cy="1200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>
                <a:solidFill>
                  <a:schemeClr val="accent1"/>
                </a:solidFill>
              </a:rPr>
              <a:t>Luku x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>
                <a:solidFill>
                  <a:schemeClr val="accent1"/>
                </a:solidFill>
              </a:rPr>
              <a:t>Luvun otsikko</a:t>
            </a:r>
            <a:endParaRPr lang="fi-FI" altLang="fi-FI" sz="2400" i="0">
              <a:solidFill>
                <a:schemeClr val="accent1"/>
              </a:solidFill>
            </a:endParaRPr>
          </a:p>
        </p:txBody>
      </p:sp>
      <p:pic>
        <p:nvPicPr>
          <p:cNvPr id="2" name="Kuva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4419600" y="2133600"/>
            <a:ext cx="3017173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>
                <a:solidFill>
                  <a:schemeClr val="accent1"/>
                </a:solidFill>
              </a:rPr>
              <a:t>Luku 14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>
                <a:solidFill>
                  <a:schemeClr val="accent1"/>
                </a:solidFill>
              </a:rPr>
              <a:t>Euroopan unioni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>
                <a:solidFill>
                  <a:schemeClr val="accent1"/>
                </a:solidFill>
              </a:rPr>
              <a:t>ja talouden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>
                <a:solidFill>
                  <a:schemeClr val="accent1"/>
                </a:solidFill>
              </a:rPr>
              <a:t>globalisaatio</a:t>
            </a:r>
            <a:endParaRPr lang="fi-FI" altLang="fi-FI" sz="2400" i="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EKP:n rahapoliittiset välineet</a:t>
            </a:r>
            <a:endParaRPr lang="fi-FI" alt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971600" y="1628800"/>
            <a:ext cx="7772400" cy="4495800"/>
          </a:xfrm>
        </p:spPr>
        <p:txBody>
          <a:bodyPr/>
          <a:lstStyle/>
          <a:p>
            <a:pPr marL="0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fi-FI" dirty="0"/>
              <a:t>Katso lyhyt animaatio EKP:n toiminnasta ja eurojärjestelmästä.</a:t>
            </a:r>
          </a:p>
          <a:p>
            <a:pPr marL="0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fi-FI" u="sng" dirty="0">
                <a:solidFill>
                  <a:schemeClr val="hlink"/>
                </a:solidFill>
                <a:hlinkClick r:id="rId2"/>
              </a:rPr>
              <a:t>https://www.youtube.com/watch?v=0QZI1hsi1PA</a:t>
            </a:r>
          </a:p>
          <a:p>
            <a:pPr marL="457200" lvl="0" indent="-457200">
              <a:lnSpc>
                <a:spcPct val="115000"/>
              </a:lnSpc>
              <a:spcBef>
                <a:spcPts val="0"/>
              </a:spcBef>
              <a:buFont typeface="+mj-lt"/>
              <a:buAutoNum type="arabicPeriod"/>
            </a:pPr>
            <a:endParaRPr lang="fi-FI" dirty="0"/>
          </a:p>
          <a:p>
            <a:pPr marL="0" lvl="0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fi-FI" b="1" dirty="0"/>
              <a:t>Tehtävät</a:t>
            </a:r>
          </a:p>
          <a:p>
            <a:pPr marL="0" lvl="0" indent="0">
              <a:lnSpc>
                <a:spcPct val="115000"/>
              </a:lnSpc>
              <a:spcBef>
                <a:spcPts val="0"/>
              </a:spcBef>
              <a:buNone/>
            </a:pPr>
            <a:endParaRPr lang="fi-FI" dirty="0"/>
          </a:p>
          <a:p>
            <a:pPr marL="457200" lvl="0" indent="-4572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Font typeface="+mj-lt"/>
              <a:buAutoNum type="arabicPeriod"/>
            </a:pPr>
            <a:r>
              <a:rPr lang="fi-FI" dirty="0"/>
              <a:t>Tutki seuraavien diojen kaavioita EKP:n rahapoliittisista </a:t>
            </a:r>
            <a:r>
              <a:rPr lang="fi-FI"/>
              <a:t>välineistä.</a:t>
            </a:r>
          </a:p>
          <a:p>
            <a:pPr marL="457200" lvl="0" indent="-4572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Font typeface="+mj-lt"/>
              <a:buAutoNum type="arabicPeriod"/>
            </a:pPr>
            <a:r>
              <a:rPr lang="fi-FI"/>
              <a:t>Tiivistä </a:t>
            </a:r>
            <a:r>
              <a:rPr lang="fi-FI" dirty="0"/>
              <a:t>EKP:n tavoitteet ja keinot muutamaan virkkeeseen.</a:t>
            </a:r>
          </a:p>
          <a:p>
            <a:endParaRPr lang="fi-FI" dirty="0"/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dirty="0"/>
              <a:t>Avomarkkinaoperaatio</a:t>
            </a:r>
          </a:p>
        </p:txBody>
      </p:sp>
      <p:sp>
        <p:nvSpPr>
          <p:cNvPr id="14339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1143000"/>
            <a:ext cx="8001000" cy="4983163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fi-FI" altLang="fi-FI" dirty="0"/>
              <a:t>EKP haluaa vähentää kysyntää. Rahamarkkinoita kiristetään eli korkoa pyritään nostamaan.</a:t>
            </a:r>
          </a:p>
          <a:p>
            <a:pPr marL="0" indent="0" eaLnBrk="1" hangingPunct="1">
              <a:buFontTx/>
              <a:buNone/>
              <a:defRPr/>
            </a:pPr>
            <a:endParaRPr lang="fi-FI" altLang="fi-FI" dirty="0"/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3748087" y="2913856"/>
            <a:ext cx="1800225" cy="1441450"/>
          </a:xfrm>
          <a:prstGeom prst="rect">
            <a:avLst/>
          </a:prstGeom>
          <a:solidFill>
            <a:srgbClr val="FFFFFF"/>
          </a:solidFill>
          <a:ln w="22225">
            <a:solidFill>
              <a:srgbClr val="000000"/>
            </a:solidFill>
            <a:miter lim="800000"/>
            <a:headEnd/>
            <a:tailEnd/>
          </a:ln>
          <a:effectLst>
            <a:outerShdw blurRad="50800" dist="101600" dir="1200000" algn="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b="1" i="0" dirty="0">
                <a:latin typeface="+mn-lt"/>
              </a:rPr>
              <a:t>Pankit</a:t>
            </a:r>
          </a:p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3. lainattava raha vähenee</a:t>
            </a: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468423" y="2924175"/>
            <a:ext cx="1800225" cy="1441450"/>
          </a:xfrm>
          <a:prstGeom prst="rect">
            <a:avLst/>
          </a:prstGeom>
          <a:solidFill>
            <a:srgbClr val="FFFFFF"/>
          </a:solidFill>
          <a:ln w="22225">
            <a:solidFill>
              <a:srgbClr val="000000"/>
            </a:solidFill>
            <a:miter lim="800000"/>
            <a:headEnd/>
            <a:tailEnd/>
          </a:ln>
          <a:effectLst>
            <a:outerShdw blurRad="50800" dist="101600" dir="1200000" algn="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400" b="1" i="0" dirty="0">
                <a:latin typeface="+mn-lt"/>
              </a:rPr>
              <a:t>EKP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6964168" y="2901632"/>
            <a:ext cx="1800225" cy="1441450"/>
          </a:xfrm>
          <a:prstGeom prst="rect">
            <a:avLst/>
          </a:prstGeom>
          <a:solidFill>
            <a:srgbClr val="FFFFFF"/>
          </a:solidFill>
          <a:ln w="22225">
            <a:solidFill>
              <a:srgbClr val="000000"/>
            </a:solidFill>
            <a:miter lim="800000"/>
            <a:headEnd/>
            <a:tailEnd/>
          </a:ln>
          <a:effectLst>
            <a:outerShdw blurRad="50800" dist="101600" dir="1200000" algn="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b="1" i="0" dirty="0">
                <a:latin typeface="+mn-lt"/>
              </a:rPr>
              <a:t>Asiakkaat</a:t>
            </a:r>
          </a:p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6. kulutus vähenee</a:t>
            </a:r>
          </a:p>
        </p:txBody>
      </p:sp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1619671" y="1933178"/>
            <a:ext cx="295093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1. myy sijoitus-</a:t>
            </a:r>
          </a:p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todistuksia</a:t>
            </a:r>
          </a:p>
        </p:txBody>
      </p:sp>
      <p:sp>
        <p:nvSpPr>
          <p:cNvPr id="10" name="Freeform 10"/>
          <p:cNvSpPr>
            <a:spLocks/>
          </p:cNvSpPr>
          <p:nvPr/>
        </p:nvSpPr>
        <p:spPr bwMode="auto">
          <a:xfrm>
            <a:off x="2231438" y="2682280"/>
            <a:ext cx="1585913" cy="233362"/>
          </a:xfrm>
          <a:custGeom>
            <a:avLst/>
            <a:gdLst>
              <a:gd name="T0" fmla="*/ 0 w 2498"/>
              <a:gd name="T1" fmla="*/ 233362 h 368"/>
              <a:gd name="T2" fmla="*/ 1079919 w 2498"/>
              <a:gd name="T3" fmla="*/ 12683 h 368"/>
              <a:gd name="T4" fmla="*/ 1585913 w 2498"/>
              <a:gd name="T5" fmla="*/ 155997 h 368"/>
              <a:gd name="T6" fmla="*/ 0 60000 65536"/>
              <a:gd name="T7" fmla="*/ 0 60000 65536"/>
              <a:gd name="T8" fmla="*/ 0 60000 65536"/>
              <a:gd name="T9" fmla="*/ 0 w 2498"/>
              <a:gd name="T10" fmla="*/ 0 h 368"/>
              <a:gd name="T11" fmla="*/ 2498 w 2498"/>
              <a:gd name="T12" fmla="*/ 368 h 36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98" h="368">
                <a:moveTo>
                  <a:pt x="0" y="368"/>
                </a:moveTo>
                <a:cubicBezTo>
                  <a:pt x="286" y="313"/>
                  <a:pt x="1285" y="40"/>
                  <a:pt x="1701" y="20"/>
                </a:cubicBezTo>
                <a:cubicBezTo>
                  <a:pt x="2117" y="0"/>
                  <a:pt x="2332" y="199"/>
                  <a:pt x="2498" y="246"/>
                </a:cubicBezTo>
              </a:path>
            </a:pathLst>
          </a:cu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1" name="Text Box 14"/>
          <p:cNvSpPr txBox="1">
            <a:spLocks noChangeArrowheads="1"/>
          </p:cNvSpPr>
          <p:nvPr/>
        </p:nvSpPr>
        <p:spPr bwMode="auto">
          <a:xfrm>
            <a:off x="2206228" y="4886722"/>
            <a:ext cx="14398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2. rahaa EKP:lle</a:t>
            </a:r>
          </a:p>
        </p:txBody>
      </p:sp>
      <p:sp>
        <p:nvSpPr>
          <p:cNvPr id="12" name="Freeform 9"/>
          <p:cNvSpPr>
            <a:spLocks/>
          </p:cNvSpPr>
          <p:nvPr/>
        </p:nvSpPr>
        <p:spPr bwMode="auto">
          <a:xfrm>
            <a:off x="2062163" y="4365625"/>
            <a:ext cx="1717675" cy="295275"/>
          </a:xfrm>
          <a:custGeom>
            <a:avLst/>
            <a:gdLst>
              <a:gd name="T0" fmla="*/ 1717675 w 2706"/>
              <a:gd name="T1" fmla="*/ 0 h 465"/>
              <a:gd name="T2" fmla="*/ 749023 w 2706"/>
              <a:gd name="T3" fmla="*/ 286385 h 465"/>
              <a:gd name="T4" fmla="*/ 0 w 2706"/>
              <a:gd name="T5" fmla="*/ 55245 h 465"/>
              <a:gd name="T6" fmla="*/ 0 60000 65536"/>
              <a:gd name="T7" fmla="*/ 0 60000 65536"/>
              <a:gd name="T8" fmla="*/ 0 60000 65536"/>
              <a:gd name="T9" fmla="*/ 0 w 2706"/>
              <a:gd name="T10" fmla="*/ 0 h 465"/>
              <a:gd name="T11" fmla="*/ 2706 w 2706"/>
              <a:gd name="T12" fmla="*/ 465 h 46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06" h="465">
                <a:moveTo>
                  <a:pt x="2706" y="0"/>
                </a:moveTo>
                <a:cubicBezTo>
                  <a:pt x="2452" y="75"/>
                  <a:pt x="1631" y="437"/>
                  <a:pt x="1180" y="451"/>
                </a:cubicBezTo>
                <a:cubicBezTo>
                  <a:pt x="729" y="465"/>
                  <a:pt x="246" y="163"/>
                  <a:pt x="0" y="87"/>
                </a:cubicBezTo>
              </a:path>
            </a:pathLst>
          </a:cu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5702300" y="1933178"/>
            <a:ext cx="1655763" cy="647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4000" tIns="10800" rIns="54000" bIns="10800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4. korko nousee</a:t>
            </a:r>
          </a:p>
        </p:txBody>
      </p:sp>
      <p:sp>
        <p:nvSpPr>
          <p:cNvPr id="14" name="Freeform 7"/>
          <p:cNvSpPr>
            <a:spLocks/>
          </p:cNvSpPr>
          <p:nvPr/>
        </p:nvSpPr>
        <p:spPr bwMode="auto">
          <a:xfrm>
            <a:off x="5514703" y="2683163"/>
            <a:ext cx="1585913" cy="233363"/>
          </a:xfrm>
          <a:custGeom>
            <a:avLst/>
            <a:gdLst>
              <a:gd name="T0" fmla="*/ 0 w 2498"/>
              <a:gd name="T1" fmla="*/ 233363 h 368"/>
              <a:gd name="T2" fmla="*/ 1079919 w 2498"/>
              <a:gd name="T3" fmla="*/ 12683 h 368"/>
              <a:gd name="T4" fmla="*/ 1585913 w 2498"/>
              <a:gd name="T5" fmla="*/ 155998 h 368"/>
              <a:gd name="T6" fmla="*/ 0 60000 65536"/>
              <a:gd name="T7" fmla="*/ 0 60000 65536"/>
              <a:gd name="T8" fmla="*/ 0 60000 65536"/>
              <a:gd name="T9" fmla="*/ 0 w 2498"/>
              <a:gd name="T10" fmla="*/ 0 h 368"/>
              <a:gd name="T11" fmla="*/ 2498 w 2498"/>
              <a:gd name="T12" fmla="*/ 368 h 36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98" h="368">
                <a:moveTo>
                  <a:pt x="0" y="368"/>
                </a:moveTo>
                <a:cubicBezTo>
                  <a:pt x="286" y="313"/>
                  <a:pt x="1285" y="40"/>
                  <a:pt x="1701" y="20"/>
                </a:cubicBezTo>
                <a:cubicBezTo>
                  <a:pt x="2117" y="0"/>
                  <a:pt x="2332" y="199"/>
                  <a:pt x="2498" y="246"/>
                </a:cubicBezTo>
              </a:path>
            </a:pathLst>
          </a:cu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5104289" y="4886722"/>
            <a:ext cx="2851784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5. lainojen kysyntä heikkenee</a:t>
            </a:r>
          </a:p>
        </p:txBody>
      </p:sp>
      <p:sp>
        <p:nvSpPr>
          <p:cNvPr id="16" name="Freeform 6"/>
          <p:cNvSpPr>
            <a:spLocks/>
          </p:cNvSpPr>
          <p:nvPr/>
        </p:nvSpPr>
        <p:spPr bwMode="auto">
          <a:xfrm>
            <a:off x="5384801" y="4380785"/>
            <a:ext cx="1717675" cy="295275"/>
          </a:xfrm>
          <a:custGeom>
            <a:avLst/>
            <a:gdLst>
              <a:gd name="T0" fmla="*/ 1717675 w 2706"/>
              <a:gd name="T1" fmla="*/ 0 h 465"/>
              <a:gd name="T2" fmla="*/ 749023 w 2706"/>
              <a:gd name="T3" fmla="*/ 286385 h 465"/>
              <a:gd name="T4" fmla="*/ 0 w 2706"/>
              <a:gd name="T5" fmla="*/ 55245 h 465"/>
              <a:gd name="T6" fmla="*/ 0 60000 65536"/>
              <a:gd name="T7" fmla="*/ 0 60000 65536"/>
              <a:gd name="T8" fmla="*/ 0 60000 65536"/>
              <a:gd name="T9" fmla="*/ 0 w 2706"/>
              <a:gd name="T10" fmla="*/ 0 h 465"/>
              <a:gd name="T11" fmla="*/ 2706 w 2706"/>
              <a:gd name="T12" fmla="*/ 465 h 46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06" h="465">
                <a:moveTo>
                  <a:pt x="2706" y="0"/>
                </a:moveTo>
                <a:cubicBezTo>
                  <a:pt x="2452" y="75"/>
                  <a:pt x="1631" y="437"/>
                  <a:pt x="1180" y="451"/>
                </a:cubicBezTo>
                <a:cubicBezTo>
                  <a:pt x="729" y="465"/>
                  <a:pt x="246" y="163"/>
                  <a:pt x="0" y="87"/>
                </a:cubicBezTo>
              </a:path>
            </a:pathLst>
          </a:cu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i-FI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  <p:bldP spid="9" grpId="0"/>
      <p:bldP spid="10" grpId="0" animBg="1"/>
      <p:bldP spid="11" grpId="0"/>
      <p:bldP spid="12" grpId="0" animBg="1"/>
      <p:bldP spid="13" grpId="0"/>
      <p:bldP spid="14" grpId="0" animBg="1"/>
      <p:bldP spid="15" grpId="0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dirty="0"/>
              <a:t>Avomarkkinaoperaatio</a:t>
            </a:r>
          </a:p>
        </p:txBody>
      </p:sp>
      <p:sp>
        <p:nvSpPr>
          <p:cNvPr id="14339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1143000"/>
            <a:ext cx="8001000" cy="4983163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fi-FI" altLang="fi-FI" dirty="0"/>
              <a:t>EKP haluaa lisätä kysyntää. Rahamarkkinoita löysätään eli korkoa pyritään laskemaan.</a:t>
            </a:r>
          </a:p>
          <a:p>
            <a:pPr marL="0" indent="0" eaLnBrk="1" hangingPunct="1">
              <a:buFontTx/>
              <a:buNone/>
              <a:defRPr/>
            </a:pPr>
            <a:endParaRPr lang="fi-FI" altLang="fi-FI" dirty="0"/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3748087" y="2913856"/>
            <a:ext cx="1800225" cy="1441450"/>
          </a:xfrm>
          <a:prstGeom prst="rect">
            <a:avLst/>
          </a:prstGeom>
          <a:solidFill>
            <a:srgbClr val="FFFFFF"/>
          </a:solidFill>
          <a:ln w="22225">
            <a:solidFill>
              <a:srgbClr val="000000"/>
            </a:solidFill>
            <a:miter lim="800000"/>
            <a:headEnd/>
            <a:tailEnd/>
          </a:ln>
          <a:effectLst>
            <a:outerShdw blurRad="50800" dist="101600" dir="1200000" algn="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b="1" i="0" dirty="0">
                <a:latin typeface="+mn-lt"/>
              </a:rPr>
              <a:t>Pankit</a:t>
            </a:r>
          </a:p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3. lainattava raha lisääntyy</a:t>
            </a: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468423" y="2924175"/>
            <a:ext cx="1800225" cy="1441450"/>
          </a:xfrm>
          <a:prstGeom prst="rect">
            <a:avLst/>
          </a:prstGeom>
          <a:solidFill>
            <a:srgbClr val="FFFFFF"/>
          </a:solidFill>
          <a:ln w="22225">
            <a:solidFill>
              <a:srgbClr val="000000"/>
            </a:solidFill>
            <a:miter lim="800000"/>
            <a:headEnd/>
            <a:tailEnd/>
          </a:ln>
          <a:effectLst>
            <a:outerShdw blurRad="50800" dist="101600" dir="1200000" algn="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400" b="1" i="0" dirty="0">
                <a:latin typeface="+mn-lt"/>
              </a:rPr>
              <a:t>EKP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6964168" y="2901632"/>
            <a:ext cx="1800225" cy="1441450"/>
          </a:xfrm>
          <a:prstGeom prst="rect">
            <a:avLst/>
          </a:prstGeom>
          <a:solidFill>
            <a:srgbClr val="FFFFFF"/>
          </a:solidFill>
          <a:ln w="22225">
            <a:solidFill>
              <a:srgbClr val="000000"/>
            </a:solidFill>
            <a:miter lim="800000"/>
            <a:headEnd/>
            <a:tailEnd/>
          </a:ln>
          <a:effectLst>
            <a:outerShdw blurRad="50800" dist="101600" dir="1200000" algn="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b="1" i="0" dirty="0">
                <a:latin typeface="+mn-lt"/>
              </a:rPr>
              <a:t>Asiakkaat</a:t>
            </a:r>
          </a:p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6. kulutus kasvaa</a:t>
            </a:r>
          </a:p>
        </p:txBody>
      </p:sp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1775167" y="1933178"/>
            <a:ext cx="2241322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2. rahaa pankeille</a:t>
            </a:r>
          </a:p>
        </p:txBody>
      </p:sp>
      <p:sp>
        <p:nvSpPr>
          <p:cNvPr id="10" name="Freeform 10"/>
          <p:cNvSpPr>
            <a:spLocks/>
          </p:cNvSpPr>
          <p:nvPr/>
        </p:nvSpPr>
        <p:spPr bwMode="auto">
          <a:xfrm>
            <a:off x="2231438" y="2682280"/>
            <a:ext cx="1585913" cy="233362"/>
          </a:xfrm>
          <a:custGeom>
            <a:avLst/>
            <a:gdLst>
              <a:gd name="T0" fmla="*/ 0 w 2498"/>
              <a:gd name="T1" fmla="*/ 233362 h 368"/>
              <a:gd name="T2" fmla="*/ 1079919 w 2498"/>
              <a:gd name="T3" fmla="*/ 12683 h 368"/>
              <a:gd name="T4" fmla="*/ 1585913 w 2498"/>
              <a:gd name="T5" fmla="*/ 155997 h 368"/>
              <a:gd name="T6" fmla="*/ 0 60000 65536"/>
              <a:gd name="T7" fmla="*/ 0 60000 65536"/>
              <a:gd name="T8" fmla="*/ 0 60000 65536"/>
              <a:gd name="T9" fmla="*/ 0 w 2498"/>
              <a:gd name="T10" fmla="*/ 0 h 368"/>
              <a:gd name="T11" fmla="*/ 2498 w 2498"/>
              <a:gd name="T12" fmla="*/ 368 h 36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98" h="368">
                <a:moveTo>
                  <a:pt x="0" y="368"/>
                </a:moveTo>
                <a:cubicBezTo>
                  <a:pt x="286" y="313"/>
                  <a:pt x="1285" y="40"/>
                  <a:pt x="1701" y="20"/>
                </a:cubicBezTo>
                <a:cubicBezTo>
                  <a:pt x="2117" y="0"/>
                  <a:pt x="2332" y="199"/>
                  <a:pt x="2498" y="246"/>
                </a:cubicBezTo>
              </a:path>
            </a:pathLst>
          </a:cu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1" name="Text Box 14"/>
          <p:cNvSpPr txBox="1">
            <a:spLocks noChangeArrowheads="1"/>
          </p:cNvSpPr>
          <p:nvPr/>
        </p:nvSpPr>
        <p:spPr bwMode="auto">
          <a:xfrm>
            <a:off x="1666082" y="4872797"/>
            <a:ext cx="250983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1. EKP ostaa sijoitustodistuksia</a:t>
            </a:r>
          </a:p>
        </p:txBody>
      </p:sp>
      <p:sp>
        <p:nvSpPr>
          <p:cNvPr id="12" name="Freeform 9"/>
          <p:cNvSpPr>
            <a:spLocks/>
          </p:cNvSpPr>
          <p:nvPr/>
        </p:nvSpPr>
        <p:spPr bwMode="auto">
          <a:xfrm>
            <a:off x="2062163" y="4365625"/>
            <a:ext cx="1717675" cy="295275"/>
          </a:xfrm>
          <a:custGeom>
            <a:avLst/>
            <a:gdLst>
              <a:gd name="T0" fmla="*/ 1717675 w 2706"/>
              <a:gd name="T1" fmla="*/ 0 h 465"/>
              <a:gd name="T2" fmla="*/ 749023 w 2706"/>
              <a:gd name="T3" fmla="*/ 286385 h 465"/>
              <a:gd name="T4" fmla="*/ 0 w 2706"/>
              <a:gd name="T5" fmla="*/ 55245 h 465"/>
              <a:gd name="T6" fmla="*/ 0 60000 65536"/>
              <a:gd name="T7" fmla="*/ 0 60000 65536"/>
              <a:gd name="T8" fmla="*/ 0 60000 65536"/>
              <a:gd name="T9" fmla="*/ 0 w 2706"/>
              <a:gd name="T10" fmla="*/ 0 h 465"/>
              <a:gd name="T11" fmla="*/ 2706 w 2706"/>
              <a:gd name="T12" fmla="*/ 465 h 46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06" h="465">
                <a:moveTo>
                  <a:pt x="2706" y="0"/>
                </a:moveTo>
                <a:cubicBezTo>
                  <a:pt x="2452" y="75"/>
                  <a:pt x="1631" y="437"/>
                  <a:pt x="1180" y="451"/>
                </a:cubicBezTo>
                <a:cubicBezTo>
                  <a:pt x="729" y="465"/>
                  <a:pt x="246" y="163"/>
                  <a:pt x="0" y="87"/>
                </a:cubicBezTo>
              </a:path>
            </a:pathLst>
          </a:cu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5702300" y="1933178"/>
            <a:ext cx="1655763" cy="647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4000" tIns="10800" rIns="54000" bIns="10800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4. korko laskee</a:t>
            </a:r>
          </a:p>
        </p:txBody>
      </p:sp>
      <p:sp>
        <p:nvSpPr>
          <p:cNvPr id="14" name="Freeform 7"/>
          <p:cNvSpPr>
            <a:spLocks/>
          </p:cNvSpPr>
          <p:nvPr/>
        </p:nvSpPr>
        <p:spPr bwMode="auto">
          <a:xfrm>
            <a:off x="5514703" y="2683163"/>
            <a:ext cx="1585913" cy="233363"/>
          </a:xfrm>
          <a:custGeom>
            <a:avLst/>
            <a:gdLst>
              <a:gd name="T0" fmla="*/ 0 w 2498"/>
              <a:gd name="T1" fmla="*/ 233363 h 368"/>
              <a:gd name="T2" fmla="*/ 1079919 w 2498"/>
              <a:gd name="T3" fmla="*/ 12683 h 368"/>
              <a:gd name="T4" fmla="*/ 1585913 w 2498"/>
              <a:gd name="T5" fmla="*/ 155998 h 368"/>
              <a:gd name="T6" fmla="*/ 0 60000 65536"/>
              <a:gd name="T7" fmla="*/ 0 60000 65536"/>
              <a:gd name="T8" fmla="*/ 0 60000 65536"/>
              <a:gd name="T9" fmla="*/ 0 w 2498"/>
              <a:gd name="T10" fmla="*/ 0 h 368"/>
              <a:gd name="T11" fmla="*/ 2498 w 2498"/>
              <a:gd name="T12" fmla="*/ 368 h 36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98" h="368">
                <a:moveTo>
                  <a:pt x="0" y="368"/>
                </a:moveTo>
                <a:cubicBezTo>
                  <a:pt x="286" y="313"/>
                  <a:pt x="1285" y="40"/>
                  <a:pt x="1701" y="20"/>
                </a:cubicBezTo>
                <a:cubicBezTo>
                  <a:pt x="2117" y="0"/>
                  <a:pt x="2332" y="199"/>
                  <a:pt x="2498" y="246"/>
                </a:cubicBezTo>
              </a:path>
            </a:pathLst>
          </a:cu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5104289" y="4953397"/>
            <a:ext cx="2851784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5. lainojen kysyntä kasvaa</a:t>
            </a:r>
          </a:p>
        </p:txBody>
      </p:sp>
      <p:sp>
        <p:nvSpPr>
          <p:cNvPr id="16" name="Freeform 6"/>
          <p:cNvSpPr>
            <a:spLocks/>
          </p:cNvSpPr>
          <p:nvPr/>
        </p:nvSpPr>
        <p:spPr bwMode="auto">
          <a:xfrm>
            <a:off x="5384801" y="4380785"/>
            <a:ext cx="1717675" cy="295275"/>
          </a:xfrm>
          <a:custGeom>
            <a:avLst/>
            <a:gdLst>
              <a:gd name="T0" fmla="*/ 1717675 w 2706"/>
              <a:gd name="T1" fmla="*/ 0 h 465"/>
              <a:gd name="T2" fmla="*/ 749023 w 2706"/>
              <a:gd name="T3" fmla="*/ 286385 h 465"/>
              <a:gd name="T4" fmla="*/ 0 w 2706"/>
              <a:gd name="T5" fmla="*/ 55245 h 465"/>
              <a:gd name="T6" fmla="*/ 0 60000 65536"/>
              <a:gd name="T7" fmla="*/ 0 60000 65536"/>
              <a:gd name="T8" fmla="*/ 0 60000 65536"/>
              <a:gd name="T9" fmla="*/ 0 w 2706"/>
              <a:gd name="T10" fmla="*/ 0 h 465"/>
              <a:gd name="T11" fmla="*/ 2706 w 2706"/>
              <a:gd name="T12" fmla="*/ 465 h 46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06" h="465">
                <a:moveTo>
                  <a:pt x="2706" y="0"/>
                </a:moveTo>
                <a:cubicBezTo>
                  <a:pt x="2452" y="75"/>
                  <a:pt x="1631" y="437"/>
                  <a:pt x="1180" y="451"/>
                </a:cubicBezTo>
                <a:cubicBezTo>
                  <a:pt x="729" y="465"/>
                  <a:pt x="246" y="163"/>
                  <a:pt x="0" y="87"/>
                </a:cubicBezTo>
              </a:path>
            </a:pathLst>
          </a:cu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74786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  <p:bldP spid="9" grpId="0"/>
      <p:bldP spid="10" grpId="0" animBg="1"/>
      <p:bldP spid="11" grpId="0"/>
      <p:bldP spid="12" grpId="0" animBg="1"/>
      <p:bldP spid="13" grpId="0"/>
      <p:bldP spid="14" grpId="0" animBg="1"/>
      <p:bldP spid="15" grpId="0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dirty="0"/>
              <a:t>Ohjauskoron käyttö</a:t>
            </a:r>
          </a:p>
        </p:txBody>
      </p:sp>
      <p:sp>
        <p:nvSpPr>
          <p:cNvPr id="14339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1143000"/>
            <a:ext cx="8001000" cy="4983163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fi-FI" altLang="fi-FI" dirty="0"/>
              <a:t>EKP haluaa hillitä voimistuvaa kysyntää.</a:t>
            </a:r>
          </a:p>
          <a:p>
            <a:pPr marL="0" indent="0" eaLnBrk="1" hangingPunct="1">
              <a:buFontTx/>
              <a:buNone/>
              <a:defRPr/>
            </a:pPr>
            <a:endParaRPr lang="fi-FI" altLang="fi-FI" dirty="0"/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3635896" y="2913856"/>
            <a:ext cx="1970687" cy="1441450"/>
          </a:xfrm>
          <a:prstGeom prst="rect">
            <a:avLst/>
          </a:prstGeom>
          <a:solidFill>
            <a:srgbClr val="FFFFFF"/>
          </a:solidFill>
          <a:ln w="22225">
            <a:solidFill>
              <a:srgbClr val="000000"/>
            </a:solidFill>
            <a:miter lim="800000"/>
            <a:headEnd/>
            <a:tailEnd/>
          </a:ln>
          <a:effectLst>
            <a:outerShdw blurRad="50800" dist="101600" dir="1200000" algn="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b="1" i="0" dirty="0">
                <a:latin typeface="+mn-lt"/>
              </a:rPr>
              <a:t>Pankit</a:t>
            </a:r>
          </a:p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2. omat varat eivät kata kysyntää</a:t>
            </a: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468423" y="2924175"/>
            <a:ext cx="1943337" cy="1441450"/>
          </a:xfrm>
          <a:prstGeom prst="rect">
            <a:avLst/>
          </a:prstGeom>
          <a:solidFill>
            <a:srgbClr val="FFFFFF"/>
          </a:solidFill>
          <a:ln w="22225">
            <a:solidFill>
              <a:srgbClr val="000000"/>
            </a:solidFill>
            <a:miter lim="800000"/>
            <a:headEnd/>
            <a:tailEnd/>
          </a:ln>
          <a:effectLst>
            <a:outerShdw blurRad="50800" dist="101600" dir="1200000" algn="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400" b="1" i="0" dirty="0">
                <a:latin typeface="+mn-lt"/>
              </a:rPr>
              <a:t>EKP</a:t>
            </a:r>
          </a:p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4. nostaa ohjauskorkoa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6964168" y="2901632"/>
            <a:ext cx="1800225" cy="1441450"/>
          </a:xfrm>
          <a:prstGeom prst="rect">
            <a:avLst/>
          </a:prstGeom>
          <a:solidFill>
            <a:srgbClr val="FFFFFF"/>
          </a:solidFill>
          <a:ln w="22225">
            <a:solidFill>
              <a:srgbClr val="000000"/>
            </a:solidFill>
            <a:miter lim="800000"/>
            <a:headEnd/>
            <a:tailEnd/>
          </a:ln>
          <a:effectLst>
            <a:outerShdw blurRad="50800" dist="101600" dir="1200000" algn="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b="1" i="0" dirty="0">
                <a:latin typeface="+mn-lt"/>
              </a:rPr>
              <a:t>Asiakkaat</a:t>
            </a:r>
          </a:p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7. kulutus vähenee</a:t>
            </a:r>
          </a:p>
        </p:txBody>
      </p:sp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1775167" y="1933178"/>
            <a:ext cx="2241322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5. lainan korko nousee</a:t>
            </a:r>
          </a:p>
        </p:txBody>
      </p:sp>
      <p:sp>
        <p:nvSpPr>
          <p:cNvPr id="10" name="Freeform 10"/>
          <p:cNvSpPr>
            <a:spLocks/>
          </p:cNvSpPr>
          <p:nvPr/>
        </p:nvSpPr>
        <p:spPr bwMode="auto">
          <a:xfrm>
            <a:off x="2231438" y="2682280"/>
            <a:ext cx="1585913" cy="233362"/>
          </a:xfrm>
          <a:custGeom>
            <a:avLst/>
            <a:gdLst>
              <a:gd name="T0" fmla="*/ 0 w 2498"/>
              <a:gd name="T1" fmla="*/ 233362 h 368"/>
              <a:gd name="T2" fmla="*/ 1079919 w 2498"/>
              <a:gd name="T3" fmla="*/ 12683 h 368"/>
              <a:gd name="T4" fmla="*/ 1585913 w 2498"/>
              <a:gd name="T5" fmla="*/ 155997 h 368"/>
              <a:gd name="T6" fmla="*/ 0 60000 65536"/>
              <a:gd name="T7" fmla="*/ 0 60000 65536"/>
              <a:gd name="T8" fmla="*/ 0 60000 65536"/>
              <a:gd name="T9" fmla="*/ 0 w 2498"/>
              <a:gd name="T10" fmla="*/ 0 h 368"/>
              <a:gd name="T11" fmla="*/ 2498 w 2498"/>
              <a:gd name="T12" fmla="*/ 368 h 36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98" h="368">
                <a:moveTo>
                  <a:pt x="0" y="368"/>
                </a:moveTo>
                <a:cubicBezTo>
                  <a:pt x="286" y="313"/>
                  <a:pt x="1285" y="40"/>
                  <a:pt x="1701" y="20"/>
                </a:cubicBezTo>
                <a:cubicBezTo>
                  <a:pt x="2117" y="0"/>
                  <a:pt x="2332" y="199"/>
                  <a:pt x="2498" y="246"/>
                </a:cubicBezTo>
              </a:path>
            </a:pathLst>
          </a:cu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1" name="Text Box 14"/>
          <p:cNvSpPr txBox="1">
            <a:spLocks noChangeArrowheads="1"/>
          </p:cNvSpPr>
          <p:nvPr/>
        </p:nvSpPr>
        <p:spPr bwMode="auto">
          <a:xfrm>
            <a:off x="1666082" y="4872797"/>
            <a:ext cx="250983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3. pankki tarvitsee lainaa</a:t>
            </a:r>
          </a:p>
        </p:txBody>
      </p:sp>
      <p:sp>
        <p:nvSpPr>
          <p:cNvPr id="12" name="Freeform 9"/>
          <p:cNvSpPr>
            <a:spLocks/>
          </p:cNvSpPr>
          <p:nvPr/>
        </p:nvSpPr>
        <p:spPr bwMode="auto">
          <a:xfrm>
            <a:off x="2062163" y="4365625"/>
            <a:ext cx="1717675" cy="295275"/>
          </a:xfrm>
          <a:custGeom>
            <a:avLst/>
            <a:gdLst>
              <a:gd name="T0" fmla="*/ 1717675 w 2706"/>
              <a:gd name="T1" fmla="*/ 0 h 465"/>
              <a:gd name="T2" fmla="*/ 749023 w 2706"/>
              <a:gd name="T3" fmla="*/ 286385 h 465"/>
              <a:gd name="T4" fmla="*/ 0 w 2706"/>
              <a:gd name="T5" fmla="*/ 55245 h 465"/>
              <a:gd name="T6" fmla="*/ 0 60000 65536"/>
              <a:gd name="T7" fmla="*/ 0 60000 65536"/>
              <a:gd name="T8" fmla="*/ 0 60000 65536"/>
              <a:gd name="T9" fmla="*/ 0 w 2706"/>
              <a:gd name="T10" fmla="*/ 0 h 465"/>
              <a:gd name="T11" fmla="*/ 2706 w 2706"/>
              <a:gd name="T12" fmla="*/ 465 h 46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06" h="465">
                <a:moveTo>
                  <a:pt x="2706" y="0"/>
                </a:moveTo>
                <a:cubicBezTo>
                  <a:pt x="2452" y="75"/>
                  <a:pt x="1631" y="437"/>
                  <a:pt x="1180" y="451"/>
                </a:cubicBezTo>
                <a:cubicBezTo>
                  <a:pt x="729" y="465"/>
                  <a:pt x="246" y="163"/>
                  <a:pt x="0" y="87"/>
                </a:cubicBezTo>
              </a:path>
            </a:pathLst>
          </a:cu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5702300" y="1933178"/>
            <a:ext cx="1655763" cy="647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4000" tIns="10800" rIns="54000" bIns="10800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6. korko nousee</a:t>
            </a:r>
          </a:p>
        </p:txBody>
      </p:sp>
      <p:sp>
        <p:nvSpPr>
          <p:cNvPr id="14" name="Freeform 7"/>
          <p:cNvSpPr>
            <a:spLocks/>
          </p:cNvSpPr>
          <p:nvPr/>
        </p:nvSpPr>
        <p:spPr bwMode="auto">
          <a:xfrm>
            <a:off x="5514703" y="2683163"/>
            <a:ext cx="1585913" cy="233363"/>
          </a:xfrm>
          <a:custGeom>
            <a:avLst/>
            <a:gdLst>
              <a:gd name="T0" fmla="*/ 0 w 2498"/>
              <a:gd name="T1" fmla="*/ 233363 h 368"/>
              <a:gd name="T2" fmla="*/ 1079919 w 2498"/>
              <a:gd name="T3" fmla="*/ 12683 h 368"/>
              <a:gd name="T4" fmla="*/ 1585913 w 2498"/>
              <a:gd name="T5" fmla="*/ 155998 h 368"/>
              <a:gd name="T6" fmla="*/ 0 60000 65536"/>
              <a:gd name="T7" fmla="*/ 0 60000 65536"/>
              <a:gd name="T8" fmla="*/ 0 60000 65536"/>
              <a:gd name="T9" fmla="*/ 0 w 2498"/>
              <a:gd name="T10" fmla="*/ 0 h 368"/>
              <a:gd name="T11" fmla="*/ 2498 w 2498"/>
              <a:gd name="T12" fmla="*/ 368 h 36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98" h="368">
                <a:moveTo>
                  <a:pt x="0" y="368"/>
                </a:moveTo>
                <a:cubicBezTo>
                  <a:pt x="286" y="313"/>
                  <a:pt x="1285" y="40"/>
                  <a:pt x="1701" y="20"/>
                </a:cubicBezTo>
                <a:cubicBezTo>
                  <a:pt x="2117" y="0"/>
                  <a:pt x="2332" y="199"/>
                  <a:pt x="2498" y="246"/>
                </a:cubicBezTo>
              </a:path>
            </a:pathLst>
          </a:cu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5104289" y="4953397"/>
            <a:ext cx="2851784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1. lainojen kysyntä kasvaa</a:t>
            </a:r>
          </a:p>
        </p:txBody>
      </p:sp>
      <p:sp>
        <p:nvSpPr>
          <p:cNvPr id="16" name="Freeform 6"/>
          <p:cNvSpPr>
            <a:spLocks/>
          </p:cNvSpPr>
          <p:nvPr/>
        </p:nvSpPr>
        <p:spPr bwMode="auto">
          <a:xfrm>
            <a:off x="5384801" y="4380785"/>
            <a:ext cx="1717675" cy="295275"/>
          </a:xfrm>
          <a:custGeom>
            <a:avLst/>
            <a:gdLst>
              <a:gd name="T0" fmla="*/ 1717675 w 2706"/>
              <a:gd name="T1" fmla="*/ 0 h 465"/>
              <a:gd name="T2" fmla="*/ 749023 w 2706"/>
              <a:gd name="T3" fmla="*/ 286385 h 465"/>
              <a:gd name="T4" fmla="*/ 0 w 2706"/>
              <a:gd name="T5" fmla="*/ 55245 h 465"/>
              <a:gd name="T6" fmla="*/ 0 60000 65536"/>
              <a:gd name="T7" fmla="*/ 0 60000 65536"/>
              <a:gd name="T8" fmla="*/ 0 60000 65536"/>
              <a:gd name="T9" fmla="*/ 0 w 2706"/>
              <a:gd name="T10" fmla="*/ 0 h 465"/>
              <a:gd name="T11" fmla="*/ 2706 w 2706"/>
              <a:gd name="T12" fmla="*/ 465 h 46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06" h="465">
                <a:moveTo>
                  <a:pt x="2706" y="0"/>
                </a:moveTo>
                <a:cubicBezTo>
                  <a:pt x="2452" y="75"/>
                  <a:pt x="1631" y="437"/>
                  <a:pt x="1180" y="451"/>
                </a:cubicBezTo>
                <a:cubicBezTo>
                  <a:pt x="729" y="465"/>
                  <a:pt x="246" y="163"/>
                  <a:pt x="0" y="87"/>
                </a:cubicBezTo>
              </a:path>
            </a:pathLst>
          </a:cu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707632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  <p:bldP spid="9" grpId="0"/>
      <p:bldP spid="10" grpId="0" animBg="1"/>
      <p:bldP spid="11" grpId="0"/>
      <p:bldP spid="12" grpId="0" animBg="1"/>
      <p:bldP spid="13" grpId="0"/>
      <p:bldP spid="14" grpId="0" animBg="1"/>
      <p:bldP spid="15" grpId="0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dirty="0"/>
              <a:t>Ohjauskoron käyttö</a:t>
            </a:r>
          </a:p>
        </p:txBody>
      </p:sp>
      <p:sp>
        <p:nvSpPr>
          <p:cNvPr id="14339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1143000"/>
            <a:ext cx="8001000" cy="4983163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fi-FI" altLang="fi-FI" dirty="0"/>
              <a:t>EKP haluaa voimistaa kysyntää.</a:t>
            </a:r>
          </a:p>
          <a:p>
            <a:pPr marL="0" indent="0" eaLnBrk="1" hangingPunct="1">
              <a:buFontTx/>
              <a:buNone/>
              <a:defRPr/>
            </a:pPr>
            <a:endParaRPr lang="fi-FI" altLang="fi-FI" dirty="0"/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3635896" y="2913856"/>
            <a:ext cx="1970687" cy="1441450"/>
          </a:xfrm>
          <a:prstGeom prst="rect">
            <a:avLst/>
          </a:prstGeom>
          <a:solidFill>
            <a:srgbClr val="FFFFFF"/>
          </a:solidFill>
          <a:ln w="22225">
            <a:solidFill>
              <a:srgbClr val="000000"/>
            </a:solidFill>
            <a:miter lim="800000"/>
            <a:headEnd/>
            <a:tailEnd/>
          </a:ln>
          <a:effectLst>
            <a:outerShdw blurRad="50800" dist="101600" dir="1200000" algn="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b="1" i="0" dirty="0">
                <a:latin typeface="+mn-lt"/>
              </a:rPr>
              <a:t>Pankit</a:t>
            </a: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468423" y="2924175"/>
            <a:ext cx="1943337" cy="1441450"/>
          </a:xfrm>
          <a:prstGeom prst="rect">
            <a:avLst/>
          </a:prstGeom>
          <a:solidFill>
            <a:srgbClr val="FFFFFF"/>
          </a:solidFill>
          <a:ln w="22225">
            <a:solidFill>
              <a:srgbClr val="000000"/>
            </a:solidFill>
            <a:miter lim="800000"/>
            <a:headEnd/>
            <a:tailEnd/>
          </a:ln>
          <a:effectLst>
            <a:outerShdw blurRad="50800" dist="101600" dir="1200000" algn="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400" b="1" i="0" dirty="0">
                <a:latin typeface="+mn-lt"/>
              </a:rPr>
              <a:t>EKP</a:t>
            </a:r>
          </a:p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1. laskee ohjauskorkoa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6964168" y="2901632"/>
            <a:ext cx="1800225" cy="1441450"/>
          </a:xfrm>
          <a:prstGeom prst="rect">
            <a:avLst/>
          </a:prstGeom>
          <a:solidFill>
            <a:srgbClr val="FFFFFF"/>
          </a:solidFill>
          <a:ln w="22225">
            <a:solidFill>
              <a:srgbClr val="000000"/>
            </a:solidFill>
            <a:miter lim="800000"/>
            <a:headEnd/>
            <a:tailEnd/>
          </a:ln>
          <a:effectLst>
            <a:outerShdw blurRad="50800" dist="101600" dir="1200000" algn="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b="1" i="0" dirty="0">
                <a:latin typeface="+mn-lt"/>
              </a:rPr>
              <a:t>Asiakkaat</a:t>
            </a:r>
          </a:p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5. kulutus voimistuu</a:t>
            </a:r>
          </a:p>
        </p:txBody>
      </p:sp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1775167" y="1933178"/>
            <a:ext cx="2241322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2. lainan korko laskee</a:t>
            </a:r>
          </a:p>
        </p:txBody>
      </p:sp>
      <p:sp>
        <p:nvSpPr>
          <p:cNvPr id="10" name="Freeform 10"/>
          <p:cNvSpPr>
            <a:spLocks/>
          </p:cNvSpPr>
          <p:nvPr/>
        </p:nvSpPr>
        <p:spPr bwMode="auto">
          <a:xfrm>
            <a:off x="2231438" y="2682280"/>
            <a:ext cx="1585913" cy="233362"/>
          </a:xfrm>
          <a:custGeom>
            <a:avLst/>
            <a:gdLst>
              <a:gd name="T0" fmla="*/ 0 w 2498"/>
              <a:gd name="T1" fmla="*/ 233362 h 368"/>
              <a:gd name="T2" fmla="*/ 1079919 w 2498"/>
              <a:gd name="T3" fmla="*/ 12683 h 368"/>
              <a:gd name="T4" fmla="*/ 1585913 w 2498"/>
              <a:gd name="T5" fmla="*/ 155997 h 368"/>
              <a:gd name="T6" fmla="*/ 0 60000 65536"/>
              <a:gd name="T7" fmla="*/ 0 60000 65536"/>
              <a:gd name="T8" fmla="*/ 0 60000 65536"/>
              <a:gd name="T9" fmla="*/ 0 w 2498"/>
              <a:gd name="T10" fmla="*/ 0 h 368"/>
              <a:gd name="T11" fmla="*/ 2498 w 2498"/>
              <a:gd name="T12" fmla="*/ 368 h 36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98" h="368">
                <a:moveTo>
                  <a:pt x="0" y="368"/>
                </a:moveTo>
                <a:cubicBezTo>
                  <a:pt x="286" y="313"/>
                  <a:pt x="1285" y="40"/>
                  <a:pt x="1701" y="20"/>
                </a:cubicBezTo>
                <a:cubicBezTo>
                  <a:pt x="2117" y="0"/>
                  <a:pt x="2332" y="199"/>
                  <a:pt x="2498" y="246"/>
                </a:cubicBezTo>
              </a:path>
            </a:pathLst>
          </a:cu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5606583" y="1902114"/>
            <a:ext cx="1822028" cy="647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4000" tIns="10800" rIns="54000" bIns="10800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3. lainan korko laskee</a:t>
            </a:r>
          </a:p>
        </p:txBody>
      </p:sp>
      <p:sp>
        <p:nvSpPr>
          <p:cNvPr id="14" name="Freeform 7"/>
          <p:cNvSpPr>
            <a:spLocks/>
          </p:cNvSpPr>
          <p:nvPr/>
        </p:nvSpPr>
        <p:spPr bwMode="auto">
          <a:xfrm>
            <a:off x="5514703" y="2683163"/>
            <a:ext cx="1585913" cy="233363"/>
          </a:xfrm>
          <a:custGeom>
            <a:avLst/>
            <a:gdLst>
              <a:gd name="T0" fmla="*/ 0 w 2498"/>
              <a:gd name="T1" fmla="*/ 233363 h 368"/>
              <a:gd name="T2" fmla="*/ 1079919 w 2498"/>
              <a:gd name="T3" fmla="*/ 12683 h 368"/>
              <a:gd name="T4" fmla="*/ 1585913 w 2498"/>
              <a:gd name="T5" fmla="*/ 155998 h 368"/>
              <a:gd name="T6" fmla="*/ 0 60000 65536"/>
              <a:gd name="T7" fmla="*/ 0 60000 65536"/>
              <a:gd name="T8" fmla="*/ 0 60000 65536"/>
              <a:gd name="T9" fmla="*/ 0 w 2498"/>
              <a:gd name="T10" fmla="*/ 0 h 368"/>
              <a:gd name="T11" fmla="*/ 2498 w 2498"/>
              <a:gd name="T12" fmla="*/ 368 h 36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98" h="368">
                <a:moveTo>
                  <a:pt x="0" y="368"/>
                </a:moveTo>
                <a:cubicBezTo>
                  <a:pt x="286" y="313"/>
                  <a:pt x="1285" y="40"/>
                  <a:pt x="1701" y="20"/>
                </a:cubicBezTo>
                <a:cubicBezTo>
                  <a:pt x="2117" y="0"/>
                  <a:pt x="2332" y="199"/>
                  <a:pt x="2498" y="246"/>
                </a:cubicBezTo>
              </a:path>
            </a:pathLst>
          </a:cu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5104289" y="4953397"/>
            <a:ext cx="2851784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4. lainojen kysyntä kasvaa</a:t>
            </a:r>
          </a:p>
        </p:txBody>
      </p:sp>
      <p:sp>
        <p:nvSpPr>
          <p:cNvPr id="16" name="Freeform 6"/>
          <p:cNvSpPr>
            <a:spLocks/>
          </p:cNvSpPr>
          <p:nvPr/>
        </p:nvSpPr>
        <p:spPr bwMode="auto">
          <a:xfrm>
            <a:off x="5384801" y="4380785"/>
            <a:ext cx="1717675" cy="295275"/>
          </a:xfrm>
          <a:custGeom>
            <a:avLst/>
            <a:gdLst>
              <a:gd name="T0" fmla="*/ 1717675 w 2706"/>
              <a:gd name="T1" fmla="*/ 0 h 465"/>
              <a:gd name="T2" fmla="*/ 749023 w 2706"/>
              <a:gd name="T3" fmla="*/ 286385 h 465"/>
              <a:gd name="T4" fmla="*/ 0 w 2706"/>
              <a:gd name="T5" fmla="*/ 55245 h 465"/>
              <a:gd name="T6" fmla="*/ 0 60000 65536"/>
              <a:gd name="T7" fmla="*/ 0 60000 65536"/>
              <a:gd name="T8" fmla="*/ 0 60000 65536"/>
              <a:gd name="T9" fmla="*/ 0 w 2706"/>
              <a:gd name="T10" fmla="*/ 0 h 465"/>
              <a:gd name="T11" fmla="*/ 2706 w 2706"/>
              <a:gd name="T12" fmla="*/ 465 h 46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06" h="465">
                <a:moveTo>
                  <a:pt x="2706" y="0"/>
                </a:moveTo>
                <a:cubicBezTo>
                  <a:pt x="2452" y="75"/>
                  <a:pt x="1631" y="437"/>
                  <a:pt x="1180" y="451"/>
                </a:cubicBezTo>
                <a:cubicBezTo>
                  <a:pt x="729" y="465"/>
                  <a:pt x="246" y="163"/>
                  <a:pt x="0" y="87"/>
                </a:cubicBezTo>
              </a:path>
            </a:pathLst>
          </a:cu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331678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  <p:bldP spid="9" grpId="0"/>
      <p:bldP spid="10" grpId="0" animBg="1"/>
      <p:bldP spid="13" grpId="0"/>
      <p:bldP spid="14" grpId="0" animBg="1"/>
      <p:bldP spid="15" grpId="0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dirty="0"/>
              <a:t>Vähimmäisvarantojärjestelmä</a:t>
            </a:r>
          </a:p>
        </p:txBody>
      </p:sp>
      <p:sp>
        <p:nvSpPr>
          <p:cNvPr id="14339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1143000"/>
            <a:ext cx="8001000" cy="4983163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fi-FI" altLang="fi-FI" dirty="0"/>
              <a:t>EKP haluaa kiristää rahamarkkinoita.</a:t>
            </a:r>
          </a:p>
          <a:p>
            <a:pPr marL="0" indent="0" eaLnBrk="1" hangingPunct="1">
              <a:buFontTx/>
              <a:buNone/>
              <a:defRPr/>
            </a:pPr>
            <a:endParaRPr lang="fi-FI" altLang="fi-FI" dirty="0"/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3602966" y="2915642"/>
            <a:ext cx="2042695" cy="1441450"/>
          </a:xfrm>
          <a:prstGeom prst="rect">
            <a:avLst/>
          </a:prstGeom>
          <a:solidFill>
            <a:srgbClr val="FFFFFF"/>
          </a:solidFill>
          <a:ln w="22225">
            <a:solidFill>
              <a:srgbClr val="000000"/>
            </a:solidFill>
            <a:miter lim="800000"/>
            <a:headEnd/>
            <a:tailEnd/>
          </a:ln>
          <a:effectLst>
            <a:outerShdw blurRad="50800" dist="101600" dir="1200000" algn="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b="1" i="0" dirty="0">
                <a:latin typeface="+mn-lt"/>
              </a:rPr>
              <a:t>Pankit</a:t>
            </a:r>
          </a:p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3. </a:t>
            </a:r>
            <a:r>
              <a:rPr lang="fi-FI" altLang="fi-FI" sz="2000" i="0">
                <a:solidFill>
                  <a:srgbClr val="0099CC"/>
                </a:solidFill>
                <a:latin typeface="+mn-lt"/>
              </a:rPr>
              <a:t>lainattavan </a:t>
            </a:r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rahan määrä vähenee</a:t>
            </a: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468423" y="2924175"/>
            <a:ext cx="1943337" cy="1441450"/>
          </a:xfrm>
          <a:prstGeom prst="rect">
            <a:avLst/>
          </a:prstGeom>
          <a:solidFill>
            <a:srgbClr val="FFFFFF"/>
          </a:solidFill>
          <a:ln w="22225">
            <a:solidFill>
              <a:srgbClr val="000000"/>
            </a:solidFill>
            <a:miter lim="800000"/>
            <a:headEnd/>
            <a:tailEnd/>
          </a:ln>
          <a:effectLst>
            <a:outerShdw blurRad="50800" dist="101600" dir="1200000" algn="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400" b="1" i="0" dirty="0">
                <a:latin typeface="+mn-lt"/>
              </a:rPr>
              <a:t>EKP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6905788" y="2915642"/>
            <a:ext cx="1800225" cy="1441450"/>
          </a:xfrm>
          <a:prstGeom prst="rect">
            <a:avLst/>
          </a:prstGeom>
          <a:solidFill>
            <a:srgbClr val="FFFFFF"/>
          </a:solidFill>
          <a:ln w="22225">
            <a:solidFill>
              <a:srgbClr val="000000"/>
            </a:solidFill>
            <a:miter lim="800000"/>
            <a:headEnd/>
            <a:tailEnd/>
          </a:ln>
          <a:effectLst>
            <a:outerShdw blurRad="50800" dist="101600" dir="1200000" algn="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b="1" i="0" dirty="0">
                <a:latin typeface="+mn-lt"/>
              </a:rPr>
              <a:t>Asiakkaat</a:t>
            </a:r>
          </a:p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5. kulutus vähenee</a:t>
            </a:r>
          </a:p>
        </p:txBody>
      </p:sp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1367566" y="1687582"/>
            <a:ext cx="2827109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1. määräys vähimmäisvarannon korottamisesta</a:t>
            </a:r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5606583" y="1902114"/>
            <a:ext cx="1822028" cy="647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4000" tIns="10800" rIns="54000" bIns="10800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4. korko nousee</a:t>
            </a:r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4869553" y="4574512"/>
            <a:ext cx="2851784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2. talletukset</a:t>
            </a:r>
          </a:p>
        </p:txBody>
      </p:sp>
      <p:sp>
        <p:nvSpPr>
          <p:cNvPr id="17" name="Freeform 29"/>
          <p:cNvSpPr>
            <a:spLocks/>
          </p:cNvSpPr>
          <p:nvPr/>
        </p:nvSpPr>
        <p:spPr bwMode="auto">
          <a:xfrm rot="19783358">
            <a:off x="2561274" y="3363594"/>
            <a:ext cx="892175" cy="517525"/>
          </a:xfrm>
          <a:custGeom>
            <a:avLst/>
            <a:gdLst>
              <a:gd name="T0" fmla="*/ 0 w 2204"/>
              <a:gd name="T1" fmla="*/ 0 h 1197"/>
              <a:gd name="T2" fmla="*/ 892175 w 2204"/>
              <a:gd name="T3" fmla="*/ 517525 h 1197"/>
              <a:gd name="T4" fmla="*/ 0 60000 65536"/>
              <a:gd name="T5" fmla="*/ 0 60000 65536"/>
              <a:gd name="T6" fmla="*/ 0 w 2204"/>
              <a:gd name="T7" fmla="*/ 0 h 1197"/>
              <a:gd name="T8" fmla="*/ 2204 w 2204"/>
              <a:gd name="T9" fmla="*/ 1197 h 119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204" h="1197">
                <a:moveTo>
                  <a:pt x="0" y="0"/>
                </a:moveTo>
                <a:cubicBezTo>
                  <a:pt x="367" y="199"/>
                  <a:pt x="1837" y="998"/>
                  <a:pt x="2204" y="1197"/>
                </a:cubicBezTo>
              </a:path>
            </a:pathLst>
          </a:cu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8" name="Freeform 29"/>
          <p:cNvSpPr>
            <a:spLocks/>
          </p:cNvSpPr>
          <p:nvPr/>
        </p:nvSpPr>
        <p:spPr bwMode="auto">
          <a:xfrm rot="19783358">
            <a:off x="5875077" y="3386138"/>
            <a:ext cx="892175" cy="517525"/>
          </a:xfrm>
          <a:custGeom>
            <a:avLst/>
            <a:gdLst>
              <a:gd name="T0" fmla="*/ 0 w 2204"/>
              <a:gd name="T1" fmla="*/ 0 h 1197"/>
              <a:gd name="T2" fmla="*/ 892175 w 2204"/>
              <a:gd name="T3" fmla="*/ 517525 h 1197"/>
              <a:gd name="T4" fmla="*/ 0 60000 65536"/>
              <a:gd name="T5" fmla="*/ 0 60000 65536"/>
              <a:gd name="T6" fmla="*/ 0 w 2204"/>
              <a:gd name="T7" fmla="*/ 0 h 1197"/>
              <a:gd name="T8" fmla="*/ 2204 w 2204"/>
              <a:gd name="T9" fmla="*/ 1197 h 119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204" h="1197">
                <a:moveTo>
                  <a:pt x="0" y="0"/>
                </a:moveTo>
                <a:cubicBezTo>
                  <a:pt x="367" y="199"/>
                  <a:pt x="1837" y="998"/>
                  <a:pt x="2204" y="1197"/>
                </a:cubicBezTo>
              </a:path>
            </a:pathLst>
          </a:cu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9" name="Freeform 29"/>
          <p:cNvSpPr>
            <a:spLocks/>
          </p:cNvSpPr>
          <p:nvPr/>
        </p:nvSpPr>
        <p:spPr bwMode="auto">
          <a:xfrm rot="19783358" flipH="1">
            <a:off x="4417333" y="4445239"/>
            <a:ext cx="408813" cy="700235"/>
          </a:xfrm>
          <a:custGeom>
            <a:avLst/>
            <a:gdLst>
              <a:gd name="T0" fmla="*/ 0 w 2204"/>
              <a:gd name="T1" fmla="*/ 0 h 1197"/>
              <a:gd name="T2" fmla="*/ 892175 w 2204"/>
              <a:gd name="T3" fmla="*/ 517525 h 1197"/>
              <a:gd name="T4" fmla="*/ 0 60000 65536"/>
              <a:gd name="T5" fmla="*/ 0 60000 65536"/>
              <a:gd name="T6" fmla="*/ 0 w 2204"/>
              <a:gd name="T7" fmla="*/ 0 h 1197"/>
              <a:gd name="T8" fmla="*/ 2204 w 2204"/>
              <a:gd name="T9" fmla="*/ 1197 h 119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204" h="1197">
                <a:moveTo>
                  <a:pt x="0" y="0"/>
                </a:moveTo>
                <a:cubicBezTo>
                  <a:pt x="367" y="199"/>
                  <a:pt x="1837" y="998"/>
                  <a:pt x="2204" y="1197"/>
                </a:cubicBezTo>
              </a:path>
            </a:pathLst>
          </a:cu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" name="Text Box 11"/>
          <p:cNvSpPr txBox="1">
            <a:spLocks noChangeArrowheads="1"/>
          </p:cNvSpPr>
          <p:nvPr/>
        </p:nvSpPr>
        <p:spPr bwMode="auto">
          <a:xfrm>
            <a:off x="3132138" y="5229225"/>
            <a:ext cx="3095625" cy="792163"/>
          </a:xfrm>
          <a:prstGeom prst="rect">
            <a:avLst/>
          </a:prstGeom>
          <a:solidFill>
            <a:srgbClr val="FFFFFF"/>
          </a:solidFill>
          <a:ln w="22225">
            <a:solidFill>
              <a:srgbClr val="000000"/>
            </a:solidFill>
            <a:miter lim="800000"/>
            <a:headEnd/>
            <a:tailEnd/>
          </a:ln>
          <a:effectLst>
            <a:outerShdw blurRad="50800" dist="101600" dir="1200000" algn="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b="1" i="0" dirty="0">
                <a:latin typeface="+mn-lt"/>
              </a:rPr>
              <a:t>Kansalliset keskuspankit</a:t>
            </a:r>
          </a:p>
        </p:txBody>
      </p:sp>
    </p:spTree>
    <p:extLst>
      <p:ext uri="{BB962C8B-B14F-4D97-AF65-F5344CB8AC3E}">
        <p14:creationId xmlns:p14="http://schemas.microsoft.com/office/powerpoint/2010/main" val="109775396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  <p:bldP spid="9" grpId="0"/>
      <p:bldP spid="13" grpId="0"/>
      <p:bldP spid="15" grpId="0"/>
      <p:bldP spid="17" grpId="0" animBg="1"/>
      <p:bldP spid="18" grpId="0" animBg="1"/>
      <p:bldP spid="19" grpId="0" animBg="1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pe-ppt_pohja" id="{5733D5CD-3864-A844-87E4-12B4A7516803}" vid="{DD135B07-40C7-0E46-8712-5E6F024D19D3}"/>
    </a:ext>
  </a:ext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8d9c6b2-3655-4504-8205-749f4c2876db"/>
    <ValoIntranetConfidentiality xmlns="a8d9c6b2-3655-4504-8205-749f4c2876db" xsi:nil="true"/>
    <TaxKeywordTaxHTField xmlns="a8d9c6b2-3655-4504-8205-749f4c2876db">
      <Terms xmlns="http://schemas.microsoft.com/office/infopath/2007/PartnerControls"/>
    </TaxKeywordTaxHTField>
    <ValoIntranetDocumentOwner xmlns="a8d9c6b2-3655-4504-8205-749f4c2876db">
      <UserInfo>
        <DisplayName/>
        <AccountId xsi:nil="true"/>
        <AccountType/>
      </UserInfo>
    </ValoIntranetDocumentOwner>
    <ValoIntranetDocumentType xmlns="a8d9c6b2-3655-4504-8205-749f4c2876db" xsi:nil="true"/>
    <ValoIntranetPreservationTime xmlns="a8d9c6b2-3655-4504-8205-749f4c2876db">1 vuosi</ValoIntranetPreservationTim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Oiva Dokumentti 2" ma:contentTypeID="0x0101006A759CC3617D4A198264873379924809007A1E2605DCD38D45AFD65C9D5303E4F7" ma:contentTypeVersion="6" ma:contentTypeDescription="Luo uusi asiakirja." ma:contentTypeScope="" ma:versionID="828e98d423d5acdb6cf5c3f1a5a9947e">
  <xsd:schema xmlns:xsd="http://www.w3.org/2001/XMLSchema" xmlns:xs="http://www.w3.org/2001/XMLSchema" xmlns:p="http://schemas.microsoft.com/office/2006/metadata/properties" xmlns:ns2="a8d9c6b2-3655-4504-8205-749f4c2876db" targetNamespace="http://schemas.microsoft.com/office/2006/metadata/properties" ma:root="true" ma:fieldsID="51587bf6ca1a57cb963cd34efc547897" ns2:_="">
    <xsd:import namespace="a8d9c6b2-3655-4504-8205-749f4c2876db"/>
    <xsd:element name="properties">
      <xsd:complexType>
        <xsd:sequence>
          <xsd:element name="documentManagement">
            <xsd:complexType>
              <xsd:all>
                <xsd:element ref="ns2:ValoIntranetDocumentOwner" minOccurs="0"/>
                <xsd:element ref="ns2:ValoIntranetDocumentType" minOccurs="0"/>
                <xsd:element ref="ns2:ValoIntranetConfidentiality" minOccurs="0"/>
                <xsd:element ref="ns2:ValoIntranetPreservationTime" minOccurs="0"/>
                <xsd:element ref="ns2:TaxKeywordTaxHTField" minOccurs="0"/>
                <xsd:element ref="ns2:TaxCatchAll" minOccurs="0"/>
                <xsd:element ref="ns2:TaxCatchAllLabe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d9c6b2-3655-4504-8205-749f4c2876db" elementFormDefault="qualified">
    <xsd:import namespace="http://schemas.microsoft.com/office/2006/documentManagement/types"/>
    <xsd:import namespace="http://schemas.microsoft.com/office/infopath/2007/PartnerControls"/>
    <xsd:element name="ValoIntranetDocumentOwner" ma:index="8" nillable="true" ma:displayName="Omistaja" ma:list="UserInfo" ma:SharePointGroup="0" ma:internalName="ValoIntranetDocument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ValoIntranetDocumentType" ma:index="9" nillable="true" ma:displayName="Tyyppi" ma:internalName="ValoIntranetDocumentType">
      <xsd:simpleType>
        <xsd:restriction base="dms:Choice">
          <xsd:enumeration value="Agenda"/>
          <xsd:enumeration value="Aikataulu"/>
          <xsd:enumeration value="Esitys"/>
          <xsd:enumeration value="Hinnasto"/>
          <xsd:enumeration value="Lomake"/>
          <xsd:enumeration value="Luettelo"/>
          <xsd:enumeration value="Muistio"/>
          <xsd:enumeration value="Ohje"/>
          <xsd:enumeration value="Pöytäkirja"/>
          <xsd:enumeration value="Raportti"/>
          <xsd:enumeration value="Sopimus"/>
          <xsd:enumeration value="Suunnitelma"/>
          <xsd:enumeration value="Tiedote"/>
        </xsd:restriction>
      </xsd:simpleType>
    </xsd:element>
    <xsd:element name="ValoIntranetConfidentiality" ma:index="10" nillable="true" ma:displayName="Luottamuksellisuus" ma:internalName="ValoIntranetConfidentiality">
      <xsd:simpleType>
        <xsd:restriction base="dms:Choice">
          <xsd:enumeration value="Julkinen"/>
          <xsd:enumeration value="Luottamuksellinen"/>
          <xsd:enumeration value="Salainen"/>
          <xsd:enumeration value="Sisäinen"/>
        </xsd:restriction>
      </xsd:simpleType>
    </xsd:element>
    <xsd:element name="ValoIntranetPreservationTime" ma:index="11" nillable="true" ma:displayName="Säilytysaika" ma:default="1 vuosi" ma:internalName="ValoIntranetPreservationTime">
      <xsd:simpleType>
        <xsd:restriction base="dms:Choice">
          <xsd:enumeration value="1 vuosi"/>
          <xsd:enumeration value="3 vuotta"/>
          <xsd:enumeration value="5 vuotta"/>
          <xsd:enumeration value="Aina"/>
        </xsd:restriction>
      </xsd:simpleType>
    </xsd:element>
    <xsd:element name="TaxKeywordTaxHTField" ma:index="12" nillable="true" ma:taxonomy="true" ma:internalName="TaxKeywordTaxHTField" ma:taxonomyFieldName="TaxKeyword" ma:displayName="Yrityksen avainsanat" ma:fieldId="{23f27201-bee3-471e-b2e7-b64fd8b7ca38}" ma:taxonomyMulti="true" ma:sspId="1b7528bd-6053-4c54-9fa3-c362d387d92b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3" nillable="true" ma:displayName="Taxonomy Catch All Column" ma:hidden="true" ma:list="{a3bf15aa-9e81-4b24-a427-75a26834ba2b}" ma:internalName="TaxCatchAll" ma:showField="CatchAllData" ma:web="a8d9c6b2-3655-4504-8205-749f4c2876d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4" nillable="true" ma:displayName="Taxonomy Catch All Column1" ma:hidden="true" ma:list="{a3bf15aa-9e81-4b24-a427-75a26834ba2b}" ma:internalName="TaxCatchAllLabel" ma:readOnly="true" ma:showField="CatchAllDataLabel" ma:web="a8d9c6b2-3655-4504-8205-749f4c2876d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LongProperties xmlns="http://schemas.microsoft.com/office/2006/metadata/longProperties"/>
</file>

<file path=customXml/itemProps1.xml><?xml version="1.0" encoding="utf-8"?>
<ds:datastoreItem xmlns:ds="http://schemas.openxmlformats.org/officeDocument/2006/customXml" ds:itemID="{0C69D417-8C22-437C-8803-F9A9448B1813}">
  <ds:schemaRefs>
    <ds:schemaRef ds:uri="a8d9c6b2-3655-4504-8205-749f4c2876db"/>
    <ds:schemaRef ds:uri="http://purl.org/dc/elements/1.1/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70A98C9-F725-421C-A119-76FAAE7798A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8d9c6b2-3655-4504-8205-749f4c2876d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FA3B0D6-F5B6-44C6-B76A-53597D10F977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C5499A15-F71D-4334-99D5-E0327F9A4F9A}">
  <ds:schemaRefs>
    <ds:schemaRef ds:uri="http://schemas.microsoft.com/office/2006/metadata/long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ppt-ope_pohja</Template>
  <TotalTime>67</TotalTime>
  <Words>265</Words>
  <Application>Microsoft Office PowerPoint</Application>
  <PresentationFormat>Näytössä katseltava diaesitys (4:3)</PresentationFormat>
  <Paragraphs>78</Paragraphs>
  <Slides>7</Slides>
  <Notes>6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4" baseType="lpstr">
      <vt:lpstr>MS PGothic</vt:lpstr>
      <vt:lpstr>MS PGothic</vt:lpstr>
      <vt:lpstr>Arial</vt:lpstr>
      <vt:lpstr>Geneva</vt:lpstr>
      <vt:lpstr>Lucida Grande</vt:lpstr>
      <vt:lpstr>Verdana</vt:lpstr>
      <vt:lpstr>Blank Presentation</vt:lpstr>
      <vt:lpstr>PowerPoint-esitys</vt:lpstr>
      <vt:lpstr>EKP:n rahapoliittiset välineet</vt:lpstr>
      <vt:lpstr>Avomarkkinaoperaatio</vt:lpstr>
      <vt:lpstr>Avomarkkinaoperaatio</vt:lpstr>
      <vt:lpstr>Ohjauskoron käyttö</vt:lpstr>
      <vt:lpstr>Ohjauskoron käyttö</vt:lpstr>
      <vt:lpstr>Vähimmäisvarantojärjestelmä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Microsoft Office -käyttäjä</dc:creator>
  <cp:lastModifiedBy>opettajat</cp:lastModifiedBy>
  <cp:revision>37</cp:revision>
  <dcterms:created xsi:type="dcterms:W3CDTF">2016-09-06T12:02:22Z</dcterms:created>
  <dcterms:modified xsi:type="dcterms:W3CDTF">2020-09-10T08:41:48Z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OK Document</vt:lpwstr>
  </property>
  <property fmtid="{D5CDD505-2E9C-101B-9397-08002B2CF9AE}" pid="3" name="ContentTypeId">
    <vt:lpwstr>0x0101006A759CC3617D4A198264873379924809007A1E2605DCD38D45AFD65C9D5303E4F7</vt:lpwstr>
  </property>
  <property fmtid="{D5CDD505-2E9C-101B-9397-08002B2CF9AE}" pid="4" name="TaxKeyword">
    <vt:lpwstr/>
  </property>
</Properties>
</file>