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sldIdLst>
    <p:sldId id="268" r:id="rId5"/>
    <p:sldId id="267" r:id="rId6"/>
    <p:sldId id="269" r:id="rId7"/>
    <p:sldId id="270" r:id="rId8"/>
    <p:sldId id="273" r:id="rId9"/>
    <p:sldId id="274" r:id="rId10"/>
    <p:sldId id="275" r:id="rId11"/>
    <p:sldId id="265" r:id="rId12"/>
    <p:sldId id="261" r:id="rId13"/>
    <p:sldId id="266" r:id="rId14"/>
    <p:sldId id="262" r:id="rId15"/>
    <p:sldId id="271" r:id="rId16"/>
    <p:sldId id="272" r:id="rId17"/>
    <p:sldId id="276" r:id="rId18"/>
    <p:sldId id="277" r:id="rId19"/>
  </p:sldIdLst>
  <p:sldSz cx="12192000" cy="6858000"/>
  <p:notesSz cx="6858000" cy="1676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B"/>
    <a:srgbClr val="003C78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C5F25-A16B-E57D-504D-7D968A543036}" v="11" dt="2025-08-25T18:19:27.691"/>
    <p1510:client id="{3A6671B2-299C-43CE-958B-FD302C210774}" v="2" dt="2025-09-11T11:33:46.199"/>
    <p1510:client id="{D74961FD-3C3A-C447-C2A8-92CFE8CF7607}" v="1015" dt="2025-08-25T18:18:48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fi-F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6C550B-9A2E-4BED-8865-00D05F4625E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028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dia - KE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694C65E-7DEC-4BE3-990C-E8D8834110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309320"/>
            <a:ext cx="1596123" cy="50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604572"/>
            <a:ext cx="11176000" cy="4524315"/>
          </a:xfrm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altLang="fi-FI" noProof="0"/>
              <a:t>Click to edit Master title style</a:t>
            </a:r>
            <a:endParaRPr lang="fi-FI" altLang="fi-FI" noProof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5463255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fi-FI" noProof="0"/>
              <a:t>Click to edit Master subtitle style</a:t>
            </a:r>
            <a:endParaRPr lang="fi-FI" altLang="fi-FI" noProof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05FFB12-4AA0-46E0-B64D-5362978619D7}"/>
              </a:ext>
            </a:extLst>
          </p:cNvPr>
          <p:cNvSpPr txBox="1"/>
          <p:nvPr userDrawn="1"/>
        </p:nvSpPr>
        <p:spPr>
          <a:xfrm>
            <a:off x="512787" y="6490704"/>
            <a:ext cx="7056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AC56490E-1791-4D09-AC47-941C54B83765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D4031F9-D768-41F1-A462-656BCF8EA7E3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A1C4B431-E13E-4A3B-BF18-A7000C3C7E74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3568444-D963-4A68-B95C-D137493BE0D6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3E7ACBB1-CEF1-4435-BA95-33B695B3296B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585200" y="1524000"/>
            <a:ext cx="24892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1524000"/>
            <a:ext cx="72644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5131933-EB9D-4D8F-9717-50813ACDCE13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 - KE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762000"/>
            <a:ext cx="9154864" cy="762000"/>
          </a:xfrm>
        </p:spPr>
        <p:txBody>
          <a:bodyPr/>
          <a:lstStyle>
            <a:lvl1pPr>
              <a:defRPr sz="4000" i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1988840"/>
            <a:ext cx="8646864" cy="396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F21052-06BF-45C0-B2C2-F2B46AEC9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0" y="6350000"/>
            <a:ext cx="1596123" cy="50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3DA7F5-E8BC-418D-B590-7A287A8BCF93}"/>
              </a:ext>
            </a:extLst>
          </p:cNvPr>
          <p:cNvSpPr txBox="1"/>
          <p:nvPr userDrawn="1"/>
        </p:nvSpPr>
        <p:spPr>
          <a:xfrm>
            <a:off x="1919535" y="6490704"/>
            <a:ext cx="5650035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>
                <a:solidFill>
                  <a:schemeClr val="accent3">
                    <a:lumMod val="50000"/>
                  </a:schemeClr>
                </a:solidFill>
                <a:latin typeface="+mn-lt"/>
              </a:rPr>
              <a:t> Muokattu Katri Mattilan alkuperäiskuosista vuodelta 1968.</a:t>
            </a:r>
            <a:endParaRPr lang="fi-FI" sz="100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- SI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D85C789-C5EC-49B0-8A92-A41CD910C6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309320"/>
            <a:ext cx="1596123" cy="50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51EBE79-541D-4BDE-91F9-C079D2AE69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604572"/>
            <a:ext cx="11176000" cy="4524315"/>
          </a:xfrm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altLang="fi-FI" noProof="0"/>
              <a:t>Click to edit Master title style</a:t>
            </a:r>
            <a:endParaRPr lang="fi-FI" altLang="fi-FI" noProof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C6AC16F-EF6F-45FD-A1D1-413AB5DBAC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463255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fi-FI" noProof="0"/>
              <a:t>Click to edit Master subtitle style</a:t>
            </a:r>
            <a:endParaRPr lang="fi-FI" altLang="fi-FI" noProof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6CF78D5-E674-4895-92C8-3F8B3C5A8665}"/>
              </a:ext>
            </a:extLst>
          </p:cNvPr>
          <p:cNvSpPr txBox="1"/>
          <p:nvPr userDrawn="1"/>
        </p:nvSpPr>
        <p:spPr>
          <a:xfrm>
            <a:off x="512787" y="6490704"/>
            <a:ext cx="7056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1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 - SI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762000"/>
            <a:ext cx="9154864" cy="762000"/>
          </a:xfrm>
        </p:spPr>
        <p:txBody>
          <a:bodyPr/>
          <a:lstStyle>
            <a:lvl1pPr>
              <a:defRPr sz="4000" i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1988840"/>
            <a:ext cx="8646864" cy="396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F21052-06BF-45C0-B2C2-F2B46AEC9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0" y="6350000"/>
            <a:ext cx="1596123" cy="50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3DA7F5-E8BC-418D-B590-7A287A8BCF93}"/>
              </a:ext>
            </a:extLst>
          </p:cNvPr>
          <p:cNvSpPr txBox="1"/>
          <p:nvPr userDrawn="1"/>
        </p:nvSpPr>
        <p:spPr>
          <a:xfrm>
            <a:off x="1919535" y="6490704"/>
            <a:ext cx="5650035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>
                <a:solidFill>
                  <a:schemeClr val="accent3">
                    <a:lumMod val="50000"/>
                  </a:schemeClr>
                </a:solidFill>
                <a:latin typeface="+mn-lt"/>
              </a:rPr>
              <a:t> Muokattu Katri Mattilan alkuperäiskuosista vuodelta 1968.</a:t>
            </a:r>
            <a:endParaRPr lang="fi-FI" sz="100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3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- TE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C49CD03-80CC-427C-A1FE-7FA3C3D3C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77" y="6309320"/>
            <a:ext cx="1596123" cy="50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23307F-6A47-4E2F-8A2D-C91B6949B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8000" y="604572"/>
            <a:ext cx="11176000" cy="4524315"/>
          </a:xfrm>
        </p:spPr>
        <p:txBody>
          <a:bodyPr>
            <a:spAutoFit/>
          </a:bodyPr>
          <a:lstStyle>
            <a:lvl1pPr algn="ctr">
              <a:defRPr sz="9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altLang="fi-FI" noProof="0"/>
              <a:t>Click to edit Master title style</a:t>
            </a:r>
            <a:endParaRPr lang="fi-FI" altLang="fi-FI" noProof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58C964C-2EEB-48CD-AD72-0E9503C1B3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8000" y="5463255"/>
            <a:ext cx="11176000" cy="461665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fi-FI" noProof="0"/>
              <a:t>Click to edit Master subtitle style</a:t>
            </a:r>
            <a:endParaRPr lang="fi-FI" altLang="fi-FI" noProof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D3F9335-6AF2-4D33-B73E-393C07137B76}"/>
              </a:ext>
            </a:extLst>
          </p:cNvPr>
          <p:cNvSpPr txBox="1"/>
          <p:nvPr userDrawn="1"/>
        </p:nvSpPr>
        <p:spPr>
          <a:xfrm>
            <a:off x="512787" y="6490704"/>
            <a:ext cx="7056784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>
                <a:solidFill>
                  <a:schemeClr val="bg1"/>
                </a:solidFill>
                <a:latin typeface="+mn-lt"/>
              </a:rPr>
              <a:t> Muokattu Katri Mattilan alkuperäiskuosista vuodelta 1968.</a:t>
            </a:r>
            <a:endParaRPr lang="fi-FI" sz="10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0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 - TE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762000"/>
            <a:ext cx="9154864" cy="762000"/>
          </a:xfrm>
        </p:spPr>
        <p:txBody>
          <a:bodyPr/>
          <a:lstStyle>
            <a:lvl1pPr>
              <a:defRPr sz="4000" i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1988840"/>
            <a:ext cx="8646864" cy="396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F21052-06BF-45C0-B2C2-F2B46AEC9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90" y="6350000"/>
            <a:ext cx="1596123" cy="50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73DA7F5-E8BC-418D-B590-7A287A8BCF93}"/>
              </a:ext>
            </a:extLst>
          </p:cNvPr>
          <p:cNvSpPr txBox="1"/>
          <p:nvPr userDrawn="1"/>
        </p:nvSpPr>
        <p:spPr>
          <a:xfrm>
            <a:off x="1919535" y="6490704"/>
            <a:ext cx="5650035" cy="226591"/>
          </a:xfrm>
          <a:prstGeom prst="rect">
            <a:avLst/>
          </a:prstGeom>
          <a:noFill/>
        </p:spPr>
        <p:txBody>
          <a:bodyPr wrap="square" tIns="36000" bIns="36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000">
                <a:solidFill>
                  <a:schemeClr val="accent3">
                    <a:lumMod val="50000"/>
                  </a:schemeClr>
                </a:solidFill>
                <a:latin typeface="+mn-lt"/>
              </a:rPr>
              <a:t> Muokattu Katri Mattilan alkuperäiskuosista vuodelta 1968.</a:t>
            </a:r>
            <a:endParaRPr lang="fi-FI" sz="100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0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5440F577-059E-4F04-99E3-3AB95F36EF43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625600" y="2590800"/>
            <a:ext cx="4368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4368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B6AF866C-48F0-4B8D-AAA4-279A19E21EFA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 </a:t>
            </a:r>
            <a:fld id="{D275B921-BAC1-4BC9-BD1C-569173C905E6}" type="datetime4">
              <a:rPr lang="fi-FI" altLang="fi-FI"/>
              <a:pPr/>
              <a:t>12. syyskuu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35DD5A6-6C29-4686-808B-5F551DA8B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 b="8668"/>
          <a:stretch/>
        </p:blipFill>
        <p:spPr>
          <a:xfrm>
            <a:off x="-175" y="1412777"/>
            <a:ext cx="12191998" cy="544522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62000"/>
            <a:ext cx="995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988840"/>
            <a:ext cx="8940800" cy="41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" y="6476528"/>
            <a:ext cx="121919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altLang="fi-FI"/>
              <a:t> </a:t>
            </a:r>
            <a:fld id="{301F6F86-F40D-4C7F-89F9-BD4D0F815581}" type="datetime4">
              <a:rPr lang="fi-FI" altLang="fi-FI" smtClean="0"/>
              <a:pPr/>
              <a:t>12. syyskuu 2025</a:t>
            </a:fld>
            <a:endParaRPr lang="fi-FI" altLang="fi-FI">
              <a:latin typeface="Times" charset="0"/>
            </a:endParaRPr>
          </a:p>
        </p:txBody>
      </p:sp>
      <p:pic>
        <p:nvPicPr>
          <p:cNvPr id="19" name="Kuva 18" descr="Kuva, joka sisältää kohteen vektorigrafiikka&#10;&#10;Kuvaus luotu automaattisesti">
            <a:extLst>
              <a:ext uri="{FF2B5EF4-FFF2-40B4-BE49-F238E27FC236}">
                <a16:creationId xmlns:a16="http://schemas.microsoft.com/office/drawing/2014/main" id="{3F7AA63A-DCEA-4BC0-B9B6-B03A8586E05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8749"/>
            <a:ext cx="1596123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3C7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C7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forssa/varhaiskasvatus/axelin-eskari/opiskeluhuolto/esiopetuksen-seudullinen-opiskeluhuoltosuunnitelma/2023-08-01-esiopetuksen-seudullinen-opiskeluhuoltosuunnitelm:file/download/576ca2ea8fb413cd0927b9855389f5f16c18fb1f/2023%2008%2001%20Esiopetuksen%20seudullinen%20opiskeluhuoltosuunnitelma.pdf" TargetMode="External"/><Relationship Id="rId2" Type="http://schemas.openxmlformats.org/officeDocument/2006/relationships/hyperlink" Target="mailto:katriina.jyrakoski@forssa.f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perho@edu.forssa.fi" TargetMode="External"/><Relationship Id="rId2" Type="http://schemas.openxmlformats.org/officeDocument/2006/relationships/hyperlink" Target="mailto:katriina.jyrakoski@forssa.fi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ssa.oncloudos.com/kokous/2025819-6-31606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EEA1-D7EB-E9F5-8282-4C168C58C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2F546-DD67-2B02-08A2-CA793384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52400"/>
            <a:ext cx="9227435" cy="1088571"/>
          </a:xfrm>
        </p:spPr>
        <p:txBody>
          <a:bodyPr/>
          <a:lstStyle/>
          <a:p>
            <a:r>
              <a:rPr lang="fi-FI"/>
              <a:t>TERVETULOA SATAKIELTEN VANHEMPAINILTAAN 21.8.2025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62E463-A94C-43DD-A2AA-FDE7189C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253066"/>
            <a:ext cx="9079874" cy="5147734"/>
          </a:xfrm>
        </p:spPr>
        <p:txBody>
          <a:bodyPr/>
          <a:lstStyle/>
          <a:p>
            <a:endParaRPr lang="fi-FI" sz="2400"/>
          </a:p>
          <a:p>
            <a:pPr marL="0" indent="0">
              <a:buNone/>
            </a:pPr>
            <a:r>
              <a:rPr lang="fi-FI" sz="2400"/>
              <a:t>     </a:t>
            </a:r>
            <a:r>
              <a:rPr lang="fi-FI"/>
              <a:t>Satakielten esiopetusryhmässä työskentelevät</a:t>
            </a:r>
          </a:p>
          <a:p>
            <a:pPr marL="0" indent="0">
              <a:buNone/>
            </a:pPr>
            <a:r>
              <a:rPr lang="fi-FI"/>
              <a:t>     Kaisa </a:t>
            </a:r>
            <a:r>
              <a:rPr lang="fi-FI" err="1"/>
              <a:t>vo</a:t>
            </a:r>
            <a:r>
              <a:rPr lang="fi-FI"/>
              <a:t>, Johanna </a:t>
            </a:r>
            <a:r>
              <a:rPr lang="fi-FI" err="1"/>
              <a:t>vso</a:t>
            </a:r>
            <a:r>
              <a:rPr lang="fi-FI"/>
              <a:t>, Merja </a:t>
            </a:r>
            <a:r>
              <a:rPr lang="fi-FI" err="1"/>
              <a:t>vto</a:t>
            </a:r>
            <a:r>
              <a:rPr lang="fi-FI"/>
              <a:t> ja Päivi </a:t>
            </a:r>
            <a:r>
              <a:rPr lang="fi-FI" err="1"/>
              <a:t>vto</a:t>
            </a:r>
          </a:p>
          <a:p>
            <a:pPr marL="0" indent="0">
              <a:buNone/>
            </a:pPr>
            <a:r>
              <a:rPr lang="fi-FI"/>
              <a:t>     Amanda veo 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/>
              <a:t>Ensimmäisen esiopetuspäivän tunnelmia kotoa ja    Satakielten ryhmästä.</a:t>
            </a:r>
          </a:p>
          <a:p>
            <a:pPr marL="0" indent="0">
              <a:buNone/>
            </a:pPr>
            <a:r>
              <a:rPr lang="fi-FI"/>
              <a:t>Mitä ensimmäisenä päivänä tehtiin?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2400"/>
              <a:t>     </a:t>
            </a:r>
          </a:p>
          <a:p>
            <a:pPr marL="0" indent="0">
              <a:buNone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19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D4A1FA-6998-16F9-2900-A01A707A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81000"/>
            <a:ext cx="9281864" cy="1143000"/>
          </a:xfrm>
        </p:spPr>
        <p:txBody>
          <a:bodyPr/>
          <a:lstStyle/>
          <a:p>
            <a:r>
              <a:rPr lang="fi-FI"/>
              <a:t>Oppimisen ja esiopetukseen osallistumisen tuki 1.8.2025 alkaen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9676AC-797A-D22F-E3C0-C4312433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828800"/>
            <a:ext cx="9510464" cy="4120480"/>
          </a:xfrm>
        </p:spPr>
        <p:txBody>
          <a:bodyPr/>
          <a:lstStyle/>
          <a:p>
            <a:r>
              <a:rPr lang="fi-FI"/>
              <a:t>Tukea </a:t>
            </a:r>
            <a:r>
              <a:rPr lang="fi-FI" b="1"/>
              <a:t>annetaan</a:t>
            </a:r>
            <a:r>
              <a:rPr lang="fi-FI"/>
              <a:t> viipymättä </a:t>
            </a:r>
            <a:r>
              <a:rPr lang="fi-FI" b="1"/>
              <a:t>tuen tarpeen ilmettyä </a:t>
            </a:r>
            <a:r>
              <a:rPr lang="fi-FI"/>
              <a:t>lapsen </a:t>
            </a:r>
            <a:r>
              <a:rPr lang="fi-FI" b="1"/>
              <a:t>omassa esiopetusryhmässä oppimisen edellytyksiä tukevin opetusjärjestelyin</a:t>
            </a:r>
            <a:r>
              <a:rPr lang="fi-FI"/>
              <a:t> sekä </a:t>
            </a:r>
            <a:r>
              <a:rPr lang="fi-FI" b="1"/>
              <a:t>ryhmäkohtaisin tukimuodoin </a:t>
            </a:r>
            <a:r>
              <a:rPr lang="fi-FI"/>
              <a:t>(yleinen tukiopetus, opetuskielen tukiopetus ja erityisopettajan antama opetus muun opetuksen yhteydessä)</a:t>
            </a:r>
          </a:p>
          <a:p>
            <a:r>
              <a:rPr lang="fi-FI" b="1"/>
              <a:t>Tarvittaessa</a:t>
            </a:r>
            <a:r>
              <a:rPr lang="fi-FI"/>
              <a:t> annetaan </a:t>
            </a:r>
            <a:r>
              <a:rPr lang="fi-FI" b="1"/>
              <a:t>yksilölliseen suunnitelmaan ja hallintopäätökseen perustuen lapsikohtaisia tukitoimia</a:t>
            </a:r>
            <a:r>
              <a:rPr lang="fi-FI"/>
              <a:t>  (erityisopettajan antama opetus, tulkitsemis- ja avustajapalvelut sekä apuvälineet) </a:t>
            </a:r>
          </a:p>
        </p:txBody>
      </p:sp>
    </p:spTree>
    <p:extLst>
      <p:ext uri="{BB962C8B-B14F-4D97-AF65-F5344CB8AC3E}">
        <p14:creationId xmlns:p14="http://schemas.microsoft.com/office/powerpoint/2010/main" val="3014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42841E-3AC2-502D-2205-67CFA61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52400"/>
            <a:ext cx="9154864" cy="762000"/>
          </a:xfrm>
        </p:spPr>
        <p:txBody>
          <a:bodyPr/>
          <a:lstStyle/>
          <a:p>
            <a:r>
              <a:rPr lang="fi-FI"/>
              <a:t>Opiskeluhuolto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D7B322-D723-6BDD-BE34-33C6A384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914400"/>
            <a:ext cx="9358064" cy="5486400"/>
          </a:xfrm>
        </p:spPr>
        <p:txBody>
          <a:bodyPr/>
          <a:lstStyle/>
          <a:p>
            <a:r>
              <a:rPr lang="fi-FI" sz="2400"/>
              <a:t>Opiskeluhuollon palveluihin kuuluvat:</a:t>
            </a:r>
          </a:p>
          <a:p>
            <a:pPr lvl="1"/>
            <a:r>
              <a:rPr lang="fi-FI" sz="2000"/>
              <a:t>Koulupsykologit</a:t>
            </a:r>
          </a:p>
          <a:p>
            <a:pPr lvl="1"/>
            <a:r>
              <a:rPr lang="fi-FI" sz="2000"/>
              <a:t>Koulukuraattorit</a:t>
            </a:r>
          </a:p>
          <a:p>
            <a:pPr lvl="1"/>
            <a:r>
              <a:rPr lang="fi-FI" sz="2000"/>
              <a:t>Lisäksi esiopetusikäisillä neuvolan palvelut</a:t>
            </a:r>
          </a:p>
          <a:p>
            <a:r>
              <a:rPr lang="fi-FI" sz="2400"/>
              <a:t>Yksilökohtainen opiskeluhuolto</a:t>
            </a:r>
          </a:p>
          <a:p>
            <a:pPr lvl="1"/>
            <a:r>
              <a:rPr lang="fi-FI" sz="2000"/>
              <a:t>Yksittäisen lapsen asiassa tapahtuvaa moniammatillista yhteistyötä, josta sovitaan huoltajan kanssa tapauskohtaisesti</a:t>
            </a:r>
          </a:p>
          <a:p>
            <a:r>
              <a:rPr lang="fi-FI" sz="2400"/>
              <a:t>Yhteisöllinen opiskeluhuolto</a:t>
            </a:r>
          </a:p>
          <a:p>
            <a:pPr lvl="1"/>
            <a:r>
              <a:rPr lang="fi-FI" sz="2000"/>
              <a:t>Koko esiopetusyhteisön hyvinvointia ja terveyttä edistävää moniammatillista yhteistyötä</a:t>
            </a:r>
          </a:p>
          <a:p>
            <a:pPr lvl="1"/>
            <a:r>
              <a:rPr lang="fi-FI" sz="2000"/>
              <a:t>Ryhmään kuuluu edustajat esiopetusyksiköistä, opiskeluhuollon palveluista ja huoltajista</a:t>
            </a:r>
          </a:p>
          <a:p>
            <a:pPr lvl="2"/>
            <a:r>
              <a:rPr lang="fi-FI" sz="1400"/>
              <a:t>Huoltajat voivat ilmoittaa halukkuutensa osallistua opiskeluhuollon ryhmään varhaiskasvatuksen johtavalle erityisopettajalle: </a:t>
            </a:r>
            <a:r>
              <a:rPr lang="fi-FI" sz="1400">
                <a:hlinkClick r:id="rId2"/>
              </a:rPr>
              <a:t>katriina.jyrakoski@forssa.fi</a:t>
            </a:r>
            <a:endParaRPr lang="fi-FI" sz="1400"/>
          </a:p>
          <a:p>
            <a:pPr lvl="1"/>
            <a:r>
              <a:rPr lang="fi-FI" sz="2000"/>
              <a:t>Opiskeluhuoltosuunnitelma: </a:t>
            </a:r>
            <a:r>
              <a:rPr lang="fi-FI" sz="1600">
                <a:hlinkClick r:id="rId3"/>
              </a:rPr>
              <a:t>Esiopetuksen seudullinen opiskeluhuoltosuunnitelma (peda.net)</a:t>
            </a:r>
            <a:endParaRPr lang="fi-FI" sz="1600"/>
          </a:p>
          <a:p>
            <a:pPr lvl="2"/>
            <a:r>
              <a:rPr lang="fi-FI" sz="1400"/>
              <a:t>Päivittymässä perusopetuslain muutosten mukaiseksi syksyn 2025 aikana</a:t>
            </a:r>
          </a:p>
        </p:txBody>
      </p:sp>
    </p:spTree>
    <p:extLst>
      <p:ext uri="{BB962C8B-B14F-4D97-AF65-F5344CB8AC3E}">
        <p14:creationId xmlns:p14="http://schemas.microsoft.com/office/powerpoint/2010/main" val="26891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DB92F5-71A7-57FF-E6FE-62483B73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KOTILEIKKI JA KAUPPALEIKKI (tällä hetkellä suosikkileikkeinä ryhmässä. Mitä kaikkea leikkiessä harjoitellaan!!!!)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E37205-B534-C8EF-1CE9-2248224E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1879983"/>
            <a:ext cx="8646863" cy="3996726"/>
          </a:xfrm>
        </p:spPr>
        <p:txBody>
          <a:bodyPr/>
          <a:lstStyle/>
          <a:p>
            <a:pPr marL="0" indent="0">
              <a:buNone/>
            </a:pPr>
            <a:r>
              <a:rPr lang="fi-FI" sz="1800"/>
              <a:t>Kielten rikas maailma:</a:t>
            </a:r>
          </a:p>
          <a:p>
            <a:pPr marL="0" indent="0">
              <a:buNone/>
            </a:pPr>
            <a:r>
              <a:rPr lang="fi-FI" sz="2000"/>
              <a:t>Mm. vuorovaikutustaidot, omien ajatusten ja ideoiden ilmaisu, puheen tuottamisen taidot, kirjaimia, kirjoitetun tekstin hahmottaminen, sanavaraston rikastuminen, toisen kuunteleminen, erilaisia käsitteitä, erilaisissa rooleissa oloa ja niiden ääniä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Ilmaisun monet muodot:</a:t>
            </a:r>
          </a:p>
          <a:p>
            <a:pPr marL="0" indent="0">
              <a:buNone/>
            </a:pPr>
            <a:r>
              <a:rPr lang="fi-FI" sz="2000"/>
              <a:t>Mm. Draamaleikkitaitoja, rohkeutta omien ideoiden tuomiseen ja niiden jakamiseen, esteettisyyttä, sommittelua, hienomotoriikkaa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Tutkin ja toimin ympäristössäni:</a:t>
            </a:r>
          </a:p>
          <a:p>
            <a:pPr marL="0" indent="0">
              <a:buNone/>
            </a:pPr>
            <a:r>
              <a:rPr lang="fi-FI" sz="2000"/>
              <a:t>Mm. Lukumääriä, numeroita, lukusanoja, vertailua, luokittelua, lajittelua, ajankäsitteitä, mittaamista, ongelman ratkaisua, teknologia kasvatusta, kestävää kehitystä, yhteenlaskua, rahan käyttöä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7617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C3380-35C0-20E3-D676-7D9EA4ED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84E001-EBFA-AD51-2DD5-DB9C08B8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/>
              <a:t>Minä ja meidän yhteisömme:</a:t>
            </a:r>
          </a:p>
          <a:p>
            <a:pPr marL="0" indent="0">
              <a:buNone/>
            </a:pPr>
            <a:r>
              <a:rPr lang="fi-FI" sz="2000"/>
              <a:t>Mm. Yhdessä tekeminen, toisten huomioiminen, ystävyyssuhteiden solmiminen ja niiden vahvistaminen, ryhmäytyminen, ympäristön ja yhteisten välineiden kunnioittaminen, lasten osallisuus leikin suunnitteluun, tunnetaitoja, hyvät käytöstavat ja tervehdykset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r>
              <a:rPr lang="fi-FI" sz="1800"/>
              <a:t>Kasvan ja kehityn:</a:t>
            </a:r>
          </a:p>
          <a:p>
            <a:pPr marL="0" indent="0">
              <a:buNone/>
            </a:pPr>
            <a:r>
              <a:rPr lang="fi-FI" sz="2000"/>
              <a:t>Mm. Ruokakasvatus, kestävät elämäntavat, hyvinvointi ja hoiva</a:t>
            </a:r>
          </a:p>
        </p:txBody>
      </p:sp>
    </p:spTree>
    <p:extLst>
      <p:ext uri="{BB962C8B-B14F-4D97-AF65-F5344CB8AC3E}">
        <p14:creationId xmlns:p14="http://schemas.microsoft.com/office/powerpoint/2010/main" val="6100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F9D9C-5EC7-492D-7474-CB56B94D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TIEDOTTAMINEN JA YHTEYDENPITO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C020F-0BAD-F6D9-6469-D4E58BAD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-</a:t>
            </a:r>
            <a:r>
              <a:rPr lang="fi-FI" err="1"/>
              <a:t>Päikky</a:t>
            </a:r>
            <a:endParaRPr lang="fi-FI"/>
          </a:p>
          <a:p>
            <a:pPr marL="0" indent="0">
              <a:buNone/>
            </a:pPr>
            <a:r>
              <a:rPr lang="fi-FI"/>
              <a:t>-Soittaminen tai tekstiviestit</a:t>
            </a:r>
          </a:p>
          <a:p>
            <a:pPr marL="0" indent="0">
              <a:buNone/>
            </a:pPr>
            <a:r>
              <a:rPr lang="fi-FI"/>
              <a:t>-</a:t>
            </a:r>
            <a:r>
              <a:rPr lang="fi-FI" err="1"/>
              <a:t>Pedanet</a:t>
            </a:r>
            <a:endParaRPr lang="fi-FI"/>
          </a:p>
          <a:p>
            <a:pPr marL="0" indent="0">
              <a:buNone/>
            </a:pPr>
            <a:r>
              <a:rPr lang="fi-FI"/>
              <a:t>      - Kalenteri! </a:t>
            </a:r>
            <a:r>
              <a:rPr lang="fi-FI" err="1"/>
              <a:t>Infotaan</a:t>
            </a:r>
            <a:r>
              <a:rPr lang="fi-FI"/>
              <a:t> mm. Retket ja tapahtumat</a:t>
            </a:r>
          </a:p>
          <a:p>
            <a:pPr marL="0" indent="0">
              <a:buNone/>
            </a:pPr>
            <a:r>
              <a:rPr lang="fi-FI"/>
              <a:t>      - Blogi</a:t>
            </a:r>
          </a:p>
          <a:p>
            <a:pPr marL="0" indent="0">
              <a:buNone/>
            </a:pPr>
            <a:r>
              <a:rPr lang="fi-FI"/>
              <a:t>      - yhteystiedot, loma-ajat, erilaisia linkkejä</a:t>
            </a:r>
          </a:p>
          <a:p>
            <a:pPr marL="0" indent="0">
              <a:buNone/>
            </a:pPr>
            <a:r>
              <a:rPr lang="fi-FI"/>
              <a:t>-Wilma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5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0E7853-94EB-4809-EBAD-78887107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/>
              <a:t>Mykkäelokuvat 29.8.</a:t>
            </a:r>
          </a:p>
          <a:p>
            <a:r>
              <a:rPr lang="fi-FI" sz="2000"/>
              <a:t>Liikuntapassi- kampanja alkaa 1.9. ( passit jaetaan lokeroihin 25.8.)</a:t>
            </a:r>
          </a:p>
          <a:p>
            <a:r>
              <a:rPr lang="fi-FI" sz="2000"/>
              <a:t>Päiväkodin </a:t>
            </a:r>
            <a:r>
              <a:rPr lang="fi-FI" sz="2000" err="1"/>
              <a:t>PuuhaPiha</a:t>
            </a:r>
            <a:r>
              <a:rPr lang="fi-FI" sz="2000"/>
              <a:t> 8.10.</a:t>
            </a:r>
          </a:p>
          <a:p>
            <a:r>
              <a:rPr lang="fi-FI" sz="2000"/>
              <a:t>Joulujuhla 16.12.</a:t>
            </a:r>
          </a:p>
          <a:p>
            <a:r>
              <a:rPr lang="fi-FI" sz="2000"/>
              <a:t>Urheiluseurojen kanssa yhteistyötä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Synttärit Satakielissä: Synttäri sankari suunnittelee etukäteen aamupäivän toiminnan. Mm. Mihin mennään retkelle? Mitä siellä tehdään ( esim. Lempilaulu,-leikki tai –kirja). Halutessa voi tuoda pientä tarjottavaa, jonka sankari saa tarjoilla lounaan yhteydessä.</a:t>
            </a:r>
          </a:p>
          <a:p>
            <a:pPr marL="0" indent="0">
              <a:buNone/>
            </a:pPr>
            <a:endParaRPr lang="fi-FI" sz="2000"/>
          </a:p>
          <a:p>
            <a:pPr marL="0" indent="0">
              <a:buNone/>
            </a:pPr>
            <a:r>
              <a:rPr lang="fi-FI" sz="2000"/>
              <a:t>Yhteistyötä Peipposet ryhmän kanssa mm. yhteisiä kirjastoretkiä, leikki- ja musiikkihetkiä.</a:t>
            </a:r>
          </a:p>
          <a:p>
            <a:pPr marL="0" indent="0">
              <a:buNone/>
            </a:pPr>
            <a:endParaRPr lang="fi-FI" sz="200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D4BEF18-83DC-9D2F-92BB-C5B0C676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TIEDOSSA OLEVIA TAPAHTUMIA JA MENOJA</a:t>
            </a:r>
          </a:p>
        </p:txBody>
      </p:sp>
    </p:spTree>
    <p:extLst>
      <p:ext uri="{BB962C8B-B14F-4D97-AF65-F5344CB8AC3E}">
        <p14:creationId xmlns:p14="http://schemas.microsoft.com/office/powerpoint/2010/main" val="41298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E5D25-1E7A-873B-F699-1F6B0F53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eskarissa toimitaan ja opitaan?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E90DA-588C-69F6-2881-784AE38F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Mm. leikkien, liikkuen, tutkien, toiminnallisesti, erilaisia työtehtäviä tehden, itseään erilaisin keinoin ilmaisten</a:t>
            </a:r>
          </a:p>
          <a:p>
            <a:r>
              <a:rPr lang="fi-FI"/>
              <a:t>Monipuolisissa oppimisympäristöissä</a:t>
            </a:r>
          </a:p>
          <a:p>
            <a:pPr marL="0" indent="0">
              <a:buNone/>
            </a:pPr>
            <a:r>
              <a:rPr lang="fi-FI"/>
              <a:t>  </a:t>
            </a:r>
            <a:r>
              <a:rPr lang="fi-FI" sz="2000"/>
              <a:t>- esim. Pk:n sisä- ja ulkotilat, lähiympäristö, kirjasto, </a:t>
            </a:r>
            <a:r>
              <a:rPr lang="fi-FI" sz="2000" err="1"/>
              <a:t>museot,metsä</a:t>
            </a:r>
            <a:r>
              <a:rPr lang="fi-FI" sz="2000"/>
              <a:t>, moni-</a:t>
            </a:r>
          </a:p>
          <a:p>
            <a:pPr marL="0" indent="0">
              <a:buNone/>
            </a:pPr>
            <a:r>
              <a:rPr lang="fi-FI" sz="2000"/>
              <a:t>    puoliset retki- ja tutustumiskohteet, eri vuodenaikojen vaihtelut ja mihin lasten    mielenkiinnonkohteet meidät vuoden aikana vievätkään</a:t>
            </a:r>
          </a:p>
          <a:p>
            <a:r>
              <a:rPr lang="fi-FI"/>
              <a:t>Vuorovaikutuksessa lasten ja aikuisten kanssa erikokoisissa ryhmissä, sekä myös kaksin aikuisen kanssa.</a:t>
            </a:r>
          </a:p>
        </p:txBody>
      </p:sp>
    </p:spTree>
    <p:extLst>
      <p:ext uri="{BB962C8B-B14F-4D97-AF65-F5344CB8AC3E}">
        <p14:creationId xmlns:p14="http://schemas.microsoft.com/office/powerpoint/2010/main" val="1225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FC0A0C-222E-AF56-70E5-7DAE9A90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JOKAINEN ESIOPETUSVUOSI ON RYHMÄNSÄ NÄKÖINEN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251197-E38A-A398-7B7D-1D487E80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686460"/>
            <a:ext cx="8683149" cy="4577296"/>
          </a:xfrm>
        </p:spPr>
        <p:txBody>
          <a:bodyPr/>
          <a:lstStyle/>
          <a:p>
            <a:pPr marL="0" indent="0" algn="ctr">
              <a:buNone/>
            </a:pPr>
            <a:r>
              <a:rPr lang="fi-FI" sz="1600"/>
              <a:t>Valtakunnallinen Esiopetuksen opetussuunnitelma</a:t>
            </a:r>
          </a:p>
          <a:p>
            <a:pPr marL="0" indent="0" algn="ctr">
              <a:buNone/>
            </a:pPr>
            <a:r>
              <a:rPr lang="fi-FI" sz="1600"/>
              <a:t>Forssan seudun esiopetuksen opetussuunnitelma</a:t>
            </a:r>
          </a:p>
          <a:p>
            <a:pPr marL="0" indent="0" algn="ctr">
              <a:buNone/>
            </a:pPr>
            <a:r>
              <a:rPr lang="fi-FI" sz="1600"/>
              <a:t>Esiopetusryhmän lukuvuosisuunnitelma</a:t>
            </a:r>
          </a:p>
          <a:p>
            <a:pPr marL="0" indent="0" algn="ctr">
              <a:buNone/>
            </a:pPr>
            <a:r>
              <a:rPr lang="fi-FI" sz="1600"/>
              <a:t>Kuntakohtaiset toimintavuoden tavoitteet, jotka 2025-2026 ovat liikuntakasvatuksen lisääminen, kuvatuen käytön lisääminen ja kielitietoisuuden vahvistaminen</a:t>
            </a:r>
          </a:p>
          <a:p>
            <a:pPr marL="0" indent="0" algn="ctr">
              <a:buNone/>
            </a:pPr>
            <a:endParaRPr lang="fi-FI" sz="1600"/>
          </a:p>
          <a:p>
            <a:pPr marL="0" indent="0" algn="ctr">
              <a:buNone/>
            </a:pPr>
            <a:r>
              <a:rPr lang="fi-FI" sz="2000" b="1"/>
              <a:t>Me teemme etukäteen toiminnan suunnittelua ja toimintaympäristön suunnittelua, joka on ns. valmistautumista ja raamien rakentamista, jonka sisällön lapset lopulta täyttävät.</a:t>
            </a:r>
            <a:endParaRPr lang="fi-FI" sz="2000"/>
          </a:p>
          <a:p>
            <a:pPr marL="0" indent="0">
              <a:buNone/>
            </a:pPr>
            <a:r>
              <a:rPr lang="fi-FI" sz="2400"/>
              <a:t>Lapset harjoittelevat/ opettelevat itselleen ajankohtaisia taitoja . Kaikki eivät opettele samoja asioita samaan aikaan. Jokaiselle lapselle tehdään Lapsen esiopetuksen oppimissuunnitelma LEOPS.</a:t>
            </a:r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r>
              <a:rPr lang="fi-FI" sz="1600"/>
              <a:t>                                      TOIMINTA SUUNNITELLAAN LAPSILÄHTÖISESTI</a:t>
            </a:r>
            <a:endParaRPr lang="fi-FI" sz="2400"/>
          </a:p>
          <a:p>
            <a:pPr marL="0" indent="0" algn="ctr">
              <a:buNone/>
            </a:pPr>
            <a:r>
              <a:rPr lang="fi-FI" sz="1600"/>
              <a:t> LASTEN OSALLISUUS JA "KÄDENJÄLJET" NÄKYVÄT</a:t>
            </a:r>
          </a:p>
        </p:txBody>
      </p:sp>
    </p:spTree>
    <p:extLst>
      <p:ext uri="{BB962C8B-B14F-4D97-AF65-F5344CB8AC3E}">
        <p14:creationId xmlns:p14="http://schemas.microsoft.com/office/powerpoint/2010/main" val="33511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B6DFD-8C79-A041-993F-EAAA7D2F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TOIMINTAKULTTUURI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28C94E-71E0-98BF-743F-99834764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/>
              <a:t>LAPSET SAAVAT KOKEA, ETTÄ HEISTÄ OLLAAN KIINNOSTUNEITA, HEITÄ ARVOSTETAAN JA HEIDÄN MIELIPITEILLÄÄN JA TEKEMISILLÄÄN ON MERKITYSTÄ.</a:t>
            </a:r>
          </a:p>
          <a:p>
            <a:r>
              <a:rPr lang="fi-FI" sz="2000"/>
              <a:t>OVAT OSALLISENA SUUNNITTELUSSA, TOTEUTUKSESSA/TOIMINNASSA JA ARVIOINNISSA.</a:t>
            </a:r>
          </a:p>
          <a:p>
            <a:r>
              <a:rPr lang="fi-FI" sz="2000"/>
              <a:t>MONIKULTTUURISUUDEN RIKKAUS</a:t>
            </a:r>
          </a:p>
          <a:p>
            <a:r>
              <a:rPr lang="fi-FI" sz="2000"/>
              <a:t>VAHVISTETAAN MYÖNTEISTÄ MINÄKUVAA JA KÄSITYSTÄ ITSESTÄ OPPIJANA.</a:t>
            </a:r>
          </a:p>
          <a:p>
            <a:r>
              <a:rPr lang="fi-FI" sz="2000"/>
              <a:t>TURVALLINEN, LÄSNÄOLEVA, AVOIN, POSITIIVINEN ILMAPIIRI</a:t>
            </a:r>
          </a:p>
          <a:p>
            <a:r>
              <a:rPr lang="fi-FI" sz="2000"/>
              <a:t>INNOSTU, USKALLA KOKEILLA, OPI UUTTA</a:t>
            </a:r>
          </a:p>
        </p:txBody>
      </p:sp>
    </p:spTree>
    <p:extLst>
      <p:ext uri="{BB962C8B-B14F-4D97-AF65-F5344CB8AC3E}">
        <p14:creationId xmlns:p14="http://schemas.microsoft.com/office/powerpoint/2010/main" val="4502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925D4-FE5A-13BB-4E34-369E59A4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fi-FI"/>
              <a:t>Tavoite ryhmän toiminnalle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DA6616-6446-D5A7-8346-DEA565D6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TUTUSTUMINEN JA RYHMÄYTYMINEN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ARJEN TOISTUVIEN KÄYTÄNTEIDEN  HARJOITTELU 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LASTEN KIINNOSTUKSEN KOHTEIDEN, VAHVUUKSIEN JA TARPEIDEN SELVITTÄMINEN</a:t>
            </a:r>
          </a:p>
        </p:txBody>
      </p:sp>
    </p:spTree>
    <p:extLst>
      <p:ext uri="{BB962C8B-B14F-4D97-AF65-F5344CB8AC3E}">
        <p14:creationId xmlns:p14="http://schemas.microsoft.com/office/powerpoint/2010/main" val="3427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E3D35-66CC-1D6A-527E-B3D58D3E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E9891B-331C-4BCF-5B96-8F259D082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VANHEMMAT</a:t>
            </a:r>
          </a:p>
          <a:p>
            <a:pPr marL="0" indent="0">
              <a:buNone/>
            </a:pPr>
            <a:r>
              <a:rPr lang="fi-FI"/>
              <a:t>päivittäiset haku- ja tuontitilanteet,  Leops, </a:t>
            </a:r>
            <a:r>
              <a:rPr lang="fi-FI" err="1"/>
              <a:t>Forms</a:t>
            </a:r>
            <a:r>
              <a:rPr lang="fi-FI"/>
              <a:t>-kysely(</a:t>
            </a:r>
            <a:r>
              <a:rPr lang="fi-FI" err="1"/>
              <a:t>esi</a:t>
            </a:r>
            <a:r>
              <a:rPr lang="fi-FI"/>
              <a:t>. Odotuksia </a:t>
            </a:r>
            <a:r>
              <a:rPr lang="fi-FI" err="1"/>
              <a:t>eo</a:t>
            </a:r>
            <a:r>
              <a:rPr lang="fi-FI"/>
              <a:t> vuodelle ja perheen kulttuuriin liittyviä juhlia ja tapoja)</a:t>
            </a:r>
          </a:p>
          <a:p>
            <a:r>
              <a:rPr lang="fi-FI"/>
              <a:t>LAPSET</a:t>
            </a:r>
          </a:p>
          <a:p>
            <a:pPr marL="0" indent="0">
              <a:buNone/>
            </a:pPr>
            <a:r>
              <a:rPr lang="fi-FI"/>
              <a:t>havainnointi, pedagoginen  dokumentointi ( Satakielten sanomat julkaistaan eteisen seinällä </a:t>
            </a:r>
            <a:r>
              <a:rPr lang="fi-FI" err="1"/>
              <a:t>viikottain</a:t>
            </a:r>
            <a:r>
              <a:rPr lang="fi-FI"/>
              <a:t>) , haastattelut, kielelliset ja matemaattisten taitojen kartoitukset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9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531751-5DC7-B4D6-5CD5-B20694A4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TAITOJEN VAHVISTAMISTA JA TUKEMISTA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E182EC-A080-72D5-E3C2-2333768CE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Mm. </a:t>
            </a:r>
          </a:p>
          <a:p>
            <a:pPr marL="0" indent="0">
              <a:buNone/>
            </a:pPr>
            <a:r>
              <a:rPr lang="fi-FI"/>
              <a:t>    </a:t>
            </a:r>
            <a:r>
              <a:rPr lang="fi-FI" sz="2000"/>
              <a:t>Kaveritaitoja                         - kielellisiä taitoja</a:t>
            </a:r>
          </a:p>
          <a:p>
            <a:r>
              <a:rPr lang="fi-FI" sz="2000"/>
              <a:t>Omatoimisuutta                     - matemaattisia taitoja</a:t>
            </a:r>
          </a:p>
          <a:p>
            <a:r>
              <a:rPr lang="fi-FI" sz="2000"/>
              <a:t>Tunnetaitoja                           - digitaitoja</a:t>
            </a:r>
          </a:p>
          <a:p>
            <a:r>
              <a:rPr lang="fi-FI" sz="2000"/>
              <a:t>Itsestä huolehtimisen taitoja   - motorisia taitoja ja hahmotusta              </a:t>
            </a:r>
          </a:p>
          <a:p>
            <a:r>
              <a:rPr lang="fi-FI" sz="2000"/>
              <a:t>Osallisuutta</a:t>
            </a:r>
          </a:p>
          <a:p>
            <a:r>
              <a:rPr lang="fi-FI" sz="2000"/>
              <a:t>Monilukutaitoa</a:t>
            </a:r>
          </a:p>
          <a:p>
            <a:r>
              <a:rPr lang="fi-FI" sz="2000"/>
              <a:t>Oppimisvalmiuksia (mm. Into oppia uutta, keskittymiskyky, pettymysten sietäminen, ohjeiden kuunteleminen + noudattamien, muisti, omista tavaroista huolehtiminen</a:t>
            </a:r>
          </a:p>
          <a:p>
            <a:endParaRPr lang="fi-FI" sz="20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0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16832B-9BDE-D066-9E68-3F6CA613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228600"/>
            <a:ext cx="10043864" cy="144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3200"/>
              <a:t>Oppimisen ja esiopetukseen osallistumisen tuki </a:t>
            </a:r>
            <a:br>
              <a:rPr lang="fi-FI" sz="3200"/>
            </a:br>
            <a:r>
              <a:rPr lang="fi-FI" sz="3200" b="0"/>
              <a:t>varhaiserityiskasvatuksen 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B975A-A22B-7E6C-DD43-2E33C2D8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300" y="2133600"/>
            <a:ext cx="9207500" cy="4054790"/>
          </a:xfrm>
        </p:spPr>
        <p:txBody>
          <a:bodyPr/>
          <a:lstStyle/>
          <a:p>
            <a:r>
              <a:rPr lang="fi-FI"/>
              <a:t>Varhaiskasvatuksen johtava erityisopettaja</a:t>
            </a:r>
          </a:p>
          <a:p>
            <a:pPr marL="0" indent="0">
              <a:buNone/>
            </a:pPr>
            <a:r>
              <a:rPr lang="fi-FI"/>
              <a:t>	</a:t>
            </a:r>
            <a:r>
              <a:rPr lang="fi-FI" sz="2400"/>
              <a:t>Katriina Jyräkoski</a:t>
            </a:r>
          </a:p>
          <a:p>
            <a:pPr marL="0" indent="0">
              <a:buNone/>
            </a:pPr>
            <a:r>
              <a:rPr lang="fi-FI" sz="2400"/>
              <a:t>	</a:t>
            </a:r>
            <a:r>
              <a:rPr lang="fi-FI" sz="2400">
                <a:hlinkClick r:id="rId2"/>
              </a:rPr>
              <a:t>katriina.jyrakoski@forssa.fi</a:t>
            </a:r>
            <a:endParaRPr lang="fi-FI" sz="2400"/>
          </a:p>
          <a:p>
            <a:pPr marL="0" indent="0">
              <a:buNone/>
            </a:pPr>
            <a:r>
              <a:rPr lang="fi-FI" sz="2400"/>
              <a:t>	p. 040 537 5510</a:t>
            </a:r>
          </a:p>
          <a:p>
            <a:r>
              <a:rPr lang="fi-FI"/>
              <a:t>Varhaiskasvatuksen erityisopettajana Pihakoivun päiväkodissa</a:t>
            </a:r>
          </a:p>
          <a:p>
            <a:pPr marL="457200" lvl="1" indent="0">
              <a:buNone/>
            </a:pPr>
            <a:r>
              <a:rPr lang="fi-FI"/>
              <a:t>	</a:t>
            </a:r>
            <a:r>
              <a:rPr lang="fi-FI" sz="2400"/>
              <a:t>Amanda Perho</a:t>
            </a:r>
          </a:p>
          <a:p>
            <a:pPr marL="457200" lvl="1" indent="0">
              <a:buNone/>
            </a:pPr>
            <a:r>
              <a:rPr lang="fi-FI" sz="2400"/>
              <a:t>	</a:t>
            </a:r>
            <a:r>
              <a:rPr lang="fi-FI" sz="2400">
                <a:hlinkClick r:id="rId3"/>
              </a:rPr>
              <a:t>amanda.perho@edu.forssa.fi</a:t>
            </a:r>
            <a:endParaRPr lang="fi-FI" sz="1800"/>
          </a:p>
          <a:p>
            <a:pPr marL="457200" lvl="1" indent="0">
              <a:buNone/>
            </a:pPr>
            <a:r>
              <a:rPr lang="fi-FI" sz="2400"/>
              <a:t>	p. 040 187 9960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1342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65877-F0FF-47F5-877F-053EB726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2708"/>
            <a:ext cx="9154864" cy="7620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3400"/>
              <a:t>Oppimisen ja esiopetukseen osallistumisen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DFECB-7DC6-DA03-6BF1-AA626DA2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054708"/>
            <a:ext cx="9662864" cy="5041292"/>
          </a:xfrm>
        </p:spPr>
        <p:txBody>
          <a:bodyPr/>
          <a:lstStyle/>
          <a:p>
            <a:r>
              <a:rPr lang="fi-FI" sz="2400"/>
              <a:t>Perusopetuslain muutos astuu voimaan 1.8.2025 alkaen</a:t>
            </a:r>
          </a:p>
          <a:p>
            <a:pPr lvl="1"/>
            <a:r>
              <a:rPr lang="fi-FI" sz="2000"/>
              <a:t>Muutos koskee oppimisen tukea perusopetuksessa ja esiopetuksessa</a:t>
            </a:r>
          </a:p>
          <a:p>
            <a:pPr lvl="1"/>
            <a:r>
              <a:rPr lang="fi-FI" sz="2000"/>
              <a:t>1.8.2025 alkaen esiopetuksessa ei ole enää käytössä yleinen, tehostettu ja erityinen tuki (siirtymäaika 31.8.2026 asti nykyisten tuen päätösten päivittämiseksi uuden lain mukaisiksi)</a:t>
            </a:r>
          </a:p>
          <a:p>
            <a:r>
              <a:rPr lang="fi-FI" sz="2400"/>
              <a:t>Esiopetuksen opetussuunnitelman päivitetyt perusteet astuvat voimaan 1.8.2025 alkaen</a:t>
            </a:r>
          </a:p>
          <a:p>
            <a:r>
              <a:rPr lang="fi-FI" sz="2400"/>
              <a:t>Seudullinen esiopetuksen opetussuunnitelma on myös päivitetty ja voimassa 1.8.2025 alkaen</a:t>
            </a:r>
          </a:p>
          <a:p>
            <a:pPr lvl="1"/>
            <a:r>
              <a:rPr lang="fi-FI" sz="2000"/>
              <a:t>Suunnitelma löytyy sivistyslautakunnan asialistalta:</a:t>
            </a:r>
          </a:p>
          <a:p>
            <a:pPr marL="457200" lvl="1" indent="0">
              <a:buNone/>
            </a:pPr>
            <a:r>
              <a:rPr lang="fi-FI" sz="2000">
                <a:hlinkClick r:id="rId2"/>
              </a:rPr>
              <a:t>https://forssa.oncloudos.com/kokous/2025819-6-31606.PDF</a:t>
            </a:r>
            <a:endParaRPr lang="fi-FI" sz="2000"/>
          </a:p>
          <a:p>
            <a:pPr marL="514350" indent="-457200"/>
            <a:r>
              <a:rPr lang="fi-FI" sz="2400"/>
              <a:t>Täydentävässä varhaiskasvatuksessa on edelleen käytössä yleinen, tehostettu ja erityinen tuki varhaiskasvatuslain mukaisesti</a:t>
            </a:r>
          </a:p>
        </p:txBody>
      </p:sp>
    </p:spTree>
    <p:extLst>
      <p:ext uri="{BB962C8B-B14F-4D97-AF65-F5344CB8AC3E}">
        <p14:creationId xmlns:p14="http://schemas.microsoft.com/office/powerpoint/2010/main" val="1843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ssa_PowerPoint_pohj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3">
      <a:majorFont>
        <a:latin typeface="Trebuchet MS"/>
        <a:ea typeface=""/>
        <a:cs typeface=""/>
      </a:majorFont>
      <a:minorFont>
        <a:latin typeface="New Century Schl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rssa_pp_kuosit_2021.pptx" id="{342B711E-873E-4BC7-9147-91C432FCBBDB}" vid="{7121A74F-494B-4A74-9D84-C3B10C736E3E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089A8BACED143A402B887F83FC459" ma:contentTypeVersion="18" ma:contentTypeDescription="Create a new document." ma:contentTypeScope="" ma:versionID="b20505b9f0975f3e0e524a5af26e8123">
  <xsd:schema xmlns:xsd="http://www.w3.org/2001/XMLSchema" xmlns:xs="http://www.w3.org/2001/XMLSchema" xmlns:p="http://schemas.microsoft.com/office/2006/metadata/properties" xmlns:ns3="c241af0f-71e1-4848-8432-5f1296db3c73" xmlns:ns4="cee01075-e913-496f-930a-9ca3b3007f2e" targetNamespace="http://schemas.microsoft.com/office/2006/metadata/properties" ma:root="true" ma:fieldsID="a026dc75173b1eaf64ca7d70dbc7813b" ns3:_="" ns4:_="">
    <xsd:import namespace="c241af0f-71e1-4848-8432-5f1296db3c73"/>
    <xsd:import namespace="cee01075-e913-496f-930a-9ca3b3007f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1af0f-71e1-4848-8432-5f1296db3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01075-e913-496f-930a-9ca3b3007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41af0f-71e1-4848-8432-5f1296db3c73" xsi:nil="true"/>
  </documentManagement>
</p:properties>
</file>

<file path=customXml/itemProps1.xml><?xml version="1.0" encoding="utf-8"?>
<ds:datastoreItem xmlns:ds="http://schemas.openxmlformats.org/officeDocument/2006/customXml" ds:itemID="{6E0FCFBA-0443-49AB-B361-4DDE8E517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1af0f-71e1-4848-8432-5f1296db3c73"/>
    <ds:schemaRef ds:uri="cee01075-e913-496f-930a-9ca3b3007f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20D699-8849-4421-8372-30DB58498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D55706-A8E3-4931-B087-FF2F8E266D9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ee01075-e913-496f-930a-9ca3b3007f2e"/>
    <ds:schemaRef ds:uri="c241af0f-71e1-4848-8432-5f1296db3c73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ab643024-7789-4869-8b98-6b71d312f7f7}" enabled="0" method="" siteId="{ab643024-7789-4869-8b98-6b71d312f7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Laajakuva</PresentationFormat>
  <Paragraphs>120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New Century Schlbk</vt:lpstr>
      <vt:lpstr>Times</vt:lpstr>
      <vt:lpstr>Trebuchet MS</vt:lpstr>
      <vt:lpstr>Forssa_PowerPoint_pohja</vt:lpstr>
      <vt:lpstr>TERVETULOA SATAKIELTEN VANHEMPAINILTAAN 21.8.2025</vt:lpstr>
      <vt:lpstr>Miten eskarissa toimitaan ja opitaan?</vt:lpstr>
      <vt:lpstr>JOKAINEN ESIOPETUSVUOSI ON RYHMÄNSÄ NÄKÖINEN</vt:lpstr>
      <vt:lpstr>TOIMINTAKULTTUURI</vt:lpstr>
      <vt:lpstr>Tavoite ryhmän toiminnalle</vt:lpstr>
      <vt:lpstr>PowerPoint-esitys</vt:lpstr>
      <vt:lpstr>TAITOJEN VAHVISTAMISTA JA TUKEMISTA</vt:lpstr>
      <vt:lpstr>Oppimisen ja esiopetukseen osallistumisen tuki  varhaiserityiskasvatuksen yhteystiedot</vt:lpstr>
      <vt:lpstr>Oppimisen ja esiopetukseen osallistumisen tuki</vt:lpstr>
      <vt:lpstr>Oppimisen ja esiopetukseen osallistumisen tuki 1.8.2025 alkaen</vt:lpstr>
      <vt:lpstr>Opiskeluhuolto</vt:lpstr>
      <vt:lpstr>KOTILEIKKI JA KAUPPALEIKKI (tällä hetkellä suosikkileikkeinä ryhmässä. Mitä kaikkea leikkiessä harjoitellaan!!!!)</vt:lpstr>
      <vt:lpstr>PowerPoint-esitys</vt:lpstr>
      <vt:lpstr>TIEDOTTAMINEN JA YHTEYDENPITO</vt:lpstr>
      <vt:lpstr>TIEDOSSA OLEVIA TAPAHTUMIA JA MENOJA</vt:lpstr>
    </vt:vector>
  </TitlesOfParts>
  <Company>Forssan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Kemppainen</dc:creator>
  <cp:lastModifiedBy>Johanna Kannisto</cp:lastModifiedBy>
  <cp:revision>2</cp:revision>
  <dcterms:created xsi:type="dcterms:W3CDTF">2021-05-22T16:42:57Z</dcterms:created>
  <dcterms:modified xsi:type="dcterms:W3CDTF">2025-09-12T09:14:59Z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0x010100EFE089A8BACED143A402B887F83FC459</vt:lpwstr>
  </property>
</Properties>
</file>