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3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_rels/presentation.xml.rels" ContentType="application/vnd.openxmlformats-package.relationships+xml"/>
  <Override PartName="/ppt/media/image4.jpeg" ContentType="image/jpeg"/>
  <Override PartName="/ppt/media/image8.png" ContentType="image/png"/>
  <Override PartName="/ppt/media/image1.jpeg" ContentType="image/jpeg"/>
  <Override PartName="/ppt/media/image3.png" ContentType="image/png"/>
  <Override PartName="/ppt/media/image12.png" ContentType="image/png"/>
  <Override PartName="/ppt/media/image13.jpeg" ContentType="image/jpeg"/>
  <Override PartName="/ppt/media/image2.png" ContentType="image/png"/>
  <Override PartName="/ppt/media/image6.png" ContentType="image/png"/>
  <Override PartName="/ppt/media/image10.jpeg" ContentType="image/jpeg"/>
  <Override PartName="/ppt/media/image11.png" ContentType="image/png"/>
  <Override PartName="/ppt/media/image5.png" ContentType="image/png"/>
  <Override PartName="/ppt/media/image9.png" ContentType="image/png"/>
  <Override PartName="/ppt/media/image7.jpeg" ContentType="image/jpe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/>
  <p:notesSz cx="6805612" cy="99441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fi-FI"/>
              <a:t>Napsauta muokataksesi muistiinpanojen muotoilua</a:t>
            </a:r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fi-FI"/>
              <a:t>&lt;ylätunniste&gt;</a:t>
            </a:r>
            <a:endParaRPr/>
          </a:p>
        </p:txBody>
      </p:sp>
      <p:sp>
        <p:nvSpPr>
          <p:cNvPr id="15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fi-FI"/>
              <a:t>&lt;päivämäärä/kellonaika&gt;</a:t>
            </a:r>
            <a:endParaRPr/>
          </a:p>
        </p:txBody>
      </p:sp>
      <p:sp>
        <p:nvSpPr>
          <p:cNvPr id="16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fi-FI"/>
              <a:t>&lt;alatunniste&gt;</a:t>
            </a:r>
            <a:endParaRPr/>
          </a:p>
        </p:txBody>
      </p:sp>
      <p:sp>
        <p:nvSpPr>
          <p:cNvPr id="16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34073BA2-186A-4232-9E61-0FC2C74B0CB7}" type="slidenum">
              <a:rPr lang="fi-FI"/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07" name="TextShape 2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181166C5-744C-49B4-B802-74013CBD4F7A}" type="slidenum">
              <a:rPr lang="fi-FI" sz="1200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F8266DDA-9A49-4546-BA33-62A11DCFF48C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A67B79A1-C613-46CB-90F8-4C2AF7E6E577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345F95B4-A521-4F49-923A-EAFB5D57D04F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r>
              <a:rPr lang="fi-FI"/>
              <a:t>Kannattanee jakaa kahteen diaan… Ne seuraavana</a:t>
            </a:r>
            <a:endParaRPr/>
          </a:p>
        </p:txBody>
      </p:sp>
      <p:sp>
        <p:nvSpPr>
          <p:cNvPr id="209" name="TextShape 2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07F3CE63-3973-4A24-B9BC-013CE2AD73E0}" type="slidenum">
              <a:rPr lang="fi-FI" sz="1200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r>
              <a:rPr b="1" lang="fi-FI">
                <a:solidFill>
                  <a:srgbClr val="ff0000"/>
                </a:solidFill>
              </a:rPr>
              <a:t>HUOM! Kannattanee jakaa kahteen diaan… Ne seuraavana</a:t>
            </a:r>
            <a:endParaRPr/>
          </a:p>
        </p:txBody>
      </p:sp>
      <p:sp>
        <p:nvSpPr>
          <p:cNvPr id="211" name="TextShape 2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4A606809-57D6-41B1-B642-3DE71940A108}" type="slidenum">
              <a:rPr lang="fi-FI" sz="1200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r>
              <a:rPr lang="fi-FI"/>
              <a:t>Kannattanee jakaa kahteen diaan… Ne seuraavana</a:t>
            </a:r>
            <a:endParaRPr/>
          </a:p>
        </p:txBody>
      </p:sp>
      <p:sp>
        <p:nvSpPr>
          <p:cNvPr id="213" name="TextShape 2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D02F8AB6-7D1C-4280-A922-3F96C871827E}" type="slidenum">
              <a:rPr lang="fi-FI" sz="1200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E42FB928-10AA-49FF-8BF2-12FA50619796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5664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5664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5664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7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5664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1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5664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11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5664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5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5664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15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5664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2.8.2017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545BC0A-DF3F-49CA-B8D5-8C844A8A0293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fi-FI"/>
              <a:t>Muokkaa otsikon tekstimuotoa napsauttamalla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i-FI"/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/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/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/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/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/>
              <a:t>Kuudes jäsennystaso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i-FI"/>
              <a:t>Seitsemäs jäsennystaso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Calibri"/>
              </a:rPr>
              <a:t>Muokkaa otsikon tekstimuotoa napsauttamallaMuokkaa perustyyl. napsautt.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2.8.2017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99EB403-A290-4FD3-A19B-42C1D0F12DF2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i-FI"/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/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/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/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/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/>
              <a:t>Kuudes jäsennystaso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i-FI"/>
              <a:t>Seitsemäs jäsennystaso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Calibri"/>
              </a:rPr>
              <a:t>Muokkaa otsikon tekstimuotoa napsauttamallaMuokkaa perustyyl. napsautt.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Seitsemäs jäsennystasoMuokkaa tekstin perustyylejä napsauttamalla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toinen taso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kolmas taso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>
                <a:solidFill>
                  <a:srgbClr val="000000"/>
                </a:solidFill>
                <a:latin typeface="Calibri"/>
              </a:rPr>
              <a:t>neljäs taso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i-FI">
                <a:solidFill>
                  <a:srgbClr val="000000"/>
                </a:solidFill>
                <a:latin typeface="Calibri"/>
              </a:rPr>
              <a:t>viides taso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pPr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Seitsemäs jäsennystasoMuokkaa tekstin perustyylejä napsauttamalla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toinen taso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kolmas taso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>
                <a:solidFill>
                  <a:srgbClr val="000000"/>
                </a:solidFill>
                <a:latin typeface="Calibri"/>
              </a:rPr>
              <a:t>neljäs taso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i-FI">
                <a:solidFill>
                  <a:srgbClr val="000000"/>
                </a:solidFill>
                <a:latin typeface="Calibri"/>
              </a:rPr>
              <a:t>viides taso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2800">
                <a:solidFill>
                  <a:srgbClr val="8b8b8b"/>
                </a:solidFill>
                <a:latin typeface="Calibri"/>
              </a:rPr>
              <a:t>2.8.2017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253D859-9FCC-4FD7-8312-E42108398C10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4400">
                <a:solidFill>
                  <a:srgbClr val="2da2bf"/>
                </a:solidFill>
                <a:latin typeface="Calibri"/>
              </a:rPr>
              <a:t>Muokkaa otsikon tekstimuotoa napsauttamallaDian otsikko</a:t>
            </a:r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Seitsemäs jäsennystasoAlaotsikko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Teoria ja esimerkkilause englanniksi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i="1" lang="fi-FI" sz="2400">
                <a:solidFill>
                  <a:srgbClr val="000000"/>
                </a:solidFill>
                <a:latin typeface="Calibri"/>
              </a:rPr>
              <a:t>suomennos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neljäs taso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viides taso</a:t>
            </a:r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2.8.2017</a:t>
            </a:r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22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7CF659C-0715-48E4-A3B9-8FE6B6F72A30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633240" y="620640"/>
            <a:ext cx="7886520" cy="7599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i="1" lang="fi-FI" sz="3600">
                <a:solidFill>
                  <a:srgbClr val="2da2bf"/>
                </a:solidFill>
                <a:latin typeface="Calibri"/>
              </a:rPr>
              <a:t>CAN</a:t>
            </a:r>
            <a:r>
              <a:rPr b="1" lang="fi-FI" sz="3600">
                <a:solidFill>
                  <a:srgbClr val="2da2bf"/>
                </a:solidFill>
                <a:latin typeface="Calibri"/>
              </a:rPr>
              <a:t> VAI </a:t>
            </a:r>
            <a:r>
              <a:rPr b="1" i="1" lang="fi-FI" sz="3600">
                <a:solidFill>
                  <a:srgbClr val="2da2bf"/>
                </a:solidFill>
                <a:latin typeface="Calibri"/>
              </a:rPr>
              <a:t>BE ABLE TO?</a:t>
            </a:r>
            <a:endParaRPr/>
          </a:p>
        </p:txBody>
      </p:sp>
      <p:sp>
        <p:nvSpPr>
          <p:cNvPr id="198" name="TextShape 2"/>
          <p:cNvSpPr txBox="1"/>
          <p:nvPr/>
        </p:nvSpPr>
        <p:spPr>
          <a:xfrm>
            <a:off x="633240" y="1484640"/>
            <a:ext cx="7886520" cy="4392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2da2bf"/>
                </a:solidFill>
                <a:latin typeface="Calibri"/>
              </a:rPr>
              <a:t>Vertaile lauseita. Mikä merkitysero on ’</a:t>
            </a:r>
            <a:r>
              <a:rPr b="1" i="1" lang="fi-FI" sz="2400">
                <a:solidFill>
                  <a:srgbClr val="2da2bf"/>
                </a:solidFill>
                <a:latin typeface="Calibri"/>
              </a:rPr>
              <a:t>can</a:t>
            </a:r>
            <a:r>
              <a:rPr b="1" lang="fi-FI" sz="2400">
                <a:solidFill>
                  <a:srgbClr val="2da2bf"/>
                </a:solidFill>
                <a:latin typeface="Calibri"/>
              </a:rPr>
              <a:t>’ ja ’</a:t>
            </a:r>
            <a:r>
              <a:rPr b="1" i="1" lang="fi-FI" sz="2400">
                <a:solidFill>
                  <a:srgbClr val="2da2bf"/>
                </a:solidFill>
                <a:latin typeface="Calibri"/>
              </a:rPr>
              <a:t>be able to</a:t>
            </a:r>
            <a:r>
              <a:rPr b="1" lang="fi-FI" sz="2400">
                <a:solidFill>
                  <a:srgbClr val="2da2bf"/>
                </a:solidFill>
                <a:latin typeface="Calibri"/>
              </a:rPr>
              <a:t>’-rakenteen käytössä?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fi-FI" sz="2000">
                <a:solidFill>
                  <a:srgbClr val="808080"/>
                </a:solidFill>
                <a:latin typeface="Calibri"/>
              </a:rPr>
              <a:t>I </a:t>
            </a:r>
            <a:r>
              <a:rPr b="1" i="1" lang="fi-FI" sz="2000" u="sng">
                <a:solidFill>
                  <a:srgbClr val="808080"/>
                </a:solidFill>
                <a:latin typeface="Calibri"/>
              </a:rPr>
              <a:t>can dance</a:t>
            </a:r>
            <a:r>
              <a:rPr b="1" i="1" lang="fi-FI" sz="2000">
                <a:solidFill>
                  <a:srgbClr val="808080"/>
                </a:solidFill>
                <a:latin typeface="Calibri"/>
              </a:rPr>
              <a:t> </a:t>
            </a:r>
            <a:r>
              <a:rPr i="1" lang="fi-FI" sz="2000">
                <a:solidFill>
                  <a:srgbClr val="808080"/>
                </a:solidFill>
                <a:latin typeface="Calibri"/>
              </a:rPr>
              <a:t>well.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000">
                <a:solidFill>
                  <a:srgbClr val="808080"/>
                </a:solidFill>
                <a:latin typeface="Calibri"/>
              </a:rPr>
              <a:t>Now on stage I </a:t>
            </a:r>
            <a:r>
              <a:rPr b="1" i="1" lang="fi-FI" sz="2000" u="sng">
                <a:solidFill>
                  <a:srgbClr val="808080"/>
                </a:solidFill>
                <a:latin typeface="Calibri"/>
              </a:rPr>
              <a:t>am able to dance </a:t>
            </a:r>
            <a:r>
              <a:rPr i="1" lang="fi-FI" sz="2000">
                <a:solidFill>
                  <a:srgbClr val="808080"/>
                </a:solidFill>
                <a:latin typeface="Calibri"/>
              </a:rPr>
              <a:t>better than ever before.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fi-FI" sz="2000">
                <a:solidFill>
                  <a:srgbClr val="808080"/>
                </a:solidFill>
                <a:latin typeface="Calibri"/>
              </a:rPr>
              <a:t>He </a:t>
            </a:r>
            <a:r>
              <a:rPr b="1" i="1" lang="fi-FI" sz="2000" u="sng">
                <a:solidFill>
                  <a:srgbClr val="808080"/>
                </a:solidFill>
                <a:latin typeface="Calibri"/>
              </a:rPr>
              <a:t>could climb trees</a:t>
            </a:r>
            <a:r>
              <a:rPr b="1" i="1" lang="fi-FI" sz="2000">
                <a:solidFill>
                  <a:srgbClr val="808080"/>
                </a:solidFill>
                <a:latin typeface="Calibri"/>
              </a:rPr>
              <a:t> </a:t>
            </a:r>
            <a:r>
              <a:rPr i="1" lang="fi-FI" sz="2000">
                <a:solidFill>
                  <a:srgbClr val="808080"/>
                </a:solidFill>
                <a:latin typeface="Calibri"/>
              </a:rPr>
              <a:t>already at a very young age.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000">
                <a:solidFill>
                  <a:srgbClr val="808080"/>
                </a:solidFill>
                <a:latin typeface="Calibri"/>
              </a:rPr>
              <a:t>Once he </a:t>
            </a:r>
            <a:r>
              <a:rPr b="1" i="1" lang="fi-FI" sz="2000" u="sng">
                <a:solidFill>
                  <a:srgbClr val="808080"/>
                </a:solidFill>
                <a:latin typeface="Calibri"/>
              </a:rPr>
              <a:t>was able to climb</a:t>
            </a:r>
            <a:r>
              <a:rPr b="1" i="1" lang="fi-FI" sz="2000">
                <a:solidFill>
                  <a:srgbClr val="808080"/>
                </a:solidFill>
                <a:latin typeface="Calibri"/>
              </a:rPr>
              <a:t> </a:t>
            </a:r>
            <a:r>
              <a:rPr i="1" lang="fi-FI" sz="2000">
                <a:solidFill>
                  <a:srgbClr val="808080"/>
                </a:solidFill>
                <a:latin typeface="Calibri"/>
              </a:rPr>
              <a:t>to the roof of our house.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2da2bf"/>
                </a:solidFill>
                <a:latin typeface="Calibri"/>
              </a:rPr>
              <a:t>CAN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ilmaisee olemassaolevaa kykyä tai taitoa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2da2bf"/>
                </a:solidFill>
                <a:latin typeface="Calibri"/>
              </a:rPr>
              <a:t>BE ABLE TO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 ilmaisee tilannekohtaista pystymistä, kykenemistä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237" nodeType="tmRoot" restart="never">
          <p:childTnLst>
            <p:seq>
              <p:cTn dur="indefinite" id="238" nodeType="mainSeq">
                <p:childTnLst>
                  <p:par>
                    <p:cTn fill="hold" id="239">
                      <p:stCondLst>
                        <p:cond delay="indefinite"/>
                      </p:stCondLst>
                      <p:childTnLst>
                        <p:par>
                          <p:cTn fill="hold" id="240">
                            <p:stCondLst>
                              <p:cond delay="0"/>
                            </p:stCondLst>
                            <p:childTnLst>
                              <p:par>
                                <p:cTn fill="hold" id="24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306" st="2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3">
                      <p:stCondLst>
                        <p:cond delay="indefinite"/>
                      </p:stCondLst>
                      <p:childTnLst>
                        <p:par>
                          <p:cTn fill="hold" id="244">
                            <p:stCondLst>
                              <p:cond delay="0"/>
                            </p:stCondLst>
                            <p:childTnLst>
                              <p:par>
                                <p:cTn fill="hold" id="24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367" st="3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340560" y="620640"/>
            <a:ext cx="8229240" cy="993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3600">
                <a:solidFill>
                  <a:srgbClr val="2da2bf"/>
                </a:solidFill>
                <a:latin typeface="Calibri"/>
              </a:rPr>
              <a:t>VRT. SUOMEN OSATA-VERBI:</a:t>
            </a:r>
            <a:endParaRPr/>
          </a:p>
        </p:txBody>
      </p:sp>
      <p:sp>
        <p:nvSpPr>
          <p:cNvPr id="200" name="TextShape 2"/>
          <p:cNvSpPr txBox="1"/>
          <p:nvPr/>
        </p:nvSpPr>
        <p:spPr>
          <a:xfrm>
            <a:off x="683640" y="1700640"/>
            <a:ext cx="7543440" cy="39898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fi-FI" sz="2400">
                <a:solidFill>
                  <a:srgbClr val="000000"/>
                </a:solidFill>
                <a:latin typeface="Calibri"/>
              </a:rPr>
              <a:t>Suomessa osata-verbi voi olla yksin lauseen predikaattina:</a:t>
            </a:r>
            <a:endParaRPr/>
          </a:p>
          <a:p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Osaan ranskaa.</a:t>
            </a:r>
            <a:endParaRPr/>
          </a:p>
          <a:p>
            <a:r>
              <a:rPr i="1" lang="fi-FI" sz="24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Osaan neuloa.</a:t>
            </a:r>
            <a:endParaRPr/>
          </a:p>
          <a:p>
            <a:r>
              <a:rPr i="1" lang="fi-FI" sz="24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Osaan kävellä.</a:t>
            </a:r>
            <a:endParaRPr/>
          </a:p>
          <a:p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fi-FI" sz="2400">
                <a:solidFill>
                  <a:srgbClr val="000000"/>
                </a:solidFill>
                <a:latin typeface="Calibri"/>
              </a:rPr>
              <a:t>Englannissa apuverbi ei voi olla ilman pääverbiä: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I </a:t>
            </a:r>
            <a:r>
              <a:rPr i="1" lang="fi-FI" sz="2400" u="sng">
                <a:solidFill>
                  <a:srgbClr val="2da2bf"/>
                </a:solidFill>
                <a:latin typeface="Calibri"/>
              </a:rPr>
              <a:t>can speak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 French.</a:t>
            </a:r>
            <a:endParaRPr/>
          </a:p>
          <a:p>
            <a:r>
              <a:rPr i="1" lang="fi-FI" sz="24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I </a:t>
            </a:r>
            <a:r>
              <a:rPr i="1" lang="fi-FI" sz="2400" u="sng">
                <a:solidFill>
                  <a:srgbClr val="2da2bf"/>
                </a:solidFill>
                <a:latin typeface="Calibri"/>
              </a:rPr>
              <a:t>know how to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 speak French.</a:t>
            </a:r>
            <a:endParaRPr/>
          </a:p>
          <a:p>
            <a:r>
              <a:rPr i="1" lang="fi-FI" sz="24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I </a:t>
            </a:r>
            <a:r>
              <a:rPr i="1" lang="fi-FI" sz="2400" u="sng">
                <a:solidFill>
                  <a:srgbClr val="2da2bf"/>
                </a:solidFill>
                <a:latin typeface="Calibri"/>
              </a:rPr>
              <a:t>know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 French.</a:t>
            </a:r>
            <a:endParaRPr/>
          </a:p>
        </p:txBody>
      </p:sp>
    </p:spTree>
  </p:cSld>
  <p:timing>
    <p:tnLst>
      <p:par>
        <p:cTn dur="indefinite" id="247" nodeType="tmRoot" restart="never">
          <p:childTnLst>
            <p:seq>
              <p:cTn dur="indefinite" id="248" nodeType="mainSeq">
                <p:childTnLst>
                  <p:par>
                    <p:cTn fill="hold" id="249">
                      <p:stCondLst>
                        <p:cond delay="indefinite"/>
                      </p:stCondLst>
                      <p:childTnLst>
                        <p:par>
                          <p:cTn fill="hold" id="250">
                            <p:stCondLst>
                              <p:cond delay="0"/>
                            </p:stCondLst>
                            <p:childTnLst>
                              <p:par>
                                <p:cTn fill="hold" id="25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5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5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75" st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5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90" st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5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06" st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9">
                      <p:stCondLst>
                        <p:cond delay="indefinite"/>
                      </p:stCondLst>
                      <p:childTnLst>
                        <p:par>
                          <p:cTn fill="hold" id="260">
                            <p:stCondLst>
                              <p:cond delay="0"/>
                            </p:stCondLst>
                            <p:childTnLst>
                              <p:par>
                                <p:cTn fill="hold" id="26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78" st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07" st="1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23" st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971640" y="692640"/>
            <a:ext cx="7638840" cy="935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3600">
                <a:solidFill>
                  <a:srgbClr val="2da2bf"/>
                </a:solidFill>
                <a:latin typeface="Calibri"/>
              </a:rPr>
              <a:t>VOIDA, SAATTAA, OLLA MAHDOLLISTA </a:t>
            </a:r>
            <a:endParaRPr/>
          </a:p>
        </p:txBody>
      </p:sp>
      <p:sp>
        <p:nvSpPr>
          <p:cNvPr id="202" name="TextShape 2"/>
          <p:cNvSpPr txBox="1"/>
          <p:nvPr/>
        </p:nvSpPr>
        <p:spPr>
          <a:xfrm>
            <a:off x="539640" y="1772640"/>
            <a:ext cx="8136720" cy="4320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fi-FI" sz="3500">
                <a:solidFill>
                  <a:srgbClr val="2da2bf"/>
                </a:solidFill>
                <a:latin typeface="Calibri"/>
              </a:rPr>
              <a:t>NYKYHETKI: </a:t>
            </a:r>
            <a:r>
              <a:rPr lang="fi-FI" sz="3500">
                <a:solidFill>
                  <a:srgbClr val="2da2bf"/>
                </a:solidFill>
                <a:latin typeface="Calibri"/>
              </a:rPr>
              <a:t>	</a:t>
            </a:r>
            <a:r>
              <a:rPr b="1" lang="fi-FI" sz="3500">
                <a:solidFill>
                  <a:srgbClr val="464646"/>
                </a:solidFill>
                <a:latin typeface="Calibri"/>
              </a:rPr>
              <a:t>CAN + PERUSMUOTO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3500">
                <a:solidFill>
                  <a:srgbClr val="2da2bf"/>
                </a:solidFill>
                <a:latin typeface="Calibri"/>
              </a:rPr>
              <a:t>MENNYT AIKA:</a:t>
            </a:r>
            <a:r>
              <a:rPr lang="fi-FI" sz="3500">
                <a:solidFill>
                  <a:srgbClr val="2da2bf"/>
                </a:solidFill>
                <a:latin typeface="Calibri"/>
              </a:rPr>
              <a:t>	</a:t>
            </a:r>
            <a:r>
              <a:rPr b="1" lang="fi-FI" sz="3500">
                <a:solidFill>
                  <a:srgbClr val="464646"/>
                </a:solidFill>
                <a:latin typeface="Calibri"/>
              </a:rPr>
              <a:t>CAN + HAVE + 3.MUOTO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Et voi olla nälkäinen! Söit juuri ruoan.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You </a:t>
            </a:r>
            <a:r>
              <a:rPr i="1" lang="fi-FI" sz="2400" u="sng">
                <a:solidFill>
                  <a:srgbClr val="808080"/>
                </a:solidFill>
                <a:latin typeface="Calibri"/>
              </a:rPr>
              <a:t>can’t be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 hungry! You just had a meal.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Et voinut olla nälkäinen! Olit juuri syönyt ruoan.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You </a:t>
            </a:r>
            <a:r>
              <a:rPr i="1" lang="fi-FI" sz="2400" u="sng">
                <a:solidFill>
                  <a:srgbClr val="808080"/>
                </a:solidFill>
                <a:latin typeface="Calibri"/>
              </a:rPr>
              <a:t>can’t have been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 hungry! You had just had a meal.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Hän ei voi olla myöhässä! Ei tänään! 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He </a:t>
            </a:r>
            <a:r>
              <a:rPr i="1" lang="fi-FI" sz="2400" u="sng">
                <a:solidFill>
                  <a:srgbClr val="808080"/>
                </a:solidFill>
                <a:latin typeface="Calibri"/>
              </a:rPr>
              <a:t>can’t be late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! Not today of all days!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Hän ei ole voinut myöhästyä bussista. Hän on aina ajoissa.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He </a:t>
            </a:r>
            <a:r>
              <a:rPr i="1" lang="fi-FI" sz="2400" u="sng">
                <a:solidFill>
                  <a:srgbClr val="808080"/>
                </a:solidFill>
                <a:latin typeface="Calibri"/>
              </a:rPr>
              <a:t>can’t have missed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 the bus. He is always on time.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267" nodeType="tmRoot" restart="never">
          <p:childTnLst>
            <p:seq>
              <p:cTn dur="indefinite" id="268" nodeType="mainSeq">
                <p:childTnLst>
                  <p:par>
                    <p:cTn fill="hold" id="269">
                      <p:stCondLst>
                        <p:cond delay="indefinite"/>
                      </p:stCondLst>
                      <p:childTnLst>
                        <p:par>
                          <p:cTn fill="hold" id="270">
                            <p:stCondLst>
                              <p:cond delay="0"/>
                            </p:stCondLst>
                            <p:childTnLst>
                              <p:par>
                                <p:cTn fill="hold" id="27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105" st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293" st="2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395" st="3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200" st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9">
                      <p:stCondLst>
                        <p:cond delay="indefinite"/>
                      </p:stCondLst>
                      <p:childTnLst>
                        <p:par>
                          <p:cTn fill="hold" id="280">
                            <p:stCondLst>
                              <p:cond delay="0"/>
                            </p:stCondLst>
                            <p:childTnLst>
                              <p:par>
                                <p:cTn fill="hold" id="28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149" st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3">
                      <p:stCondLst>
                        <p:cond delay="indefinite"/>
                      </p:stCondLst>
                      <p:childTnLst>
                        <p:par>
                          <p:cTn fill="hold" id="284">
                            <p:stCondLst>
                              <p:cond delay="0"/>
                            </p:stCondLst>
                            <p:childTnLst>
                              <p:par>
                                <p:cTn fill="hold" id="28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255" st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7">
                      <p:stCondLst>
                        <p:cond delay="indefinite"/>
                      </p:stCondLst>
                      <p:childTnLst>
                        <p:par>
                          <p:cTn fill="hold" id="288">
                            <p:stCondLst>
                              <p:cond delay="0"/>
                            </p:stCondLst>
                            <p:childTnLst>
                              <p:par>
                                <p:cTn fill="hold" id="28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336" st="2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1">
                      <p:stCondLst>
                        <p:cond delay="indefinite"/>
                      </p:stCondLst>
                      <p:childTnLst>
                        <p:par>
                          <p:cTn fill="hold" id="292">
                            <p:stCondLst>
                              <p:cond delay="0"/>
                            </p:stCondLst>
                            <p:childTnLst>
                              <p:par>
                                <p:cTn fill="hold" id="29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449" st="3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457200" y="274680"/>
            <a:ext cx="8229240" cy="840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i-FI" sz="3600">
                <a:solidFill>
                  <a:srgbClr val="2da2bf"/>
                </a:solidFill>
                <a:latin typeface="Calibri"/>
              </a:rPr>
              <a:t>Activate:</a:t>
            </a:r>
            <a:endParaRPr/>
          </a:p>
        </p:txBody>
      </p:sp>
      <p:sp>
        <p:nvSpPr>
          <p:cNvPr id="204" name="TextShape 2"/>
          <p:cNvSpPr txBox="1"/>
          <p:nvPr/>
        </p:nvSpPr>
        <p:spPr>
          <a:xfrm>
            <a:off x="395640" y="1196640"/>
            <a:ext cx="4382280" cy="46796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lang="fi-FI" sz="2200">
                <a:solidFill>
                  <a:srgbClr val="2da2bf"/>
                </a:solidFill>
                <a:latin typeface="Calibri"/>
              </a:rPr>
              <a:t>Hän osaa laulaa hyvin.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lang="fi-FI" sz="2200">
                <a:solidFill>
                  <a:srgbClr val="2da2bf"/>
                </a:solidFill>
                <a:latin typeface="Calibri"/>
              </a:rPr>
              <a:t>En voi unohtaa häntä. En vain voi.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lang="fi-FI" sz="2200">
                <a:solidFill>
                  <a:srgbClr val="2da2bf"/>
                </a:solidFill>
                <a:latin typeface="Calibri"/>
              </a:rPr>
              <a:t>Milloin saan tavata hänet?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lang="fi-FI" sz="2200">
                <a:solidFill>
                  <a:srgbClr val="2da2bf"/>
                </a:solidFill>
                <a:latin typeface="Calibri"/>
              </a:rPr>
              <a:t>Osasin uida, kun olin kuusi.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lang="fi-FI" sz="2200">
                <a:solidFill>
                  <a:srgbClr val="2da2bf"/>
                </a:solidFill>
                <a:latin typeface="Calibri"/>
              </a:rPr>
              <a:t>Jos seinät osaisivat puhua…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lang="fi-FI" sz="2200">
                <a:solidFill>
                  <a:srgbClr val="2da2bf"/>
                </a:solidFill>
                <a:latin typeface="Calibri"/>
              </a:rPr>
              <a:t>He ovat aina kyenneet viettämään aikaa yhdessä.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lang="fi-FI" sz="2200">
                <a:solidFill>
                  <a:srgbClr val="2da2bf"/>
                </a:solidFill>
                <a:latin typeface="Calibri"/>
              </a:rPr>
              <a:t>Voit tehdä sen uudestaan.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lang="fi-FI" sz="2200">
                <a:solidFill>
                  <a:srgbClr val="2da2bf"/>
                </a:solidFill>
                <a:latin typeface="Calibri"/>
              </a:rPr>
              <a:t>Osaan käyttää tätä laitetta.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lang="fi-FI" sz="2200">
                <a:solidFill>
                  <a:srgbClr val="2da2bf"/>
                </a:solidFill>
                <a:latin typeface="Calibri"/>
              </a:rPr>
              <a:t>Et voi olla noin ilkeä!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lang="fi-FI" sz="2200">
                <a:solidFill>
                  <a:srgbClr val="2da2bf"/>
                </a:solidFill>
                <a:latin typeface="Calibri"/>
              </a:rPr>
              <a:t>Hän ei ole voinut tehdä sitä!</a:t>
            </a:r>
            <a:endParaRPr/>
          </a:p>
        </p:txBody>
      </p:sp>
      <p:sp>
        <p:nvSpPr>
          <p:cNvPr id="205" name="TextShape 3"/>
          <p:cNvSpPr txBox="1"/>
          <p:nvPr/>
        </p:nvSpPr>
        <p:spPr>
          <a:xfrm>
            <a:off x="4752000" y="1196640"/>
            <a:ext cx="4392360" cy="4760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i="1" lang="fi-FI" sz="2200">
                <a:solidFill>
                  <a:srgbClr val="808080"/>
                </a:solidFill>
                <a:latin typeface="Calibri"/>
              </a:rPr>
              <a:t>She can sing well.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i="1" lang="fi-FI" sz="2200">
                <a:solidFill>
                  <a:srgbClr val="808080"/>
                </a:solidFill>
                <a:latin typeface="Calibri"/>
              </a:rPr>
              <a:t>I cannot forget her. I just can’t.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i="1" lang="fi-FI" sz="2200">
                <a:solidFill>
                  <a:srgbClr val="808080"/>
                </a:solidFill>
                <a:latin typeface="Calibri"/>
              </a:rPr>
              <a:t>When can I see / meet her?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i="1" lang="fi-FI" sz="2200">
                <a:solidFill>
                  <a:srgbClr val="808080"/>
                </a:solidFill>
                <a:latin typeface="Calibri"/>
              </a:rPr>
              <a:t>I could swim when I was six.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i="1" lang="fi-FI" sz="2200">
                <a:solidFill>
                  <a:srgbClr val="808080"/>
                </a:solidFill>
                <a:latin typeface="Calibri"/>
              </a:rPr>
              <a:t>If walls could talk...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i="1" lang="fi-FI" sz="2200">
                <a:solidFill>
                  <a:srgbClr val="808080"/>
                </a:solidFill>
                <a:latin typeface="Calibri"/>
              </a:rPr>
              <a:t>They have always been able to spend time together.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i="1" lang="fi-FI" sz="2200">
                <a:solidFill>
                  <a:srgbClr val="808080"/>
                </a:solidFill>
                <a:latin typeface="Calibri"/>
              </a:rPr>
              <a:t>You will be able to do it again.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i="1" lang="fi-FI" sz="2200">
                <a:solidFill>
                  <a:srgbClr val="808080"/>
                </a:solidFill>
                <a:latin typeface="Calibri"/>
              </a:rPr>
              <a:t>I know how to use this device.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i="1" lang="fi-FI" sz="2200">
                <a:solidFill>
                  <a:srgbClr val="808080"/>
                </a:solidFill>
                <a:latin typeface="Calibri"/>
              </a:rPr>
              <a:t>You can’t be that mean / nasty.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i="1" lang="fi-FI" sz="2200">
                <a:solidFill>
                  <a:srgbClr val="808080"/>
                </a:solidFill>
                <a:latin typeface="Calibri"/>
              </a:rPr>
              <a:t>She can’t have done it / that! </a:t>
            </a:r>
            <a:endParaRPr/>
          </a:p>
        </p:txBody>
      </p:sp>
    </p:spTree>
  </p:cSld>
  <p:timing>
    <p:tnLst>
      <p:par>
        <p:cTn dur="indefinite" id="295" nodeType="tmRoot" restart="never">
          <p:childTnLst>
            <p:seq>
              <p:cTn dur="indefinite" id="296" nodeType="mainSeq">
                <p:childTnLst>
                  <p:par>
                    <p:cTn fill="hold" id="297" nodeType="clickEffect">
                      <p:stCondLst>
                        <p:cond delay="indefinite"/>
                      </p:stCondLst>
                      <p:childTnLst>
                        <p:par>
                          <p:cTn fill="hold" id="298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29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2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0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58" st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0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85" st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0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114" st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0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142" st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0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190" st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1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216" st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1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245" st="2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1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269" st="2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1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299" st="2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9" nodeType="clickEffect">
                      <p:stCondLst>
                        <p:cond delay="indefinite"/>
                      </p:stCondLst>
                      <p:childTnLst>
                        <p:par>
                          <p:cTn fill="hold" id="320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32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1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3" nodeType="clickEffect">
                      <p:stCondLst>
                        <p:cond delay="indefinite"/>
                      </p:stCondLst>
                      <p:childTnLst>
                        <p:par>
                          <p:cTn fill="hold" id="324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32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54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7" nodeType="clickEffect">
                      <p:stCondLst>
                        <p:cond delay="indefinite"/>
                      </p:stCondLst>
                      <p:childTnLst>
                        <p:par>
                          <p:cTn fill="hold" id="328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32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81" st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1" nodeType="clickEffect">
                      <p:stCondLst>
                        <p:cond delay="indefinite"/>
                      </p:stCondLst>
                      <p:childTnLst>
                        <p:par>
                          <p:cTn fill="hold" id="332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33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110" st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5" nodeType="clickEffect">
                      <p:stCondLst>
                        <p:cond delay="indefinite"/>
                      </p:stCondLst>
                      <p:childTnLst>
                        <p:par>
                          <p:cTn fill="hold" id="336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33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133" st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9" nodeType="clickEffect">
                      <p:stCondLst>
                        <p:cond delay="indefinite"/>
                      </p:stCondLst>
                      <p:childTnLst>
                        <p:par>
                          <p:cTn fill="hold" id="340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34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184" st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3" nodeType="clickEffect">
                      <p:stCondLst>
                        <p:cond delay="indefinite"/>
                      </p:stCondLst>
                      <p:childTnLst>
                        <p:par>
                          <p:cTn fill="hold" id="344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34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217" st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7" nodeType="clickEffect">
                      <p:stCondLst>
                        <p:cond delay="indefinite"/>
                      </p:stCondLst>
                      <p:childTnLst>
                        <p:par>
                          <p:cTn fill="hold" id="348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34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248" st="2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1" nodeType="clickEffect">
                      <p:stCondLst>
                        <p:cond delay="indefinite"/>
                      </p:stCondLst>
                      <p:childTnLst>
                        <p:par>
                          <p:cTn fill="hold" id="352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35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280" st="2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5" nodeType="clickEffect">
                      <p:stCondLst>
                        <p:cond delay="indefinite"/>
                      </p:stCondLst>
                      <p:childTnLst>
                        <p:par>
                          <p:cTn fill="hold" id="356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35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312" st="2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67640" y="314100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i-FI" sz="4400">
                <a:solidFill>
                  <a:srgbClr val="2da2bf"/>
                </a:solidFill>
                <a:latin typeface="Calibri"/>
              </a:rPr>
              <a:t>Vaillinaiset apuverbit: 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
</a:t>
            </a:r>
            <a:r>
              <a:rPr b="1" i="1" lang="fi-FI" sz="4400">
                <a:solidFill>
                  <a:srgbClr val="2da2bf"/>
                </a:solidFill>
                <a:latin typeface="Calibri"/>
              </a:rPr>
              <a:t>can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, </a:t>
            </a:r>
            <a:r>
              <a:rPr b="1" i="1" lang="fi-FI" sz="4400">
                <a:solidFill>
                  <a:srgbClr val="2da2bf"/>
                </a:solidFill>
                <a:latin typeface="Calibri"/>
              </a:rPr>
              <a:t>could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  ja  </a:t>
            </a:r>
            <a:r>
              <a:rPr b="1" i="1" lang="fi-FI" sz="4400">
                <a:solidFill>
                  <a:srgbClr val="2da2bf"/>
                </a:solidFill>
                <a:latin typeface="Calibri"/>
              </a:rPr>
              <a:t>be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 </a:t>
            </a:r>
            <a:r>
              <a:rPr b="1" i="1" lang="fi-FI" sz="4400">
                <a:solidFill>
                  <a:srgbClr val="2da2bf"/>
                </a:solidFill>
                <a:latin typeface="Calibri"/>
              </a:rPr>
              <a:t>able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 </a:t>
            </a:r>
            <a:r>
              <a:rPr b="1" i="1" lang="fi-FI" sz="4400">
                <a:solidFill>
                  <a:srgbClr val="2da2bf"/>
                </a:solidFill>
                <a:latin typeface="Calibri"/>
              </a:rPr>
              <a:t>to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 –rakenne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
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3100">
                <a:solidFill>
                  <a:srgbClr val="ff8119"/>
                </a:solidFill>
                <a:latin typeface="Calibri"/>
              </a:rPr>
              <a:t>(osata, voida, kyetä, saada</a:t>
            </a:r>
            <a:r>
              <a:rPr lang="fi-FI" sz="3100">
                <a:solidFill>
                  <a:srgbClr val="ff8119"/>
                </a:solidFill>
                <a:latin typeface="Calibri"/>
              </a:rPr>
              <a:t> tai </a:t>
            </a:r>
            <a:r>
              <a:rPr i="1" lang="fi-FI" sz="3100">
                <a:solidFill>
                  <a:srgbClr val="ff8119"/>
                </a:solidFill>
                <a:latin typeface="Calibri"/>
              </a:rPr>
              <a:t>saattaa tehdä)</a:t>
            </a:r>
            <a:r>
              <a:rPr lang="fi-FI" sz="4400">
                <a:solidFill>
                  <a:srgbClr val="ff8119"/>
                </a:solidFill>
                <a:latin typeface="Calibri"/>
              </a:rPr>
              <a:t>
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2015640" y="1378080"/>
            <a:ext cx="6464520" cy="47563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900">
                <a:solidFill>
                  <a:srgbClr val="808080"/>
                </a:solidFill>
                <a:latin typeface="Calibri"/>
              </a:rPr>
              <a:t>1. Jonathan can speak several languages. </a:t>
            </a:r>
            <a:endParaRPr/>
          </a:p>
          <a:p>
            <a:pPr>
              <a:lnSpc>
                <a:spcPct val="100000"/>
              </a:lnSpc>
            </a:pPr>
            <a:r>
              <a:rPr lang="fi-FI" sz="2900">
                <a:solidFill>
                  <a:srgbClr val="808080"/>
                </a:solidFill>
                <a:latin typeface="Calibri"/>
              </a:rPr>
              <a:t>    </a:t>
            </a:r>
            <a:r>
              <a:rPr lang="fi-FI" sz="2900">
                <a:solidFill>
                  <a:srgbClr val="808080"/>
                </a:solidFill>
                <a:latin typeface="Calibri"/>
              </a:rPr>
              <a:t>He is able to learn them quickly.</a:t>
            </a:r>
            <a:endParaRPr/>
          </a:p>
          <a:p>
            <a:pPr>
              <a:lnSpc>
                <a:spcPct val="100000"/>
              </a:lnSpc>
            </a:pPr>
            <a:r>
              <a:rPr lang="fi-FI" sz="2900">
                <a:solidFill>
                  <a:srgbClr val="808080"/>
                </a:solidFill>
                <a:latin typeface="Calibri"/>
              </a:rPr>
              <a:t>2. He could understand Korean already when he was six. </a:t>
            </a:r>
            <a:endParaRPr/>
          </a:p>
          <a:p>
            <a:pPr>
              <a:lnSpc>
                <a:spcPct val="100000"/>
              </a:lnSpc>
            </a:pPr>
            <a:r>
              <a:rPr lang="fi-FI" sz="2900">
                <a:solidFill>
                  <a:srgbClr val="808080"/>
                </a:solidFill>
                <a:latin typeface="Calibri"/>
              </a:rPr>
              <a:t>    </a:t>
            </a:r>
            <a:r>
              <a:rPr lang="fi-FI" sz="2900">
                <a:solidFill>
                  <a:srgbClr val="808080"/>
                </a:solidFill>
                <a:latin typeface="Calibri"/>
              </a:rPr>
              <a:t>He was able to speak two languages at that age.</a:t>
            </a:r>
            <a:endParaRPr/>
          </a:p>
          <a:p>
            <a:pPr>
              <a:lnSpc>
                <a:spcPct val="100000"/>
              </a:lnSpc>
            </a:pPr>
            <a:r>
              <a:rPr lang="fi-FI" sz="2900">
                <a:solidFill>
                  <a:srgbClr val="808080"/>
                </a:solidFill>
                <a:latin typeface="Calibri"/>
              </a:rPr>
              <a:t>3. I haven’t been able to find good language learning apps. </a:t>
            </a:r>
            <a:endParaRPr/>
          </a:p>
          <a:p>
            <a:pPr>
              <a:lnSpc>
                <a:spcPct val="100000"/>
              </a:lnSpc>
            </a:pPr>
            <a:r>
              <a:rPr lang="fi-FI" sz="2900">
                <a:solidFill>
                  <a:srgbClr val="808080"/>
                </a:solidFill>
                <a:latin typeface="Calibri"/>
              </a:rPr>
              <a:t>4. I thought you had been able to speak Swahili as a child.</a:t>
            </a:r>
            <a:endParaRPr/>
          </a:p>
          <a:p>
            <a:pPr>
              <a:lnSpc>
                <a:spcPct val="100000"/>
              </a:lnSpc>
            </a:pPr>
            <a:r>
              <a:rPr lang="fi-FI" sz="2900">
                <a:solidFill>
                  <a:srgbClr val="808080"/>
                </a:solidFill>
                <a:latin typeface="Calibri"/>
              </a:rPr>
              <a:t>5. You can go on a language course next summer. </a:t>
            </a:r>
            <a:endParaRPr/>
          </a:p>
          <a:p>
            <a:pPr>
              <a:lnSpc>
                <a:spcPct val="100000"/>
              </a:lnSpc>
            </a:pPr>
            <a:r>
              <a:rPr lang="fi-FI" sz="2900">
                <a:solidFill>
                  <a:srgbClr val="808080"/>
                </a:solidFill>
                <a:latin typeface="Calibri"/>
              </a:rPr>
              <a:t>    </a:t>
            </a:r>
            <a:r>
              <a:rPr lang="fi-FI" sz="2900">
                <a:solidFill>
                  <a:srgbClr val="808080"/>
                </a:solidFill>
                <a:latin typeface="Calibri"/>
              </a:rPr>
              <a:t>You will be able to speak French better after that.</a:t>
            </a:r>
            <a:endParaRPr/>
          </a:p>
          <a:p>
            <a:pPr>
              <a:lnSpc>
                <a:spcPct val="100000"/>
              </a:lnSpc>
            </a:pPr>
            <a:r>
              <a:rPr lang="fi-FI" sz="2900">
                <a:solidFill>
                  <a:srgbClr val="808080"/>
                </a:solidFill>
                <a:latin typeface="Calibri"/>
              </a:rPr>
              <a:t>6. I would be able to understand Japanese if I studied it.</a:t>
            </a:r>
            <a:endParaRPr/>
          </a:p>
          <a:p>
            <a:pPr>
              <a:lnSpc>
                <a:spcPct val="100000"/>
              </a:lnSpc>
            </a:pPr>
            <a:r>
              <a:rPr lang="fi-FI" sz="2900">
                <a:solidFill>
                  <a:srgbClr val="808080"/>
                </a:solidFill>
                <a:latin typeface="Calibri"/>
              </a:rPr>
              <a:t>    </a:t>
            </a:r>
            <a:r>
              <a:rPr lang="fi-FI" sz="2900">
                <a:solidFill>
                  <a:srgbClr val="808080"/>
                </a:solidFill>
                <a:latin typeface="Calibri"/>
              </a:rPr>
              <a:t>I couldn’t understand Japanese even if I tried. </a:t>
            </a:r>
            <a:endParaRPr/>
          </a:p>
          <a:p>
            <a:pPr>
              <a:lnSpc>
                <a:spcPct val="100000"/>
              </a:lnSpc>
            </a:pPr>
            <a:r>
              <a:rPr lang="fi-FI" sz="2900">
                <a:solidFill>
                  <a:srgbClr val="808080"/>
                </a:solidFill>
                <a:latin typeface="Calibri"/>
              </a:rPr>
              <a:t>7. Then I would have been able to talk with our Japanese    guests.</a:t>
            </a:r>
            <a:endParaRPr/>
          </a:p>
          <a:p>
            <a:pPr>
              <a:lnSpc>
                <a:spcPct val="100000"/>
              </a:lnSpc>
            </a:pPr>
            <a:r>
              <a:rPr lang="fi-FI" sz="2900">
                <a:solidFill>
                  <a:srgbClr val="808080"/>
                </a:solidFill>
                <a:latin typeface="Calibri"/>
              </a:rPr>
              <a:t>    </a:t>
            </a:r>
            <a:r>
              <a:rPr lang="fi-FI" sz="2900">
                <a:solidFill>
                  <a:srgbClr val="808080"/>
                </a:solidFill>
                <a:latin typeface="Calibri"/>
              </a:rPr>
              <a:t>I could have talked with our Japanese guests when they were        here.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4" name="CustomShape 2"/>
          <p:cNvSpPr/>
          <p:nvPr/>
        </p:nvSpPr>
        <p:spPr>
          <a:xfrm>
            <a:off x="398160" y="1495800"/>
            <a:ext cx="1151640" cy="42948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preesens</a:t>
            </a:r>
            <a:endParaRPr/>
          </a:p>
        </p:txBody>
      </p:sp>
      <p:sp>
        <p:nvSpPr>
          <p:cNvPr id="165" name="CustomShape 3"/>
          <p:cNvSpPr/>
          <p:nvPr/>
        </p:nvSpPr>
        <p:spPr>
          <a:xfrm>
            <a:off x="398160" y="2075760"/>
            <a:ext cx="1295640" cy="42192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imperfekti</a:t>
            </a:r>
            <a:endParaRPr/>
          </a:p>
        </p:txBody>
      </p:sp>
      <p:sp>
        <p:nvSpPr>
          <p:cNvPr id="166" name="CustomShape 4"/>
          <p:cNvSpPr/>
          <p:nvPr/>
        </p:nvSpPr>
        <p:spPr>
          <a:xfrm>
            <a:off x="398160" y="2702520"/>
            <a:ext cx="1151640" cy="41976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perfekti</a:t>
            </a:r>
            <a:endParaRPr/>
          </a:p>
        </p:txBody>
      </p:sp>
      <p:sp>
        <p:nvSpPr>
          <p:cNvPr id="167" name="CustomShape 5"/>
          <p:cNvSpPr/>
          <p:nvPr/>
        </p:nvSpPr>
        <p:spPr>
          <a:xfrm>
            <a:off x="385560" y="3264840"/>
            <a:ext cx="1439640" cy="43560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pl.kv.perfekti</a:t>
            </a:r>
            <a:endParaRPr/>
          </a:p>
        </p:txBody>
      </p:sp>
      <p:sp>
        <p:nvSpPr>
          <p:cNvPr id="168" name="CustomShape 6"/>
          <p:cNvSpPr/>
          <p:nvPr/>
        </p:nvSpPr>
        <p:spPr>
          <a:xfrm>
            <a:off x="373320" y="3837240"/>
            <a:ext cx="1151640" cy="44460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futuuri</a:t>
            </a:r>
            <a:endParaRPr/>
          </a:p>
        </p:txBody>
      </p:sp>
      <p:sp>
        <p:nvSpPr>
          <p:cNvPr id="169" name="CustomShape 7"/>
          <p:cNvSpPr/>
          <p:nvPr/>
        </p:nvSpPr>
        <p:spPr>
          <a:xfrm>
            <a:off x="373320" y="4467240"/>
            <a:ext cx="1613880" cy="40140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1. konditionaali</a:t>
            </a:r>
            <a:endParaRPr/>
          </a:p>
        </p:txBody>
      </p:sp>
      <p:sp>
        <p:nvSpPr>
          <p:cNvPr id="170" name="CustomShape 8"/>
          <p:cNvSpPr/>
          <p:nvPr/>
        </p:nvSpPr>
        <p:spPr>
          <a:xfrm>
            <a:off x="373320" y="5193000"/>
            <a:ext cx="1663200" cy="37080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2. konditionaali</a:t>
            </a:r>
            <a:endParaRPr/>
          </a:p>
        </p:txBody>
      </p:sp>
      <p:sp>
        <p:nvSpPr>
          <p:cNvPr id="171" name="CustomShape 9"/>
          <p:cNvSpPr/>
          <p:nvPr/>
        </p:nvSpPr>
        <p:spPr>
          <a:xfrm>
            <a:off x="398160" y="547200"/>
            <a:ext cx="8712720" cy="8218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Miten kykenemisen eri aikamuodot on ilmaistu seuraavissa lauseissa?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dur="indefinite" id="4" nodeType="mainSeq">
                <p:childTnLst>
                  <p:par>
                    <p:cTn fill="hold" id="5">
                      <p:stCondLst>
                        <p:cond delay="indefinite"/>
                      </p:stCondLst>
                      <p:childTnLst>
                        <p:par>
                          <p:cTn fill="hold" id="6">
                            <p:stCondLst>
                              <p:cond delay="0"/>
                            </p:stCondLst>
                            <p:childTnLst>
                              <p:par>
                                <p:cTn fill="hold" id="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4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80" st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36" st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88" st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49" st="1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09" st="2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58" st="3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414" st="3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473" st="4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526" st="4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594" st="5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671" st="5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2267640" y="1909440"/>
            <a:ext cx="6624360" cy="3888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000">
                <a:solidFill>
                  <a:srgbClr val="343434"/>
                </a:solidFill>
                <a:latin typeface="Calibri"/>
              </a:rPr>
              <a:t>1. Jonathan </a:t>
            </a:r>
            <a:r>
              <a:rPr b="1" lang="fi-FI" sz="2000">
                <a:solidFill>
                  <a:srgbClr val="343434"/>
                </a:solidFill>
                <a:latin typeface="Calibri"/>
              </a:rPr>
              <a:t>can</a:t>
            </a:r>
            <a:r>
              <a:rPr lang="fi-FI" sz="2000">
                <a:solidFill>
                  <a:srgbClr val="343434"/>
                </a:solidFill>
                <a:latin typeface="Calibri"/>
              </a:rPr>
              <a:t> speak several languages. </a:t>
            </a:r>
            <a:endParaRPr/>
          </a:p>
          <a:p>
            <a:pPr>
              <a:lnSpc>
                <a:spcPct val="100000"/>
              </a:lnSpc>
            </a:pPr>
            <a:r>
              <a:rPr lang="fi-FI" sz="2000">
                <a:solidFill>
                  <a:srgbClr val="343434"/>
                </a:solidFill>
                <a:latin typeface="Calibri"/>
              </a:rPr>
              <a:t>    </a:t>
            </a:r>
            <a:r>
              <a:rPr lang="fi-FI" sz="2000">
                <a:solidFill>
                  <a:srgbClr val="343434"/>
                </a:solidFill>
                <a:latin typeface="Calibri"/>
              </a:rPr>
              <a:t>He </a:t>
            </a:r>
            <a:r>
              <a:rPr b="1" lang="fi-FI" sz="2000">
                <a:solidFill>
                  <a:srgbClr val="343434"/>
                </a:solidFill>
                <a:latin typeface="Calibri"/>
              </a:rPr>
              <a:t>is able</a:t>
            </a:r>
            <a:r>
              <a:rPr lang="fi-FI" sz="2000">
                <a:solidFill>
                  <a:srgbClr val="343434"/>
                </a:solidFill>
                <a:latin typeface="Calibri"/>
              </a:rPr>
              <a:t> to learn them quickly.</a:t>
            </a:r>
            <a:endParaRPr/>
          </a:p>
          <a:p>
            <a:pPr>
              <a:lnSpc>
                <a:spcPct val="100000"/>
              </a:lnSpc>
            </a:pPr>
            <a:r>
              <a:rPr lang="fi-FI" sz="2000">
                <a:solidFill>
                  <a:srgbClr val="343434"/>
                </a:solidFill>
                <a:latin typeface="Calibri"/>
              </a:rPr>
              <a:t>2. He </a:t>
            </a:r>
            <a:r>
              <a:rPr b="1" lang="fi-FI" sz="2000">
                <a:solidFill>
                  <a:srgbClr val="343434"/>
                </a:solidFill>
                <a:latin typeface="Calibri"/>
              </a:rPr>
              <a:t>could</a:t>
            </a:r>
            <a:r>
              <a:rPr lang="fi-FI" sz="2000">
                <a:solidFill>
                  <a:srgbClr val="343434"/>
                </a:solidFill>
                <a:latin typeface="Calibri"/>
              </a:rPr>
              <a:t> understand Korean already when he was six. </a:t>
            </a:r>
            <a:endParaRPr/>
          </a:p>
          <a:p>
            <a:pPr>
              <a:lnSpc>
                <a:spcPct val="100000"/>
              </a:lnSpc>
            </a:pPr>
            <a:r>
              <a:rPr lang="fi-FI" sz="2000">
                <a:solidFill>
                  <a:srgbClr val="343434"/>
                </a:solidFill>
                <a:latin typeface="Calibri"/>
              </a:rPr>
              <a:t>    </a:t>
            </a:r>
            <a:r>
              <a:rPr lang="fi-FI" sz="2000">
                <a:solidFill>
                  <a:srgbClr val="343434"/>
                </a:solidFill>
                <a:latin typeface="Calibri"/>
              </a:rPr>
              <a:t>He </a:t>
            </a:r>
            <a:r>
              <a:rPr b="1" lang="fi-FI" sz="2000">
                <a:solidFill>
                  <a:srgbClr val="343434"/>
                </a:solidFill>
                <a:latin typeface="Calibri"/>
              </a:rPr>
              <a:t>was able</a:t>
            </a:r>
            <a:r>
              <a:rPr lang="fi-FI" sz="2000">
                <a:solidFill>
                  <a:srgbClr val="343434"/>
                </a:solidFill>
                <a:latin typeface="Calibri"/>
              </a:rPr>
              <a:t> to speak two languages at that age.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i-FI" sz="2000">
                <a:solidFill>
                  <a:srgbClr val="343434"/>
                </a:solidFill>
                <a:latin typeface="Calibri"/>
              </a:rPr>
              <a:t>3. I </a:t>
            </a:r>
            <a:r>
              <a:rPr b="1" lang="fi-FI" sz="2000">
                <a:solidFill>
                  <a:srgbClr val="343434"/>
                </a:solidFill>
                <a:latin typeface="Calibri"/>
              </a:rPr>
              <a:t>haven’t been able </a:t>
            </a:r>
            <a:r>
              <a:rPr lang="fi-FI" sz="2000">
                <a:solidFill>
                  <a:srgbClr val="343434"/>
                </a:solidFill>
                <a:latin typeface="Calibri"/>
              </a:rPr>
              <a:t>to find good language learning apps.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i-FI" sz="2000">
                <a:solidFill>
                  <a:srgbClr val="343434"/>
                </a:solidFill>
                <a:latin typeface="Calibri"/>
              </a:rPr>
              <a:t>4. I thought you </a:t>
            </a:r>
            <a:r>
              <a:rPr b="1" lang="fi-FI" sz="2000">
                <a:solidFill>
                  <a:srgbClr val="343434"/>
                </a:solidFill>
                <a:latin typeface="Calibri"/>
              </a:rPr>
              <a:t>had been able </a:t>
            </a:r>
            <a:r>
              <a:rPr lang="fi-FI" sz="2000">
                <a:solidFill>
                  <a:srgbClr val="343434"/>
                </a:solidFill>
                <a:latin typeface="Calibri"/>
              </a:rPr>
              <a:t>to speak Swahili as a child.</a:t>
            </a:r>
            <a:endParaRPr/>
          </a:p>
        </p:txBody>
      </p:sp>
      <p:sp>
        <p:nvSpPr>
          <p:cNvPr id="173" name="CustomShape 2"/>
          <p:cNvSpPr/>
          <p:nvPr/>
        </p:nvSpPr>
        <p:spPr>
          <a:xfrm>
            <a:off x="673200" y="2028600"/>
            <a:ext cx="1365480" cy="51084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preesens</a:t>
            </a:r>
            <a:endParaRPr/>
          </a:p>
        </p:txBody>
      </p:sp>
      <p:sp>
        <p:nvSpPr>
          <p:cNvPr id="174" name="CustomShape 3"/>
          <p:cNvSpPr/>
          <p:nvPr/>
        </p:nvSpPr>
        <p:spPr>
          <a:xfrm>
            <a:off x="683640" y="2918160"/>
            <a:ext cx="1383840" cy="51084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imperfekti</a:t>
            </a:r>
            <a:endParaRPr/>
          </a:p>
        </p:txBody>
      </p:sp>
      <p:sp>
        <p:nvSpPr>
          <p:cNvPr id="175" name="CustomShape 4"/>
          <p:cNvSpPr/>
          <p:nvPr/>
        </p:nvSpPr>
        <p:spPr>
          <a:xfrm>
            <a:off x="695880" y="3991320"/>
            <a:ext cx="1383840" cy="53964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perfekti</a:t>
            </a:r>
            <a:endParaRPr/>
          </a:p>
        </p:txBody>
      </p:sp>
      <p:sp>
        <p:nvSpPr>
          <p:cNvPr id="176" name="CustomShape 5"/>
          <p:cNvSpPr/>
          <p:nvPr/>
        </p:nvSpPr>
        <p:spPr>
          <a:xfrm>
            <a:off x="673200" y="4941000"/>
            <a:ext cx="1383840" cy="85644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pluskvam-perfekti</a:t>
            </a:r>
            <a:endParaRPr/>
          </a:p>
        </p:txBody>
      </p:sp>
      <p:sp>
        <p:nvSpPr>
          <p:cNvPr id="177" name="CustomShape 6"/>
          <p:cNvSpPr/>
          <p:nvPr/>
        </p:nvSpPr>
        <p:spPr>
          <a:xfrm>
            <a:off x="683640" y="801720"/>
            <a:ext cx="7779600" cy="10962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Miten kykenemisen eri aikamuodot on ilmaistu seuraavissa lauseissa?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53" nodeType="tmRoot" restart="never">
          <p:childTnLst>
            <p:seq>
              <p:cTn dur="indefinite" id="54" nodeType="mainSeq">
                <p:childTnLst>
                  <p:par>
                    <p:cTn fill="hold" id="55">
                      <p:stCondLst>
                        <p:cond delay="indefinite"/>
                      </p:stCondLst>
                      <p:childTnLst>
                        <p:par>
                          <p:cTn fill="hold" id="56">
                            <p:stCondLst>
                              <p:cond delay="0"/>
                            </p:stCondLst>
                            <p:childTnLst>
                              <p:par>
                                <p:cTn fill="hold" id="5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4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id="6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80" st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id="6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36" st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>
                      <p:stCondLst>
                        <p:cond delay="indefinite"/>
                      </p:stCondLst>
                      <p:childTnLst>
                        <p:par>
                          <p:cTn fill="hold" id="68">
                            <p:stCondLst>
                              <p:cond delay="0"/>
                            </p:stCondLst>
                            <p:childTnLst>
                              <p:par>
                                <p:cTn fill="hold" id="6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88" st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1">
                      <p:stCondLst>
                        <p:cond delay="indefinite"/>
                      </p:stCondLst>
                      <p:childTnLst>
                        <p:par>
                          <p:cTn fill="hold" id="72">
                            <p:stCondLst>
                              <p:cond delay="0"/>
                            </p:stCondLst>
                            <p:childTnLst>
                              <p:par>
                                <p:cTn fill="hold" id="7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50" st="1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id="7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311" st="2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2699640" y="1016640"/>
            <a:ext cx="6264360" cy="4356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000">
                <a:solidFill>
                  <a:srgbClr val="000000"/>
                </a:solidFill>
                <a:latin typeface="Calibri"/>
              </a:rPr>
              <a:t>5. You </a:t>
            </a:r>
            <a:r>
              <a:rPr b="1" lang="fi-FI" sz="2000">
                <a:solidFill>
                  <a:srgbClr val="000000"/>
                </a:solidFill>
                <a:latin typeface="Calibri"/>
              </a:rPr>
              <a:t>can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 go on a language course next summer. </a:t>
            </a:r>
            <a:endParaRPr/>
          </a:p>
          <a:p>
            <a:pPr>
              <a:lnSpc>
                <a:spcPct val="100000"/>
              </a:lnSpc>
            </a:pPr>
            <a:r>
              <a:rPr lang="fi-FI" sz="2000">
                <a:solidFill>
                  <a:srgbClr val="000000"/>
                </a:solidFill>
                <a:latin typeface="Calibri"/>
              </a:rPr>
              <a:t>    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You will </a:t>
            </a:r>
            <a:r>
              <a:rPr b="1" lang="fi-FI" sz="2000">
                <a:solidFill>
                  <a:srgbClr val="000000"/>
                </a:solidFill>
                <a:latin typeface="Calibri"/>
              </a:rPr>
              <a:t>be able to 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speak French better after that.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i-FI" sz="2000">
                <a:solidFill>
                  <a:srgbClr val="000000"/>
                </a:solidFill>
                <a:latin typeface="Calibri"/>
              </a:rPr>
              <a:t>6. I </a:t>
            </a:r>
            <a:r>
              <a:rPr b="1" lang="fi-FI" sz="2000">
                <a:solidFill>
                  <a:srgbClr val="000000"/>
                </a:solidFill>
                <a:latin typeface="Calibri"/>
              </a:rPr>
              <a:t>would be able to 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understand Japanese if I studied it.</a:t>
            </a:r>
            <a:endParaRPr/>
          </a:p>
          <a:p>
            <a:pPr>
              <a:lnSpc>
                <a:spcPct val="100000"/>
              </a:lnSpc>
            </a:pPr>
            <a:r>
              <a:rPr lang="fi-FI" sz="2000">
                <a:solidFill>
                  <a:srgbClr val="000000"/>
                </a:solidFill>
                <a:latin typeface="Calibri"/>
              </a:rPr>
              <a:t>    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I </a:t>
            </a:r>
            <a:r>
              <a:rPr b="1" lang="fi-FI" sz="2000">
                <a:solidFill>
                  <a:srgbClr val="000000"/>
                </a:solidFill>
                <a:latin typeface="Calibri"/>
              </a:rPr>
              <a:t>couldn’t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 understand Japanese even if I tried.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i-FI" sz="2000">
                <a:solidFill>
                  <a:srgbClr val="000000"/>
                </a:solidFill>
                <a:latin typeface="Calibri"/>
              </a:rPr>
              <a:t>7. Then I </a:t>
            </a:r>
            <a:r>
              <a:rPr b="1" lang="fi-FI" sz="2000">
                <a:solidFill>
                  <a:srgbClr val="000000"/>
                </a:solidFill>
                <a:latin typeface="Calibri"/>
              </a:rPr>
              <a:t>would have been able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 to talk with our Japanese guests.</a:t>
            </a:r>
            <a:endParaRPr/>
          </a:p>
          <a:p>
            <a:pPr>
              <a:lnSpc>
                <a:spcPct val="100000"/>
              </a:lnSpc>
            </a:pPr>
            <a:r>
              <a:rPr lang="fi-FI" sz="2000">
                <a:solidFill>
                  <a:srgbClr val="000000"/>
                </a:solidFill>
                <a:latin typeface="Calibri"/>
              </a:rPr>
              <a:t>I </a:t>
            </a:r>
            <a:r>
              <a:rPr b="1" lang="fi-FI" sz="2000">
                <a:solidFill>
                  <a:srgbClr val="000000"/>
                </a:solidFill>
                <a:latin typeface="Calibri"/>
              </a:rPr>
              <a:t>could have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 talked with our Japanese guests when they were here.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9" name="CustomShape 2"/>
          <p:cNvSpPr/>
          <p:nvPr/>
        </p:nvSpPr>
        <p:spPr>
          <a:xfrm>
            <a:off x="683640" y="1016640"/>
            <a:ext cx="1215720" cy="50364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futuuri</a:t>
            </a:r>
            <a:endParaRPr/>
          </a:p>
        </p:txBody>
      </p:sp>
      <p:sp>
        <p:nvSpPr>
          <p:cNvPr id="180" name="CustomShape 3"/>
          <p:cNvSpPr/>
          <p:nvPr/>
        </p:nvSpPr>
        <p:spPr>
          <a:xfrm>
            <a:off x="660960" y="2493000"/>
            <a:ext cx="1863720" cy="50364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1. konditionaali</a:t>
            </a:r>
            <a:endParaRPr/>
          </a:p>
        </p:txBody>
      </p:sp>
      <p:sp>
        <p:nvSpPr>
          <p:cNvPr id="181" name="CustomShape 4"/>
          <p:cNvSpPr/>
          <p:nvPr/>
        </p:nvSpPr>
        <p:spPr>
          <a:xfrm>
            <a:off x="637200" y="3959640"/>
            <a:ext cx="1887480" cy="47736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2. konditionaali</a:t>
            </a:r>
            <a:endParaRPr/>
          </a:p>
        </p:txBody>
      </p:sp>
    </p:spTree>
  </p:cSld>
  <p:timing>
    <p:tnLst>
      <p:par>
        <p:cTn dur="indefinite" id="79" nodeType="tmRoot" restart="never">
          <p:childTnLst>
            <p:seq>
              <p:cTn dur="indefinite" id="80" nodeType="mainSeq">
                <p:childTnLst>
                  <p:par>
                    <p:cTn fill="hold" id="81">
                      <p:stCondLst>
                        <p:cond delay="indefinite"/>
                      </p:stCondLst>
                      <p:childTnLst>
                        <p:par>
                          <p:cTn fill="hold" id="82">
                            <p:stCondLst>
                              <p:cond delay="0"/>
                            </p:stCondLst>
                            <p:childTnLst>
                              <p:par>
                                <p:cTn fill="hold" id="8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4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5">
                      <p:stCondLst>
                        <p:cond delay="indefinite"/>
                      </p:stCondLst>
                      <p:childTnLst>
                        <p:par>
                          <p:cTn fill="hold" id="86">
                            <p:stCondLst>
                              <p:cond delay="0"/>
                            </p:stCondLst>
                            <p:childTnLst>
                              <p:par>
                                <p:cTn fill="hold" id="8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05" st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9">
                      <p:stCondLst>
                        <p:cond delay="indefinite"/>
                      </p:stCondLst>
                      <p:childTnLst>
                        <p:par>
                          <p:cTn fill="hold" id="90">
                            <p:stCondLst>
                              <p:cond delay="0"/>
                            </p:stCondLst>
                            <p:childTnLst>
                              <p:par>
                                <p:cTn fill="hold" id="9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65" st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>
                      <p:stCondLst>
                        <p:cond delay="indefinite"/>
                      </p:stCondLst>
                      <p:childTnLst>
                        <p:par>
                          <p:cTn fill="hold" id="94">
                            <p:stCondLst>
                              <p:cond delay="0"/>
                            </p:stCondLst>
                            <p:childTnLst>
                              <p:par>
                                <p:cTn fill="hold" id="9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218" st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7">
                      <p:stCondLst>
                        <p:cond delay="indefinite"/>
                      </p:stCondLst>
                      <p:childTnLst>
                        <p:par>
                          <p:cTn fill="hold" id="98">
                            <p:stCondLst>
                              <p:cond delay="0"/>
                            </p:stCondLst>
                            <p:childTnLst>
                              <p:par>
                                <p:cTn fill="hold" id="9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284" st="2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1">
                      <p:stCondLst>
                        <p:cond delay="indefinite"/>
                      </p:stCondLst>
                      <p:childTnLst>
                        <p:par>
                          <p:cTn fill="hold" id="102">
                            <p:stCondLst>
                              <p:cond delay="0"/>
                            </p:stCondLst>
                            <p:childTnLst>
                              <p:par>
                                <p:cTn fill="hold" id="10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350" st="2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457200" y="620640"/>
            <a:ext cx="8362800" cy="1079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2da2bf"/>
                </a:solidFill>
                <a:latin typeface="Calibri"/>
              </a:rPr>
              <a:t>VAILLINAISET APUVERBIT: </a:t>
            </a:r>
            <a:r>
              <a:rPr b="1" lang="fi-FI" sz="2800">
                <a:solidFill>
                  <a:srgbClr val="2da2bf"/>
                </a:solidFill>
                <a:latin typeface="Calibri"/>
              </a:rPr>
              <a:t>
</a:t>
            </a:r>
            <a:r>
              <a:rPr b="1" i="1" lang="fi-FI" sz="2800">
                <a:solidFill>
                  <a:srgbClr val="2da2bf"/>
                </a:solidFill>
                <a:latin typeface="Calibri"/>
              </a:rPr>
              <a:t>can, could </a:t>
            </a:r>
            <a:r>
              <a:rPr b="1" lang="fi-FI" sz="2800">
                <a:solidFill>
                  <a:srgbClr val="2da2bf"/>
                </a:solidFill>
                <a:latin typeface="Calibri"/>
              </a:rPr>
              <a:t>ja</a:t>
            </a:r>
            <a:r>
              <a:rPr b="1" i="1" lang="fi-FI" sz="2800">
                <a:solidFill>
                  <a:srgbClr val="2da2bf"/>
                </a:solidFill>
                <a:latin typeface="Calibri"/>
              </a:rPr>
              <a:t>  be able to</a:t>
            </a:r>
            <a:r>
              <a:rPr b="1" lang="fi-FI" sz="2800">
                <a:solidFill>
                  <a:srgbClr val="2da2bf"/>
                </a:solidFill>
                <a:latin typeface="Calibri"/>
              </a:rPr>
              <a:t>-rakenne</a:t>
            </a:r>
            <a:endParaRPr/>
          </a:p>
        </p:txBody>
      </p:sp>
      <p:sp>
        <p:nvSpPr>
          <p:cNvPr id="183" name="TextShape 2"/>
          <p:cNvSpPr txBox="1"/>
          <p:nvPr/>
        </p:nvSpPr>
        <p:spPr>
          <a:xfrm>
            <a:off x="395640" y="1917000"/>
            <a:ext cx="8424720" cy="3960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fi-FI" sz="31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31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3100">
                <a:solidFill>
                  <a:srgbClr val="2da2bf"/>
                </a:solidFill>
                <a:latin typeface="Calibri"/>
              </a:rPr>
              <a:t>    </a:t>
            </a:r>
            <a:r>
              <a:rPr lang="fi-FI" sz="3100">
                <a:solidFill>
                  <a:srgbClr val="000000"/>
                </a:solidFill>
                <a:latin typeface="Calibri"/>
              </a:rPr>
              <a:t>Jonathan </a:t>
            </a:r>
            <a:r>
              <a:rPr b="1" lang="fi-FI" sz="3100">
                <a:solidFill>
                  <a:srgbClr val="000000"/>
                </a:solidFill>
                <a:latin typeface="Calibri"/>
              </a:rPr>
              <a:t>can speak </a:t>
            </a:r>
            <a:r>
              <a:rPr lang="fi-FI" sz="3100">
                <a:solidFill>
                  <a:srgbClr val="000000"/>
                </a:solidFill>
                <a:latin typeface="Calibri"/>
              </a:rPr>
              <a:t>several languages. </a:t>
            </a:r>
            <a:r>
              <a:rPr lang="fi-FI" sz="31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31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3100">
                <a:solidFill>
                  <a:srgbClr val="2da2bf"/>
                </a:solidFill>
                <a:latin typeface="Calibri"/>
              </a:rPr>
              <a:t>               </a:t>
            </a:r>
            <a:r>
              <a:rPr lang="fi-FI" sz="2100">
                <a:solidFill>
                  <a:srgbClr val="2da2bf"/>
                </a:solidFill>
                <a:latin typeface="Calibri"/>
              </a:rPr>
              <a:t>(osaa puhua)</a:t>
            </a:r>
            <a:endParaRPr/>
          </a:p>
          <a:p>
            <a:pPr>
              <a:lnSpc>
                <a:spcPct val="100000"/>
              </a:lnSpc>
            </a:pPr>
            <a:r>
              <a:rPr lang="fi-FI" sz="31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31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3100">
                <a:solidFill>
                  <a:srgbClr val="000000"/>
                </a:solidFill>
                <a:latin typeface="Calibri"/>
              </a:rPr>
              <a:t>   </a:t>
            </a:r>
            <a:r>
              <a:rPr lang="fi-FI" sz="3100">
                <a:solidFill>
                  <a:srgbClr val="000000"/>
                </a:solidFill>
                <a:latin typeface="Calibri"/>
              </a:rPr>
              <a:t>He </a:t>
            </a:r>
            <a:r>
              <a:rPr b="1" lang="fi-FI" sz="3100">
                <a:solidFill>
                  <a:srgbClr val="000000"/>
                </a:solidFill>
                <a:latin typeface="Calibri"/>
              </a:rPr>
              <a:t>is able to learn </a:t>
            </a:r>
            <a:r>
              <a:rPr lang="fi-FI" sz="3100">
                <a:solidFill>
                  <a:srgbClr val="000000"/>
                </a:solidFill>
                <a:latin typeface="Calibri"/>
              </a:rPr>
              <a:t>them quickly. </a:t>
            </a:r>
            <a:r>
              <a:rPr lang="fi-FI" sz="3100">
                <a:solidFill>
                  <a:srgbClr val="2da2bf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fi-FI" sz="3100">
                <a:solidFill>
                  <a:srgbClr val="2da2bf"/>
                </a:solidFill>
                <a:latin typeface="Calibri"/>
              </a:rPr>
              <a:t>                           </a:t>
            </a:r>
            <a:r>
              <a:rPr lang="fi-FI" sz="2100">
                <a:solidFill>
                  <a:srgbClr val="2da2bf"/>
                </a:solidFill>
                <a:latin typeface="Calibri"/>
              </a:rPr>
              <a:t>(kykenee oppimaan)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i-FI" sz="3100">
                <a:solidFill>
                  <a:srgbClr val="2da2bf"/>
                </a:solidFill>
                <a:latin typeface="Calibri"/>
              </a:rPr>
              <a:t>2.  </a:t>
            </a:r>
            <a:r>
              <a:rPr lang="fi-FI" sz="31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31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3100">
                <a:solidFill>
                  <a:srgbClr val="2da2bf"/>
                </a:solidFill>
                <a:latin typeface="Calibri"/>
              </a:rPr>
              <a:t>    </a:t>
            </a:r>
            <a:r>
              <a:rPr lang="fi-FI" sz="3100">
                <a:solidFill>
                  <a:srgbClr val="000000"/>
                </a:solidFill>
                <a:latin typeface="Calibri"/>
              </a:rPr>
              <a:t>He </a:t>
            </a:r>
            <a:r>
              <a:rPr b="1" lang="fi-FI" sz="3100">
                <a:solidFill>
                  <a:srgbClr val="000000"/>
                </a:solidFill>
                <a:latin typeface="Calibri"/>
              </a:rPr>
              <a:t>could understand </a:t>
            </a:r>
            <a:r>
              <a:rPr lang="fi-FI" sz="3100">
                <a:solidFill>
                  <a:srgbClr val="000000"/>
                </a:solidFill>
                <a:latin typeface="Calibri"/>
              </a:rPr>
              <a:t>Korean already </a:t>
            </a:r>
            <a:r>
              <a:rPr lang="fi-FI" sz="31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31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31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3100">
                <a:solidFill>
                  <a:srgbClr val="000000"/>
                </a:solidFill>
                <a:latin typeface="Calibri"/>
              </a:rPr>
              <a:t>    when he was six. </a:t>
            </a:r>
            <a:r>
              <a:rPr lang="fi-FI" sz="1900">
                <a:solidFill>
                  <a:srgbClr val="2da2bf"/>
                </a:solidFill>
                <a:latin typeface="Calibri"/>
              </a:rPr>
              <a:t>(kykeni ymmärtämään)</a:t>
            </a:r>
            <a:endParaRPr/>
          </a:p>
          <a:p>
            <a:pPr>
              <a:lnSpc>
                <a:spcPct val="100000"/>
              </a:lnSpc>
            </a:pPr>
            <a:r>
              <a:rPr lang="fi-FI" sz="31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31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3100">
                <a:solidFill>
                  <a:srgbClr val="000000"/>
                </a:solidFill>
                <a:latin typeface="Calibri"/>
              </a:rPr>
              <a:t>    </a:t>
            </a:r>
            <a:r>
              <a:rPr lang="fi-FI" sz="3100">
                <a:solidFill>
                  <a:srgbClr val="000000"/>
                </a:solidFill>
                <a:latin typeface="Calibri"/>
              </a:rPr>
              <a:t>He </a:t>
            </a:r>
            <a:r>
              <a:rPr b="1" lang="fi-FI" sz="3100">
                <a:solidFill>
                  <a:srgbClr val="000000"/>
                </a:solidFill>
                <a:latin typeface="Calibri"/>
              </a:rPr>
              <a:t>was able to speak </a:t>
            </a:r>
            <a:r>
              <a:rPr lang="fi-FI" sz="3100">
                <a:solidFill>
                  <a:srgbClr val="000000"/>
                </a:solidFill>
                <a:latin typeface="Calibri"/>
              </a:rPr>
              <a:t>two languages at </a:t>
            </a:r>
            <a:r>
              <a:rPr lang="fi-FI" sz="31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31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31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3100">
                <a:solidFill>
                  <a:srgbClr val="000000"/>
                </a:solidFill>
                <a:latin typeface="Calibri"/>
              </a:rPr>
              <a:t>    that age.</a:t>
            </a:r>
            <a:r>
              <a:rPr lang="fi-FI" sz="31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31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1900">
                <a:solidFill>
                  <a:srgbClr val="2da2bf"/>
                </a:solidFill>
                <a:latin typeface="Calibri"/>
              </a:rPr>
              <a:t>(kykeni puhumaan)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84" name="CustomShape 3"/>
          <p:cNvSpPr/>
          <p:nvPr/>
        </p:nvSpPr>
        <p:spPr>
          <a:xfrm>
            <a:off x="827640" y="1845000"/>
            <a:ext cx="1517760" cy="63936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preesens</a:t>
            </a:r>
            <a:endParaRPr/>
          </a:p>
        </p:txBody>
      </p:sp>
      <p:sp>
        <p:nvSpPr>
          <p:cNvPr id="185" name="CustomShape 4"/>
          <p:cNvSpPr/>
          <p:nvPr/>
        </p:nvSpPr>
        <p:spPr>
          <a:xfrm>
            <a:off x="827640" y="3893040"/>
            <a:ext cx="1517760" cy="64764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imperfekti</a:t>
            </a:r>
            <a:endParaRPr/>
          </a:p>
        </p:txBody>
      </p:sp>
    </p:spTree>
  </p:cSld>
  <p:timing>
    <p:tnLst>
      <p:par>
        <p:cTn dur="indefinite" id="105" nodeType="tmRoot" restart="never">
          <p:childTnLst>
            <p:seq>
              <p:cTn dur="indefinite" id="106" nodeType="mainSeq">
                <p:childTnLst>
                  <p:par>
                    <p:cTn fill="hold" id="107">
                      <p:stCondLst>
                        <p:cond delay="indefinite"/>
                      </p:stCondLst>
                      <p:childTnLst>
                        <p:par>
                          <p:cTn fill="hold" id="108">
                            <p:stCondLst>
                              <p:cond delay="0"/>
                            </p:stCondLst>
                            <p:childTnLst>
                              <p:par>
                                <p:cTn fill="hold" id="10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74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1">
                      <p:stCondLst>
                        <p:cond delay="indefinite"/>
                      </p:stCondLst>
                      <p:childTnLst>
                        <p:par>
                          <p:cTn fill="hold" id="112">
                            <p:stCondLst>
                              <p:cond delay="0"/>
                            </p:stCondLst>
                            <p:childTnLst>
                              <p:par>
                                <p:cTn fill="hold" id="11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15" st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5">
                      <p:stCondLst>
                        <p:cond delay="indefinite"/>
                      </p:stCondLst>
                      <p:childTnLst>
                        <p:par>
                          <p:cTn fill="hold" id="116">
                            <p:stCondLst>
                              <p:cond delay="0"/>
                            </p:stCondLst>
                            <p:childTnLst>
                              <p:par>
                                <p:cTn fill="hold" id="11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61" st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9">
                      <p:stCondLst>
                        <p:cond delay="indefinite"/>
                      </p:stCondLst>
                      <p:childTnLst>
                        <p:par>
                          <p:cTn fill="hold" id="120">
                            <p:stCondLst>
                              <p:cond delay="0"/>
                            </p:stCondLst>
                            <p:childTnLst>
                              <p:par>
                                <p:cTn fill="hold" id="12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252" st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3">
                      <p:stCondLst>
                        <p:cond delay="indefinite"/>
                      </p:stCondLst>
                      <p:childTnLst>
                        <p:par>
                          <p:cTn fill="hold" id="124">
                            <p:stCondLst>
                              <p:cond delay="0"/>
                            </p:stCondLst>
                            <p:childTnLst>
                              <p:par>
                                <p:cTn fill="hold" id="12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332" st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251640" y="980640"/>
            <a:ext cx="7776360" cy="55054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i-FI" sz="2200">
                <a:solidFill>
                  <a:srgbClr val="2da2bf"/>
                </a:solidFill>
                <a:latin typeface="Calibri"/>
              </a:rPr>
              <a:t>3. </a:t>
            </a:r>
            <a:r>
              <a:rPr lang="fi-FI" sz="22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2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200">
                <a:solidFill>
                  <a:srgbClr val="2da2bf"/>
                </a:solidFill>
                <a:latin typeface="Calibri"/>
              </a:rPr>
              <a:t> </a:t>
            </a:r>
            <a:r>
              <a:rPr lang="fi-FI" sz="22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I 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haven’t been able to find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good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language learning apps. </a:t>
            </a:r>
            <a:r>
              <a:rPr i="1" lang="fi-FI">
                <a:solidFill>
                  <a:srgbClr val="2da2bf"/>
                </a:solidFill>
                <a:latin typeface="Calibri"/>
              </a:rPr>
              <a:t>(en ole kyennyt </a:t>
            </a:r>
            <a:r>
              <a:rPr i="1" lang="fi-FI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>
                <a:solidFill>
                  <a:srgbClr val="2da2bf"/>
                </a:solidFill>
                <a:latin typeface="Calibri"/>
              </a:rPr>
              <a:t>löytämään)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i-FI" sz="2200">
                <a:solidFill>
                  <a:srgbClr val="2da2bf"/>
                </a:solidFill>
                <a:latin typeface="Calibri"/>
              </a:rPr>
              <a:t>4. </a:t>
            </a:r>
            <a:r>
              <a:rPr lang="fi-FI" sz="22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2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2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I thought you 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had been able to speak 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Swahili as a child. </a:t>
            </a:r>
            <a:r>
              <a:rPr i="1" lang="fi-FI">
                <a:solidFill>
                  <a:srgbClr val="2da2bf"/>
                </a:solidFill>
                <a:latin typeface="Calibri"/>
              </a:rPr>
              <a:t>(olit osannut puhua)</a:t>
            </a:r>
            <a:r>
              <a:rPr lang="fi-FI" sz="2200">
                <a:solidFill>
                  <a:srgbClr val="000000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i-FI" sz="2200">
                <a:solidFill>
                  <a:srgbClr val="2da2bf"/>
                </a:solidFill>
                <a:latin typeface="Calibri"/>
              </a:rPr>
              <a:t>5.</a:t>
            </a:r>
            <a:r>
              <a:rPr lang="fi-FI" sz="22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2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2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You 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can go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on a language course next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summer.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>
                <a:solidFill>
                  <a:srgbClr val="2da2bf"/>
                </a:solidFill>
                <a:latin typeface="Calibri"/>
              </a:rPr>
              <a:t>(voit mennä)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You 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will be able to speak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French better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after that.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>
                <a:solidFill>
                  <a:srgbClr val="2da2bf"/>
                </a:solidFill>
                <a:latin typeface="Calibri"/>
              </a:rPr>
              <a:t>(osaat puhua)</a:t>
            </a:r>
            <a:endParaRPr/>
          </a:p>
        </p:txBody>
      </p:sp>
      <p:sp>
        <p:nvSpPr>
          <p:cNvPr id="187" name="CustomShape 2"/>
          <p:cNvSpPr/>
          <p:nvPr/>
        </p:nvSpPr>
        <p:spPr>
          <a:xfrm>
            <a:off x="827640" y="1334160"/>
            <a:ext cx="1464120" cy="57564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perfekti</a:t>
            </a:r>
            <a:endParaRPr/>
          </a:p>
        </p:txBody>
      </p:sp>
      <p:sp>
        <p:nvSpPr>
          <p:cNvPr id="188" name="CustomShape 3"/>
          <p:cNvSpPr/>
          <p:nvPr/>
        </p:nvSpPr>
        <p:spPr>
          <a:xfrm>
            <a:off x="827640" y="2781000"/>
            <a:ext cx="1464120" cy="71964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pluskvam- perfekti</a:t>
            </a:r>
            <a:endParaRPr/>
          </a:p>
        </p:txBody>
      </p:sp>
      <p:sp>
        <p:nvSpPr>
          <p:cNvPr id="189" name="CustomShape 4"/>
          <p:cNvSpPr/>
          <p:nvPr/>
        </p:nvSpPr>
        <p:spPr>
          <a:xfrm>
            <a:off x="827640" y="3933000"/>
            <a:ext cx="1464120" cy="57564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futuuri</a:t>
            </a:r>
            <a:endParaRPr/>
          </a:p>
        </p:txBody>
      </p:sp>
    </p:spTree>
  </p:cSld>
  <p:timing>
    <p:tnLst>
      <p:par>
        <p:cTn dur="indefinite" id="127" nodeType="tmRoot" restart="never">
          <p:childTnLst>
            <p:seq>
              <p:cTn dur="indefinite" id="128" nodeType="mainSeq">
                <p:childTnLst>
                  <p:par>
                    <p:cTn fill="hold" id="129">
                      <p:stCondLst>
                        <p:cond delay="indefinite"/>
                      </p:stCondLst>
                      <p:childTnLst>
                        <p:par>
                          <p:cTn fill="hold" id="130">
                            <p:stCondLst>
                              <p:cond delay="0"/>
                            </p:stCondLst>
                            <p:childTnLst>
                              <p:par>
                                <p:cTn fill="hold" id="13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00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3">
                      <p:stCondLst>
                        <p:cond delay="indefinite"/>
                      </p:stCondLst>
                      <p:childTnLst>
                        <p:par>
                          <p:cTn fill="hold" id="134">
                            <p:stCondLst>
                              <p:cond delay="0"/>
                            </p:stCondLst>
                            <p:childTnLst>
                              <p:par>
                                <p:cTn fill="hold" id="13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89" st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7">
                      <p:stCondLst>
                        <p:cond delay="indefinite"/>
                      </p:stCondLst>
                      <p:childTnLst>
                        <p:par>
                          <p:cTn fill="hold" id="138">
                            <p:stCondLst>
                              <p:cond delay="0"/>
                            </p:stCondLst>
                            <p:childTnLst>
                              <p:par>
                                <p:cTn fill="hold" id="13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258" st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1">
                      <p:stCondLst>
                        <p:cond delay="indefinite"/>
                      </p:stCondLst>
                      <p:childTnLst>
                        <p:par>
                          <p:cTn fill="hold" id="142">
                            <p:stCondLst>
                              <p:cond delay="0"/>
                            </p:stCondLst>
                            <p:childTnLst>
                              <p:par>
                                <p:cTn fill="hold" id="14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331" st="2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539640" y="980640"/>
            <a:ext cx="7689600" cy="48862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Arial"/>
              </a:rPr>
              <a:t>6. </a:t>
            </a:r>
            <a:r>
              <a:rPr lang="fi-FI" sz="2400">
                <a:solidFill>
                  <a:srgbClr val="000000"/>
                </a:solidFill>
                <a:latin typeface="Arial"/>
              </a:rPr>
              <a:t>	</a:t>
            </a:r>
            <a:r>
              <a:rPr lang="fi-FI" sz="2400">
                <a:solidFill>
                  <a:srgbClr val="000000"/>
                </a:solidFill>
                <a:latin typeface="Arial"/>
              </a:rPr>
              <a:t>	</a:t>
            </a:r>
            <a:r>
              <a:rPr lang="fi-FI" sz="2400">
                <a:solidFill>
                  <a:srgbClr val="000000"/>
                </a:solidFill>
                <a:latin typeface="Arial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I 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would be able to understand 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Japanese if I studied it.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>
                <a:solidFill>
                  <a:srgbClr val="2da2bf"/>
                </a:solidFill>
                <a:latin typeface="Calibri"/>
              </a:rPr>
              <a:t>(kykenisin ymmärtämään)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I 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couldn’t understand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 Japanese even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if I tried.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>
                <a:solidFill>
                  <a:srgbClr val="2da2bf"/>
                </a:solidFill>
                <a:latin typeface="Calibri"/>
              </a:rPr>
              <a:t>(en kykenisi ymmärtämään)</a:t>
            </a:r>
            <a:r>
              <a:rPr i="1" lang="fi-FI">
                <a:solidFill>
                  <a:srgbClr val="000000"/>
                </a:solidFill>
                <a:latin typeface="Calibri"/>
              </a:rPr>
              <a:t> </a:t>
            </a:r>
            <a:r>
              <a:rPr i="1" lang="fi-FI">
                <a:solidFill>
                  <a:srgbClr val="000000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7.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Then I 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would have been able to talk 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with our Japanese guests.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>
                <a:solidFill>
                  <a:srgbClr val="2da2bf"/>
                </a:solidFill>
                <a:latin typeface="Calibri"/>
              </a:rPr>
              <a:t>(olisin kyennyt puhumaan)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I 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could have talked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with our Japanese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guests when they were here.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>
                <a:solidFill>
                  <a:srgbClr val="2da2bf"/>
                </a:solidFill>
                <a:latin typeface="Calibri"/>
              </a:rPr>
              <a:t>(olisin kyennyt puhumaan)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000000"/>
                </a:solidFill>
                <a:latin typeface="Arial"/>
              </a:rPr>
              <a:t>	</a:t>
            </a:r>
            <a:endParaRPr/>
          </a:p>
        </p:txBody>
      </p:sp>
      <p:sp>
        <p:nvSpPr>
          <p:cNvPr id="191" name="CustomShape 2"/>
          <p:cNvSpPr/>
          <p:nvPr/>
        </p:nvSpPr>
        <p:spPr>
          <a:xfrm>
            <a:off x="1085040" y="980640"/>
            <a:ext cx="1860480" cy="64764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1. konditionaali</a:t>
            </a:r>
            <a:endParaRPr/>
          </a:p>
        </p:txBody>
      </p:sp>
      <p:sp>
        <p:nvSpPr>
          <p:cNvPr id="192" name="CustomShape 3"/>
          <p:cNvSpPr/>
          <p:nvPr/>
        </p:nvSpPr>
        <p:spPr>
          <a:xfrm>
            <a:off x="1085040" y="3645000"/>
            <a:ext cx="1860480" cy="57564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2. konditionaali</a:t>
            </a:r>
            <a:endParaRPr/>
          </a:p>
        </p:txBody>
      </p:sp>
    </p:spTree>
  </p:cSld>
  <p:timing>
    <p:tnLst>
      <p:par>
        <p:cTn dur="indefinite" id="145" nodeType="tmRoot" restart="never">
          <p:childTnLst>
            <p:seq>
              <p:cTn dur="indefinite" id="146" nodeType="mainSeq">
                <p:childTnLst>
                  <p:par>
                    <p:cTn fill="hold" id="147">
                      <p:stCondLst>
                        <p:cond delay="indefinite"/>
                      </p:stCondLst>
                      <p:childTnLst>
                        <p:par>
                          <p:cTn fill="hold" id="148">
                            <p:stCondLst>
                              <p:cond delay="0"/>
                            </p:stCondLst>
                            <p:childTnLst>
                              <p:par>
                                <p:cTn fill="hold" id="14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9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1">
                      <p:stCondLst>
                        <p:cond delay="indefinite"/>
                      </p:stCondLst>
                      <p:childTnLst>
                        <p:par>
                          <p:cTn fill="hold" id="152">
                            <p:stCondLst>
                              <p:cond delay="0"/>
                            </p:stCondLst>
                            <p:childTnLst>
                              <p:par>
                                <p:cTn fill="hold" id="15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79" st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5">
                      <p:stCondLst>
                        <p:cond delay="indefinite"/>
                      </p:stCondLst>
                      <p:childTnLst>
                        <p:par>
                          <p:cTn fill="hold" id="156">
                            <p:stCondLst>
                              <p:cond delay="0"/>
                            </p:stCondLst>
                            <p:childTnLst>
                              <p:par>
                                <p:cTn fill="hold" id="15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286" st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9">
                      <p:stCondLst>
                        <p:cond delay="indefinite"/>
                      </p:stCondLst>
                      <p:childTnLst>
                        <p:par>
                          <p:cTn fill="hold" id="160">
                            <p:stCondLst>
                              <p:cond delay="0"/>
                            </p:stCondLst>
                            <p:childTnLst>
                              <p:par>
                                <p:cTn fill="hold" id="16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390" st="2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3">
                      <p:stCondLst>
                        <p:cond delay="indefinite"/>
                      </p:stCondLst>
                      <p:childTnLst>
                        <p:par>
                          <p:cTn fill="hold" id="164">
                            <p:stCondLst>
                              <p:cond delay="0"/>
                            </p:stCondLst>
                            <p:childTnLst>
                              <p:par>
                                <p:cTn fill="hold" id="16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392" st="3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518760" y="26064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3600">
                <a:solidFill>
                  <a:srgbClr val="2da2bf"/>
                </a:solidFill>
                <a:latin typeface="Calibri"/>
              </a:rPr>
              <a:t>CAN / BE ABLE TO</a:t>
            </a:r>
            <a:endParaRPr/>
          </a:p>
        </p:txBody>
      </p:sp>
      <p:sp>
        <p:nvSpPr>
          <p:cNvPr id="194" name="TextShape 2"/>
          <p:cNvSpPr txBox="1"/>
          <p:nvPr/>
        </p:nvSpPr>
        <p:spPr>
          <a:xfrm>
            <a:off x="323640" y="1268640"/>
            <a:ext cx="295200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fi-FI" sz="2400">
                <a:solidFill>
                  <a:srgbClr val="2da2bf"/>
                </a:solidFill>
                <a:latin typeface="Calibri"/>
              </a:rPr>
              <a:t>infinitiivi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fi-FI" sz="2400">
                <a:solidFill>
                  <a:srgbClr val="2da2bf"/>
                </a:solidFill>
                <a:latin typeface="Calibri"/>
              </a:rPr>
              <a:t>preesens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fi-FI" sz="2400">
                <a:solidFill>
                  <a:srgbClr val="2da2bf"/>
                </a:solidFill>
                <a:latin typeface="Calibri"/>
              </a:rPr>
              <a:t>imperfekti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fi-FI" sz="2400">
                <a:solidFill>
                  <a:srgbClr val="2da2bf"/>
                </a:solidFill>
                <a:latin typeface="Calibri"/>
              </a:rPr>
              <a:t>perfekti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fi-FI" sz="2400">
                <a:solidFill>
                  <a:srgbClr val="2da2bf"/>
                </a:solidFill>
                <a:latin typeface="Calibri"/>
              </a:rPr>
              <a:t>pluskvamperfekti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fi-FI" sz="2400">
                <a:solidFill>
                  <a:srgbClr val="2da2bf"/>
                </a:solidFill>
                <a:latin typeface="Calibri"/>
              </a:rPr>
              <a:t>futuuri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fi-FI" sz="2400">
                <a:solidFill>
                  <a:srgbClr val="2da2bf"/>
                </a:solidFill>
                <a:latin typeface="Calibri"/>
              </a:rPr>
              <a:t>1. konditionaali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fi-FI" sz="2400">
                <a:solidFill>
                  <a:srgbClr val="2da2bf"/>
                </a:solidFill>
                <a:latin typeface="Calibri"/>
              </a:rPr>
              <a:t>2. konditionaali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5" name="CustomShape 3"/>
          <p:cNvSpPr/>
          <p:nvPr/>
        </p:nvSpPr>
        <p:spPr>
          <a:xfrm>
            <a:off x="3060000" y="1268640"/>
            <a:ext cx="5688360" cy="57668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Calibri"/>
              </a:rPr>
              <a:t>- 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/ </a:t>
            </a:r>
            <a:r>
              <a:rPr b="1" lang="fi-FI" sz="2400">
                <a:solidFill>
                  <a:srgbClr val="464646"/>
                </a:solidFill>
                <a:latin typeface="Calibri"/>
              </a:rPr>
              <a:t>BE ABLE TO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2da2bf"/>
                </a:solidFill>
                <a:latin typeface="Calibri"/>
              </a:rPr>
              <a:t>CAN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/ </a:t>
            </a:r>
            <a:r>
              <a:rPr b="1" lang="fi-FI" sz="2400">
                <a:solidFill>
                  <a:srgbClr val="464646"/>
                </a:solidFill>
                <a:latin typeface="Calibri"/>
              </a:rPr>
              <a:t>AM / ARE / IS ABLE TO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2da2bf"/>
                </a:solidFill>
                <a:latin typeface="Calibri"/>
              </a:rPr>
              <a:t>COULD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/ </a:t>
            </a:r>
            <a:r>
              <a:rPr b="1" lang="fi-FI" sz="2400">
                <a:solidFill>
                  <a:srgbClr val="464646"/>
                </a:solidFill>
                <a:latin typeface="Calibri"/>
              </a:rPr>
              <a:t>WAS / WERE ABLE TO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Calibri"/>
              </a:rPr>
              <a:t>-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/ </a:t>
            </a:r>
            <a:r>
              <a:rPr b="1" lang="fi-FI" sz="2400">
                <a:solidFill>
                  <a:srgbClr val="464646"/>
                </a:solidFill>
                <a:latin typeface="Calibri"/>
              </a:rPr>
              <a:t>HAVE BEEN / HAS BEEN ABLE TO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Calibri"/>
              </a:rPr>
              <a:t>-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/ </a:t>
            </a:r>
            <a:r>
              <a:rPr b="1" lang="fi-FI" sz="2400">
                <a:solidFill>
                  <a:srgbClr val="464646"/>
                </a:solidFill>
                <a:latin typeface="Calibri"/>
              </a:rPr>
              <a:t>HAD BEEN ABLE TO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2da2bf"/>
                </a:solidFill>
                <a:latin typeface="Calibri"/>
              </a:rPr>
              <a:t>CAN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/ </a:t>
            </a:r>
            <a:r>
              <a:rPr b="1" lang="fi-FI" sz="2400">
                <a:solidFill>
                  <a:srgbClr val="464646"/>
                </a:solidFill>
                <a:latin typeface="Calibri"/>
              </a:rPr>
              <a:t>WILL BE ABLE TO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2da2bf"/>
                </a:solidFill>
                <a:latin typeface="Calibri"/>
              </a:rPr>
              <a:t>COULD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/ </a:t>
            </a:r>
            <a:r>
              <a:rPr b="1" lang="fi-FI" sz="2400">
                <a:solidFill>
                  <a:srgbClr val="464646"/>
                </a:solidFill>
                <a:latin typeface="Calibri"/>
              </a:rPr>
              <a:t>WOULD BE ABLE TO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2da2bf"/>
                </a:solidFill>
                <a:latin typeface="Calibri"/>
              </a:rPr>
              <a:t>COULD HAVE + 3.MUOTO 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464646"/>
                </a:solidFill>
                <a:latin typeface="Calibri"/>
              </a:rPr>
              <a:t> </a:t>
            </a:r>
            <a:r>
              <a:rPr b="1" lang="fi-FI" sz="2400">
                <a:solidFill>
                  <a:srgbClr val="464646"/>
                </a:solidFill>
                <a:latin typeface="Calibri"/>
              </a:rPr>
              <a:t>/ WOULD HAVE BEEN ABLE TO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6" name="CustomShape 4"/>
          <p:cNvSpPr/>
          <p:nvPr/>
        </p:nvSpPr>
        <p:spPr>
          <a:xfrm>
            <a:off x="609480" y="1557000"/>
            <a:ext cx="35384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167" nodeType="tmRoot" restart="never">
          <p:childTnLst>
            <p:seq>
              <p:cTn dur="indefinite" id="168" nodeType="mainSeq">
                <p:childTnLst>
                  <p:par>
                    <p:cTn fill="hold" id="169">
                      <p:stCondLst>
                        <p:cond delay="indefinite"/>
                      </p:stCondLst>
                      <p:childTnLst>
                        <p:par>
                          <p:cTn fill="hold" id="170">
                            <p:stCondLst>
                              <p:cond delay="0"/>
                            </p:stCondLst>
                            <p:childTnLst>
                              <p:par>
                                <p:cTn fill="hold" id="17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3">
                      <p:stCondLst>
                        <p:cond delay="indefinite"/>
                      </p:stCondLst>
                      <p:childTnLst>
                        <p:par>
                          <p:cTn fill="hold" id="174">
                            <p:stCondLst>
                              <p:cond delay="0"/>
                            </p:stCondLst>
                            <p:childTnLst>
                              <p:par>
                                <p:cTn fill="hold" id="17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7">
                      <p:stCondLst>
                        <p:cond delay="indefinite"/>
                      </p:stCondLst>
                      <p:childTnLst>
                        <p:par>
                          <p:cTn fill="hold" id="178">
                            <p:stCondLst>
                              <p:cond delay="0"/>
                            </p:stCondLst>
                            <p:childTnLst>
                              <p:par>
                                <p:cTn fill="hold" id="17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21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1">
                      <p:stCondLst>
                        <p:cond delay="indefinite"/>
                      </p:stCondLst>
                      <p:childTnLst>
                        <p:par>
                          <p:cTn fill="hold" id="182">
                            <p:stCondLst>
                              <p:cond delay="0"/>
                            </p:stCondLst>
                            <p:childTnLst>
                              <p:par>
                                <p:cTn fill="hold" id="18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44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5">
                      <p:stCondLst>
                        <p:cond delay="indefinite"/>
                      </p:stCondLst>
                      <p:childTnLst>
                        <p:par>
                          <p:cTn fill="hold" id="186">
                            <p:stCondLst>
                              <p:cond delay="0"/>
                            </p:stCondLst>
                            <p:childTnLst>
                              <p:par>
                                <p:cTn fill="hold" id="18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32" st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9">
                      <p:stCondLst>
                        <p:cond delay="indefinite"/>
                      </p:stCondLst>
                      <p:childTnLst>
                        <p:par>
                          <p:cTn fill="hold" id="190">
                            <p:stCondLst>
                              <p:cond delay="0"/>
                            </p:stCondLst>
                            <p:childTnLst>
                              <p:par>
                                <p:cTn fill="hold" id="19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71" st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3">
                      <p:stCondLst>
                        <p:cond delay="indefinite"/>
                      </p:stCondLst>
                      <p:childTnLst>
                        <p:par>
                          <p:cTn fill="hold" id="194">
                            <p:stCondLst>
                              <p:cond delay="0"/>
                            </p:stCondLst>
                            <p:childTnLst>
                              <p:par>
                                <p:cTn fill="hold" id="19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41" st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7">
                      <p:stCondLst>
                        <p:cond delay="indefinite"/>
                      </p:stCondLst>
                      <p:childTnLst>
                        <p:par>
                          <p:cTn fill="hold" id="198">
                            <p:stCondLst>
                              <p:cond delay="0"/>
                            </p:stCondLst>
                            <p:childTnLst>
                              <p:par>
                                <p:cTn fill="hold" id="19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04" st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1">
                      <p:stCondLst>
                        <p:cond delay="indefinite"/>
                      </p:stCondLst>
                      <p:childTnLst>
                        <p:par>
                          <p:cTn fill="hold" id="202">
                            <p:stCondLst>
                              <p:cond delay="0"/>
                            </p:stCondLst>
                            <p:childTnLst>
                              <p:par>
                                <p:cTn fill="hold" id="20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58" st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5">
                      <p:stCondLst>
                        <p:cond delay="indefinite"/>
                      </p:stCondLst>
                      <p:childTnLst>
                        <p:par>
                          <p:cTn fill="hold" id="206">
                            <p:stCondLst>
                              <p:cond delay="0"/>
                            </p:stCondLst>
                            <p:childTnLst>
                              <p:par>
                                <p:cTn fill="hold" id="20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25" st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9">
                      <p:stCondLst>
                        <p:cond delay="indefinite"/>
                      </p:stCondLst>
                      <p:childTnLst>
                        <p:par>
                          <p:cTn fill="hold" id="210">
                            <p:stCondLst>
                              <p:cond delay="0"/>
                            </p:stCondLst>
                            <p:childTnLst>
                              <p:par>
                                <p:cTn fill="hold" id="21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66" st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3">
                      <p:stCondLst>
                        <p:cond delay="indefinite"/>
                      </p:stCondLst>
                      <p:childTnLst>
                        <p:par>
                          <p:cTn fill="hold" id="214">
                            <p:stCondLst>
                              <p:cond delay="0"/>
                            </p:stCondLst>
                            <p:childTnLst>
                              <p:par>
                                <p:cTn fill="hold" id="21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47" st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7">
                      <p:stCondLst>
                        <p:cond delay="indefinite"/>
                      </p:stCondLst>
                      <p:childTnLst>
                        <p:par>
                          <p:cTn fill="hold" id="218">
                            <p:stCondLst>
                              <p:cond delay="0"/>
                            </p:stCondLst>
                            <p:childTnLst>
                              <p:par>
                                <p:cTn fill="hold" id="21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83" st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1">
                      <p:stCondLst>
                        <p:cond delay="indefinite"/>
                      </p:stCondLst>
                      <p:childTnLst>
                        <p:par>
                          <p:cTn fill="hold" id="222">
                            <p:stCondLst>
                              <p:cond delay="0"/>
                            </p:stCondLst>
                            <p:childTnLst>
                              <p:par>
                                <p:cTn fill="hold" id="22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72" st="1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5">
                      <p:stCondLst>
                        <p:cond delay="indefinite"/>
                      </p:stCondLst>
                      <p:childTnLst>
                        <p:par>
                          <p:cTn fill="hold" id="226">
                            <p:stCondLst>
                              <p:cond delay="0"/>
                            </p:stCondLst>
                            <p:childTnLst>
                              <p:par>
                                <p:cTn fill="hold" id="22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00" st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9">
                      <p:stCondLst>
                        <p:cond delay="indefinite"/>
                      </p:stCondLst>
                      <p:childTnLst>
                        <p:par>
                          <p:cTn fill="hold" id="230">
                            <p:stCondLst>
                              <p:cond delay="0"/>
                            </p:stCondLst>
                            <p:childTnLst>
                              <p:par>
                                <p:cTn fill="hold" id="23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94" st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3">
                      <p:stCondLst>
                        <p:cond delay="indefinite"/>
                      </p:stCondLst>
                      <p:childTnLst>
                        <p:par>
                          <p:cTn fill="hold" id="234">
                            <p:stCondLst>
                              <p:cond delay="0"/>
                            </p:stCondLst>
                            <p:childTnLst>
                              <p:par>
                                <p:cTn fill="hold" id="23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221" st="1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