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57" r:id="rId4"/>
    <p:sldId id="258" r:id="rId5"/>
    <p:sldId id="287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38F6-8A2E-4748-9E50-A3CF92F352A8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4139-977A-4C80-AA06-2FE8CF86AB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8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4139-977A-4C80-AA06-2FE8CF86ABD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2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99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05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1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0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23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32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6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0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03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30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2339-9619-4C93-8838-BCFB3DA05CDB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4124-26AD-4E06-B4CB-B19AB4FACD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95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6436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23272" y="5116946"/>
            <a:ext cx="11226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smtClean="0">
                <a:solidFill>
                  <a:srgbClr val="FF0000"/>
                </a:solidFill>
              </a:rPr>
              <a:t>NAVIDAD EN ALGUNOS PAÍSES HISPANOHABLANTES</a:t>
            </a:r>
            <a:endParaRPr lang="fi-FI" sz="4000" b="1" dirty="0">
              <a:solidFill>
                <a:srgbClr val="FF000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23272" y="4664364"/>
            <a:ext cx="28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Luces de Navidad en Madrid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9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89892" y="1237674"/>
            <a:ext cx="9584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A </a:t>
            </a:r>
            <a:r>
              <a:rPr lang="fi-FI" sz="2800" dirty="0"/>
              <a:t>medianoche, las familias </a:t>
            </a:r>
            <a:r>
              <a:rPr lang="fi-FI" sz="2800" dirty="0" smtClean="0"/>
              <a:t>van a </a:t>
            </a:r>
            <a:r>
              <a:rPr lang="fi-FI" sz="2800" dirty="0"/>
              <a:t>sus iglesias a la “</a:t>
            </a:r>
            <a:r>
              <a:rPr lang="fi-FI" sz="2800" b="1" dirty="0"/>
              <a:t>misa del gallo</a:t>
            </a:r>
            <a:r>
              <a:rPr lang="fi-FI" sz="2800" dirty="0"/>
              <a:t>” </a:t>
            </a:r>
            <a:endParaRPr lang="fi-FI" sz="2800" dirty="0" smtClean="0"/>
          </a:p>
          <a:p>
            <a:r>
              <a:rPr lang="fi-FI" sz="2800" dirty="0" smtClean="0"/>
              <a:t>para </a:t>
            </a:r>
            <a:r>
              <a:rPr lang="fi-FI" sz="2800" dirty="0"/>
              <a:t>rezar y celebrar la llegada del Mesías cantando </a:t>
            </a:r>
            <a:r>
              <a:rPr lang="fi-FI" sz="2800" dirty="0" smtClean="0"/>
              <a:t>villancicos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080655" y="665018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MISA DE GALLO</a:t>
            </a:r>
            <a:endParaRPr lang="fi-FI" sz="2400" b="1" dirty="0">
              <a:solidFill>
                <a:srgbClr val="FF000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7" y="2378302"/>
            <a:ext cx="6134100" cy="34480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388327" y="6012873"/>
            <a:ext cx="307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Misa de gallo en Sevilla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424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49283" y="1459346"/>
            <a:ext cx="7189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</a:t>
            </a:r>
            <a:r>
              <a:rPr lang="es-ES" sz="2400" dirty="0"/>
              <a:t>día de Navidad </a:t>
            </a:r>
            <a:r>
              <a:rPr lang="es-ES" sz="2400" dirty="0" smtClean="0"/>
              <a:t>es tranquilo</a:t>
            </a:r>
            <a:r>
              <a:rPr lang="es-ES" sz="2400" b="1" dirty="0" smtClean="0"/>
              <a:t>.</a:t>
            </a:r>
            <a:r>
              <a:rPr lang="es-ES" sz="2400" dirty="0"/>
              <a:t> </a:t>
            </a:r>
            <a:endParaRPr lang="es-ES" sz="2400" dirty="0" smtClean="0"/>
          </a:p>
          <a:p>
            <a:r>
              <a:rPr lang="es-ES" sz="2400" dirty="0" smtClean="0"/>
              <a:t>La </a:t>
            </a:r>
            <a:r>
              <a:rPr lang="es-ES" sz="2400" dirty="0"/>
              <a:t>mayoría de las familias se </a:t>
            </a:r>
            <a:r>
              <a:rPr lang="es-ES" sz="2400" dirty="0" smtClean="0"/>
              <a:t>reunen </a:t>
            </a:r>
            <a:r>
              <a:rPr lang="es-ES" sz="2400" dirty="0"/>
              <a:t>para comer y pasar un rato agradable. </a:t>
            </a:r>
            <a:endParaRPr lang="es-ES" sz="2400" dirty="0" smtClean="0"/>
          </a:p>
          <a:p>
            <a:r>
              <a:rPr lang="es-ES" sz="2400" dirty="0" smtClean="0"/>
              <a:t>Una </a:t>
            </a:r>
            <a:r>
              <a:rPr lang="es-ES" sz="2400" dirty="0"/>
              <a:t>de las tradiciones es comer Turrón o chocolate.</a:t>
            </a:r>
            <a:endParaRPr lang="fi-FI" sz="2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4" y="3205019"/>
            <a:ext cx="5155953" cy="317730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49283" y="868218"/>
            <a:ext cx="392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DÍA DE NAVIDAD (25.12.)</a:t>
            </a:r>
            <a:endParaRPr lang="fi-FI" sz="2800" b="1" dirty="0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345382" y="5920509"/>
            <a:ext cx="37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Tronco mousse turrón y chocolate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250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11201" y="1126836"/>
            <a:ext cx="12659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El 28 de diciembre</a:t>
            </a:r>
            <a:r>
              <a:rPr lang="fi-FI" sz="2400" dirty="0"/>
              <a:t>, en la mayoría de los países de habla hispana </a:t>
            </a:r>
            <a:endParaRPr lang="fi-FI" sz="2400" dirty="0" smtClean="0"/>
          </a:p>
          <a:p>
            <a:r>
              <a:rPr lang="fi-FI" sz="2400" dirty="0"/>
              <a:t>s</a:t>
            </a:r>
            <a:r>
              <a:rPr lang="fi-FI" sz="2400" dirty="0" smtClean="0"/>
              <a:t>e </a:t>
            </a:r>
            <a:r>
              <a:rPr lang="fi-FI" sz="2400" dirty="0"/>
              <a:t>celebra el </a:t>
            </a:r>
            <a:r>
              <a:rPr lang="fi-FI" sz="2400" b="1" dirty="0"/>
              <a:t>Día de los Inocentes</a:t>
            </a:r>
            <a:r>
              <a:rPr lang="fi-FI" sz="2400" b="1" dirty="0" smtClean="0"/>
              <a:t>.</a:t>
            </a:r>
          </a:p>
          <a:p>
            <a:r>
              <a:rPr lang="fi-FI" sz="2400" dirty="0" smtClean="0"/>
              <a:t>Este </a:t>
            </a:r>
            <a:r>
              <a:rPr lang="fi-FI" sz="2400" dirty="0"/>
              <a:t>día, en Hispanoamérica y España es costumbre gastar bromas o</a:t>
            </a:r>
            <a:r>
              <a:rPr lang="fi-FI" sz="2400" b="1" dirty="0"/>
              <a:t> inocentadas</a:t>
            </a:r>
            <a:r>
              <a:rPr lang="fi-FI" sz="2400" dirty="0"/>
              <a:t>. </a:t>
            </a:r>
            <a:r>
              <a:rPr lang="fi-FI" sz="2400" dirty="0" smtClean="0"/>
              <a:t> </a:t>
            </a:r>
          </a:p>
          <a:p>
            <a:r>
              <a:rPr lang="fi-FI" sz="2400" dirty="0" smtClean="0"/>
              <a:t>Además</a:t>
            </a:r>
            <a:r>
              <a:rPr lang="fi-FI" sz="2400" dirty="0"/>
              <a:t>, los medios de comunicación hacen </a:t>
            </a:r>
            <a:r>
              <a:rPr lang="fi-FI" sz="2400" dirty="0" smtClean="0"/>
              <a:t>bromas.</a:t>
            </a:r>
            <a:endParaRPr lang="fi-FI" sz="2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04" y="2870200"/>
            <a:ext cx="5117523" cy="38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71418" y="905164"/>
            <a:ext cx="2846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NOCHEVIEJA (31.12.)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990601" y="1366829"/>
            <a:ext cx="14438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</a:t>
            </a:r>
            <a:r>
              <a:rPr lang="fi-FI" sz="2400" dirty="0" smtClean="0"/>
              <a:t>e </a:t>
            </a:r>
            <a:r>
              <a:rPr lang="fi-FI" sz="2400" dirty="0"/>
              <a:t>celebra otra gran cena: </a:t>
            </a:r>
            <a:r>
              <a:rPr lang="fi-FI" sz="2400" dirty="0" smtClean="0"/>
              <a:t>la </a:t>
            </a:r>
            <a:r>
              <a:rPr lang="fi-FI" sz="2400" b="1" dirty="0" smtClean="0"/>
              <a:t>cena </a:t>
            </a:r>
            <a:r>
              <a:rPr lang="fi-FI" sz="2400" b="1" dirty="0"/>
              <a:t>de</a:t>
            </a:r>
            <a:r>
              <a:rPr lang="fi-FI" sz="2400" dirty="0"/>
              <a:t> </a:t>
            </a:r>
            <a:r>
              <a:rPr lang="fi-FI" sz="2400" b="1" dirty="0"/>
              <a:t>Nochevieja</a:t>
            </a:r>
            <a:r>
              <a:rPr lang="fi-FI" sz="2400" dirty="0"/>
              <a:t>. </a:t>
            </a:r>
            <a:endParaRPr lang="fi-FI" sz="2400" dirty="0" smtClean="0"/>
          </a:p>
          <a:p>
            <a:r>
              <a:rPr lang="fi-FI" sz="2400" dirty="0" smtClean="0"/>
              <a:t>Es </a:t>
            </a:r>
            <a:r>
              <a:rPr lang="fi-FI" sz="2400" dirty="0"/>
              <a:t>común cenar con la familia y después reunirse con los amigos. </a:t>
            </a:r>
            <a:endParaRPr lang="fi-FI" sz="2400" dirty="0" smtClean="0"/>
          </a:p>
          <a:p>
            <a:r>
              <a:rPr lang="fi-FI" sz="2400" dirty="0" smtClean="0"/>
              <a:t>Es </a:t>
            </a:r>
            <a:r>
              <a:rPr lang="fi-FI" sz="2400" dirty="0"/>
              <a:t>una tradición muy extendida entre los países hispanohablantes </a:t>
            </a:r>
            <a:endParaRPr lang="fi-FI" sz="2400" dirty="0" smtClean="0"/>
          </a:p>
          <a:p>
            <a:r>
              <a:rPr lang="fi-FI" sz="2400" dirty="0" smtClean="0"/>
              <a:t>comer </a:t>
            </a:r>
            <a:r>
              <a:rPr lang="fi-FI" sz="2400" b="1" dirty="0"/>
              <a:t>una uva por cada una de las doce campanadas </a:t>
            </a:r>
            <a:r>
              <a:rPr lang="fi-FI" sz="2400" dirty="0"/>
              <a:t>que marcan </a:t>
            </a:r>
            <a:endParaRPr lang="fi-FI" sz="2400" dirty="0" smtClean="0"/>
          </a:p>
          <a:p>
            <a:r>
              <a:rPr lang="fi-FI" sz="2400" dirty="0" smtClean="0"/>
              <a:t>la </a:t>
            </a:r>
            <a:r>
              <a:rPr lang="fi-FI" sz="2400" dirty="0"/>
              <a:t>entrada del nuevo año. </a:t>
            </a:r>
            <a:endParaRPr lang="fi-FI" sz="2400" dirty="0" smtClean="0"/>
          </a:p>
          <a:p>
            <a:endParaRPr lang="fi-FI" sz="2400" dirty="0"/>
          </a:p>
        </p:txBody>
      </p:sp>
      <p:pic>
        <p:nvPicPr>
          <p:cNvPr id="4" name="Picture 2" descr="Todo Para Eventos: PRESENTACIÓN DE UVAS 3.- | Cena año nuevo, Pastel año  nuevo, Comida de na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96" y="3462935"/>
            <a:ext cx="4613755" cy="26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7" y="3468995"/>
            <a:ext cx="4224481" cy="26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14400" y="1173018"/>
            <a:ext cx="852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 smtClean="0"/>
          </a:p>
          <a:p>
            <a:r>
              <a:rPr lang="fi-FI" sz="2400" dirty="0" smtClean="0"/>
              <a:t>E</a:t>
            </a:r>
            <a:r>
              <a:rPr lang="es-ES" sz="2400" dirty="0" smtClean="0"/>
              <a:t>l</a:t>
            </a:r>
            <a:r>
              <a:rPr lang="es-ES" sz="2400" dirty="0"/>
              <a:t> </a:t>
            </a:r>
            <a:r>
              <a:rPr lang="es-ES" sz="2400" b="1" dirty="0"/>
              <a:t>chocolate con churros</a:t>
            </a:r>
            <a:r>
              <a:rPr lang="es-ES" sz="2400" dirty="0"/>
              <a:t> </a:t>
            </a:r>
            <a:r>
              <a:rPr lang="es-ES" sz="2400" dirty="0" smtClean="0"/>
              <a:t>es </a:t>
            </a:r>
            <a:r>
              <a:rPr lang="es-ES" sz="2400" dirty="0"/>
              <a:t>casi obligatorio antes de irse a dormir </a:t>
            </a:r>
            <a:endParaRPr lang="es-ES" sz="2400" dirty="0" smtClean="0"/>
          </a:p>
          <a:p>
            <a:r>
              <a:rPr lang="es-ES" sz="2400" dirty="0" smtClean="0"/>
              <a:t>el </a:t>
            </a:r>
            <a:r>
              <a:rPr lang="es-ES" sz="2400" dirty="0"/>
              <a:t>día 1 de enero después de una Nochevieja larga. </a:t>
            </a:r>
            <a:endParaRPr lang="es-ES" sz="2400" dirty="0" smtClean="0"/>
          </a:p>
          <a:p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2590263"/>
            <a:ext cx="4957544" cy="3718158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79055" y="895927"/>
            <a:ext cx="358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DÍA DE AÑO NUEVO (1.1.)</a:t>
            </a:r>
            <a:endParaRPr lang="fi-FI" sz="2400" b="1" dirty="0">
              <a:solidFill>
                <a:srgbClr val="FF0000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9" y="2590263"/>
            <a:ext cx="5275644" cy="3108512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257109" y="5763491"/>
            <a:ext cx="223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Reunión familiar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5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8" y="2255546"/>
            <a:ext cx="5533159" cy="414986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09" y="1510142"/>
            <a:ext cx="3848136" cy="489527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572078" y="508000"/>
            <a:ext cx="6050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CARTA A LOS REYES MAGOS DE ORIENTE</a:t>
            </a:r>
          </a:p>
          <a:p>
            <a:endParaRPr lang="fi-FI" sz="2400" b="1" dirty="0" smtClean="0">
              <a:solidFill>
                <a:srgbClr val="FF0000"/>
              </a:solidFill>
            </a:endParaRPr>
          </a:p>
          <a:p>
            <a:r>
              <a:rPr lang="fi-FI" sz="2400" dirty="0" smtClean="0">
                <a:solidFill>
                  <a:schemeClr val="tx2"/>
                </a:solidFill>
              </a:rPr>
              <a:t>Los niños escriben cartas a los Reyes Magos</a:t>
            </a:r>
          </a:p>
          <a:p>
            <a:r>
              <a:rPr lang="fi-FI" sz="2400" dirty="0">
                <a:solidFill>
                  <a:schemeClr val="tx2"/>
                </a:solidFill>
              </a:rPr>
              <a:t>c</a:t>
            </a:r>
            <a:r>
              <a:rPr lang="fi-FI" sz="2400" dirty="0" smtClean="0">
                <a:solidFill>
                  <a:schemeClr val="tx2"/>
                </a:solidFill>
              </a:rPr>
              <a:t>uando la Navidad se está cercando.</a:t>
            </a:r>
          </a:p>
          <a:p>
            <a:endParaRPr lang="fi-FI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54544" y="249382"/>
            <a:ext cx="10571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CABALGATA DE LOS REYES MAGOS (5.1.)</a:t>
            </a:r>
          </a:p>
          <a:p>
            <a:endParaRPr lang="fi-FI" sz="2400" b="1" dirty="0"/>
          </a:p>
          <a:p>
            <a:r>
              <a:rPr lang="es-ES" sz="2400" dirty="0"/>
              <a:t>La </a:t>
            </a:r>
            <a:r>
              <a:rPr lang="es-ES" sz="2400" b="1" dirty="0"/>
              <a:t>Cabalgata de Reyes Magos</a:t>
            </a:r>
            <a:r>
              <a:rPr lang="es-ES" sz="2400" dirty="0"/>
              <a:t> es un desfile de carrozas típico en las ciudades de </a:t>
            </a:r>
            <a:r>
              <a:rPr lang="es-ES" sz="2400" dirty="0" smtClean="0"/>
              <a:t>España.</a:t>
            </a:r>
          </a:p>
          <a:p>
            <a:r>
              <a:rPr lang="es-ES" sz="2400" dirty="0" smtClean="0"/>
              <a:t>Los</a:t>
            </a:r>
            <a:r>
              <a:rPr lang="es-ES" sz="2400" dirty="0"/>
              <a:t> </a:t>
            </a:r>
            <a:r>
              <a:rPr lang="es-ES" sz="2400" dirty="0" smtClean="0"/>
              <a:t>Reyes Magos y </a:t>
            </a:r>
            <a:r>
              <a:rPr lang="es-ES" sz="2400" dirty="0"/>
              <a:t>sus </a:t>
            </a:r>
            <a:r>
              <a:rPr lang="es-ES" sz="2400" dirty="0" smtClean="0"/>
              <a:t>pajes</a:t>
            </a:r>
            <a:r>
              <a:rPr lang="es-ES" sz="2400" dirty="0"/>
              <a:t> y ayudantes lanzan caramelos y golosinas a los </a:t>
            </a:r>
            <a:r>
              <a:rPr lang="es-ES" sz="2400" dirty="0" smtClean="0"/>
              <a:t>niños. </a:t>
            </a:r>
          </a:p>
          <a:p>
            <a:r>
              <a:rPr lang="es-ES" sz="2400" dirty="0" smtClean="0"/>
              <a:t>Los Reyes Magos se llaman Melchor, Gaspar y Baltasar.</a:t>
            </a: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47" y="2859588"/>
            <a:ext cx="6136726" cy="37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64070" y="518102"/>
            <a:ext cx="1096050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DÍA DE LOS REYES MAGOS (6.1.)</a:t>
            </a:r>
          </a:p>
          <a:p>
            <a:endParaRPr lang="fi-FI" sz="2400" b="1" dirty="0" smtClean="0">
              <a:solidFill>
                <a:srgbClr val="FF0000"/>
              </a:solidFill>
            </a:endParaRPr>
          </a:p>
          <a:p>
            <a:r>
              <a:rPr lang="fi-FI" sz="2400" dirty="0" smtClean="0"/>
              <a:t>En </a:t>
            </a:r>
            <a:r>
              <a:rPr lang="fi-FI" sz="2400" dirty="0"/>
              <a:t>gran parte del mundo hispano se reparten regalos a los </a:t>
            </a:r>
            <a:r>
              <a:rPr lang="fi-FI" sz="2400" dirty="0" smtClean="0"/>
              <a:t>niños</a:t>
            </a:r>
            <a:r>
              <a:rPr lang="fi-FI" sz="2400" dirty="0"/>
              <a:t> </a:t>
            </a:r>
            <a:r>
              <a:rPr lang="fi-FI" sz="2400" dirty="0" smtClean="0"/>
              <a:t>en este día.</a:t>
            </a:r>
          </a:p>
          <a:p>
            <a:r>
              <a:rPr lang="fi-FI" sz="2400" dirty="0" smtClean="0"/>
              <a:t>Se </a:t>
            </a:r>
            <a:r>
              <a:rPr lang="fi-FI" sz="2400" dirty="0"/>
              <a:t>dice que si han sido buenos, recibirán lo que han pedido en la carta </a:t>
            </a:r>
            <a:endParaRPr lang="fi-FI" sz="2400" dirty="0" smtClean="0"/>
          </a:p>
          <a:p>
            <a:r>
              <a:rPr lang="fi-FI" sz="2400" dirty="0" smtClean="0"/>
              <a:t>que </a:t>
            </a:r>
            <a:r>
              <a:rPr lang="fi-FI" sz="2400" dirty="0"/>
              <a:t>escribieron a los Reyes </a:t>
            </a:r>
            <a:r>
              <a:rPr lang="fi-FI" sz="2400" dirty="0" smtClean="0"/>
              <a:t>Magos.</a:t>
            </a:r>
          </a:p>
          <a:p>
            <a:r>
              <a:rPr lang="fi-FI" sz="2400" dirty="0"/>
              <a:t>P</a:t>
            </a:r>
            <a:r>
              <a:rPr lang="fi-FI" sz="2400" dirty="0" smtClean="0"/>
              <a:t>or </a:t>
            </a:r>
            <a:r>
              <a:rPr lang="fi-FI" sz="2400" dirty="0"/>
              <a:t>el contrario, </a:t>
            </a:r>
            <a:r>
              <a:rPr lang="fi-FI" sz="2400" dirty="0" smtClean="0"/>
              <a:t>si </a:t>
            </a:r>
            <a:r>
              <a:rPr lang="fi-FI" sz="2400" dirty="0"/>
              <a:t>han sido malos, recibirán solo carbón, un carbón, eso sí, azucarado. </a:t>
            </a:r>
            <a:endParaRPr lang="fi-FI" sz="2400" b="1" dirty="0">
              <a:solidFill>
                <a:srgbClr val="FF0000"/>
              </a:solidFill>
            </a:endParaRPr>
          </a:p>
          <a:p>
            <a:endParaRPr lang="fi-FI" sz="2400" b="1" dirty="0" smtClean="0">
              <a:solidFill>
                <a:srgbClr val="FF0000"/>
              </a:solidFill>
            </a:endParaRPr>
          </a:p>
          <a:p>
            <a:endParaRPr lang="fi-FI" sz="2400" b="1" dirty="0">
              <a:solidFill>
                <a:srgbClr val="FF0000"/>
              </a:solidFill>
            </a:endParaRPr>
          </a:p>
          <a:p>
            <a:endParaRPr lang="fi-FI" sz="2400" b="1" dirty="0" smtClean="0">
              <a:solidFill>
                <a:srgbClr val="FF0000"/>
              </a:solidFill>
            </a:endParaRPr>
          </a:p>
          <a:p>
            <a:endParaRPr lang="fi-FI" sz="2400" b="1" dirty="0">
              <a:solidFill>
                <a:srgbClr val="FF0000"/>
              </a:solidFill>
            </a:endParaRPr>
          </a:p>
          <a:p>
            <a:endParaRPr lang="fi-FI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38" y="3098511"/>
            <a:ext cx="5188816" cy="34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77" y="2927190"/>
            <a:ext cx="5745018" cy="331181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662545" y="794327"/>
            <a:ext cx="8777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El </a:t>
            </a:r>
            <a:r>
              <a:rPr lang="fi-FI" sz="2400" dirty="0"/>
              <a:t>día 6 se suele comer un </a:t>
            </a:r>
            <a:r>
              <a:rPr lang="fi-FI" sz="2400" b="1" dirty="0"/>
              <a:t>roscón o rosca de Reyes Magos</a:t>
            </a:r>
            <a:r>
              <a:rPr lang="fi-FI" sz="2400" dirty="0"/>
              <a:t>. </a:t>
            </a:r>
            <a:endParaRPr lang="fi-FI" sz="2400" dirty="0" smtClean="0"/>
          </a:p>
          <a:p>
            <a:r>
              <a:rPr lang="fi-FI" sz="2400" dirty="0" smtClean="0"/>
              <a:t>Dentro </a:t>
            </a:r>
            <a:r>
              <a:rPr lang="fi-FI" sz="2400" dirty="0"/>
              <a:t>de este dulce </a:t>
            </a:r>
            <a:r>
              <a:rPr lang="fi-FI" sz="2400" dirty="0" smtClean="0"/>
              <a:t>hay </a:t>
            </a:r>
            <a:r>
              <a:rPr lang="fi-FI" sz="2400" dirty="0"/>
              <a:t>dos sorpresas: una haba para el menos afortunado y </a:t>
            </a:r>
            <a:r>
              <a:rPr lang="fi-FI" sz="2400" dirty="0" smtClean="0"/>
              <a:t>una </a:t>
            </a:r>
            <a:r>
              <a:rPr lang="fi-FI" sz="2400" dirty="0"/>
              <a:t>figurita del Rey para el más afortunado. </a:t>
            </a:r>
            <a:r>
              <a:rPr lang="fi-FI" sz="2400" dirty="0" smtClean="0"/>
              <a:t>La persona que tiene la haba tiene que pagar el roscón y la persona que tiene la figurita es el Rey durante todo el año.</a:t>
            </a:r>
            <a:endParaRPr lang="fi-FI" sz="2400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3417454"/>
            <a:ext cx="3762072" cy="28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339271" y="2854036"/>
            <a:ext cx="10154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b="1" dirty="0" smtClean="0">
                <a:solidFill>
                  <a:srgbClr val="FF0000"/>
                </a:solidFill>
              </a:rPr>
              <a:t>NAVIDAD </a:t>
            </a:r>
            <a:r>
              <a:rPr lang="fi-FI" sz="7200" b="1" dirty="0">
                <a:solidFill>
                  <a:srgbClr val="FF0000"/>
                </a:solidFill>
              </a:rPr>
              <a:t>EN </a:t>
            </a:r>
            <a:r>
              <a:rPr lang="fi-FI" sz="7200" b="1" dirty="0" smtClean="0">
                <a:solidFill>
                  <a:srgbClr val="FF0000"/>
                </a:solidFill>
              </a:rPr>
              <a:t>ARGENTINA</a:t>
            </a:r>
            <a:endParaRPr lang="fi-FI" sz="7200" b="1" dirty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21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976582" y="2715491"/>
            <a:ext cx="1041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b="1" dirty="0" smtClean="0">
                <a:solidFill>
                  <a:srgbClr val="FF0000"/>
                </a:solidFill>
              </a:rPr>
              <a:t>NAVIDAD EN ESPAÑA</a:t>
            </a:r>
            <a:endParaRPr lang="fi-FI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00727" y="822036"/>
            <a:ext cx="9340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El </a:t>
            </a:r>
            <a:r>
              <a:rPr lang="fi-FI" sz="2400" b="1" dirty="0"/>
              <a:t>24 de diciembre</a:t>
            </a:r>
            <a:r>
              <a:rPr lang="fi-FI" sz="2400" dirty="0"/>
              <a:t>, los argentinos se reúnen con su familia en una gran cena. </a:t>
            </a:r>
            <a:endParaRPr lang="fi-FI" sz="2400" dirty="0" smtClean="0"/>
          </a:p>
          <a:p>
            <a:r>
              <a:rPr lang="fi-FI" sz="2400" dirty="0" smtClean="0"/>
              <a:t>A medianoche</a:t>
            </a:r>
            <a:r>
              <a:rPr lang="fi-FI" sz="2400" dirty="0"/>
              <a:t>, </a:t>
            </a:r>
            <a:r>
              <a:rPr lang="fi-FI" sz="2400" b="1" dirty="0" smtClean="0"/>
              <a:t>Papá </a:t>
            </a:r>
            <a:r>
              <a:rPr lang="fi-FI" sz="2400" b="1" dirty="0"/>
              <a:t>Noel</a:t>
            </a:r>
            <a:r>
              <a:rPr lang="fi-FI" sz="2400" dirty="0"/>
              <a:t> lleva los regalos a los niños y tras esto, </a:t>
            </a:r>
            <a:endParaRPr lang="fi-FI" sz="2400" dirty="0" smtClean="0"/>
          </a:p>
          <a:p>
            <a:r>
              <a:rPr lang="fi-FI" sz="2400" dirty="0" smtClean="0"/>
              <a:t>los </a:t>
            </a:r>
            <a:r>
              <a:rPr lang="fi-FI" sz="2400" dirty="0"/>
              <a:t>jóvenes suelen salir con los amigos, mientras que los más mayores salen a dar un paseo. </a:t>
            </a:r>
            <a:endParaRPr lang="fi-FI" sz="2400" dirty="0" smtClean="0"/>
          </a:p>
          <a:p>
            <a:r>
              <a:rPr lang="fi-FI" sz="2400" dirty="0"/>
              <a:t>En la Ciudad de la Plata, es típico elaborar un muñeco de paja o serrín, llamado </a:t>
            </a:r>
            <a:r>
              <a:rPr lang="fi-FI" sz="2400" b="1" dirty="0"/>
              <a:t>“Año Viejo“</a:t>
            </a:r>
            <a:r>
              <a:rPr lang="fi-FI" sz="2400" dirty="0"/>
              <a:t>, el cual se quema esta noche.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04" y="3919393"/>
            <a:ext cx="4821959" cy="271101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543636" y="3919393"/>
            <a:ext cx="28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Muñeco de Diego Maradona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4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930400" y="1958109"/>
            <a:ext cx="7433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200" b="1" dirty="0" smtClean="0">
                <a:solidFill>
                  <a:srgbClr val="FF0000"/>
                </a:solidFill>
              </a:rPr>
              <a:t>NAVIDAD EN CHILE</a:t>
            </a:r>
            <a:endParaRPr lang="fi-FI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23636" y="1791855"/>
            <a:ext cx="11596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Los chilenos sirven </a:t>
            </a:r>
            <a:r>
              <a:rPr lang="fi-FI" sz="2400" dirty="0"/>
              <a:t>su famoso Pan de Pascua y toman «cola de mono», </a:t>
            </a:r>
            <a:endParaRPr lang="fi-FI" sz="2400" dirty="0" smtClean="0"/>
          </a:p>
          <a:p>
            <a:r>
              <a:rPr lang="fi-FI" sz="2400" dirty="0" smtClean="0"/>
              <a:t>licor </a:t>
            </a:r>
            <a:r>
              <a:rPr lang="fi-FI" sz="2400" dirty="0"/>
              <a:t>creado a partir de la mezcla de la leche, </a:t>
            </a:r>
            <a:r>
              <a:rPr lang="fi-FI" sz="2400" dirty="0" smtClean="0"/>
              <a:t>café</a:t>
            </a:r>
            <a:r>
              <a:rPr lang="fi-FI" sz="2400" dirty="0"/>
              <a:t>, aguardiente, canela y azúcar. </a:t>
            </a:r>
            <a:endParaRPr lang="fi-FI" sz="2400" dirty="0" smtClean="0"/>
          </a:p>
          <a:p>
            <a:r>
              <a:rPr lang="fi-FI" sz="2400" dirty="0" smtClean="0"/>
              <a:t>Esa </a:t>
            </a:r>
            <a:r>
              <a:rPr lang="fi-FI" sz="2400" dirty="0"/>
              <a:t>noche llega </a:t>
            </a:r>
            <a:r>
              <a:rPr lang="fi-FI" sz="2400" b="1" dirty="0"/>
              <a:t>Papá Noel</a:t>
            </a:r>
            <a:r>
              <a:rPr lang="fi-FI" sz="2400" dirty="0"/>
              <a:t> o como se llama en Chile, el </a:t>
            </a:r>
            <a:r>
              <a:rPr lang="fi-FI" sz="2400" b="1" dirty="0"/>
              <a:t>Viejito </a:t>
            </a:r>
            <a:r>
              <a:rPr lang="fi-FI" sz="2400" b="1" dirty="0" err="1"/>
              <a:t>Pascuero</a:t>
            </a:r>
            <a:r>
              <a:rPr lang="fi-FI" sz="2400" dirty="0"/>
              <a:t>. </a:t>
            </a:r>
            <a:endParaRPr lang="fi-FI" sz="2400" dirty="0" smtClean="0"/>
          </a:p>
          <a:p>
            <a:r>
              <a:rPr lang="fi-FI" sz="2400" dirty="0" smtClean="0"/>
              <a:t>Este </a:t>
            </a:r>
            <a:r>
              <a:rPr lang="fi-FI" sz="2400" dirty="0"/>
              <a:t>entra por la chimenea y deja regalos para toda la familia. </a:t>
            </a:r>
            <a:endParaRPr lang="fi-FI" sz="2400" dirty="0" smtClean="0"/>
          </a:p>
          <a:p>
            <a:r>
              <a:rPr lang="fi-FI" sz="2400" dirty="0" smtClean="0"/>
              <a:t>Las </a:t>
            </a:r>
            <a:r>
              <a:rPr lang="fi-FI" sz="2400" dirty="0"/>
              <a:t>familias suelen abrirlos a medianoche.</a:t>
            </a:r>
          </a:p>
          <a:p>
            <a:endParaRPr lang="fi-FI" sz="2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923636" y="1043709"/>
            <a:ext cx="32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NOCHEBUENA (24.12.)</a:t>
            </a:r>
            <a:endParaRPr lang="fi-FI" sz="2400" b="1" dirty="0">
              <a:solidFill>
                <a:srgbClr val="FF000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" y="4247717"/>
            <a:ext cx="3291027" cy="219002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33" y="4247717"/>
            <a:ext cx="3896608" cy="219002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41" y="4247716"/>
            <a:ext cx="4079095" cy="21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11564" y="2789382"/>
            <a:ext cx="1062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b="1" dirty="0" smtClean="0">
                <a:solidFill>
                  <a:srgbClr val="FF0000"/>
                </a:solidFill>
              </a:rPr>
              <a:t>NAVIDAD EN COLOMBIA</a:t>
            </a:r>
            <a:endParaRPr lang="fi-FI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95927" y="166255"/>
            <a:ext cx="118412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fi-FI" dirty="0"/>
          </a:p>
          <a:p>
            <a:pPr fontAlgn="base"/>
            <a:r>
              <a:rPr lang="fi-FI" sz="2400" dirty="0"/>
              <a:t>En Colombia, la época navideña dura… ¡casi un mes! </a:t>
            </a:r>
            <a:endParaRPr lang="fi-FI" sz="2400" dirty="0" smtClean="0"/>
          </a:p>
          <a:p>
            <a:pPr fontAlgn="base"/>
            <a:r>
              <a:rPr lang="fi-FI" sz="2400" dirty="0" smtClean="0"/>
              <a:t>Desde </a:t>
            </a:r>
            <a:r>
              <a:rPr lang="fi-FI" sz="2400" dirty="0"/>
              <a:t>el </a:t>
            </a:r>
            <a:r>
              <a:rPr lang="fi-FI" sz="2400" b="1" dirty="0"/>
              <a:t>7 de diciembre</a:t>
            </a:r>
            <a:r>
              <a:rPr lang="fi-FI" sz="2400" dirty="0"/>
              <a:t> hasta el </a:t>
            </a:r>
            <a:r>
              <a:rPr lang="fi-FI" sz="2400" b="1" dirty="0"/>
              <a:t>6 de enero</a:t>
            </a:r>
            <a:r>
              <a:rPr lang="fi-FI" sz="2400" dirty="0"/>
              <a:t>.</a:t>
            </a:r>
          </a:p>
          <a:p>
            <a:pPr fontAlgn="base"/>
            <a:r>
              <a:rPr lang="fi-FI" sz="2400" dirty="0"/>
              <a:t>En Colombia, la </a:t>
            </a:r>
            <a:r>
              <a:rPr lang="fi-FI" sz="2400" b="1" dirty="0"/>
              <a:t>Navidad</a:t>
            </a:r>
            <a:r>
              <a:rPr lang="fi-FI" sz="2400" dirty="0"/>
              <a:t> comienza el </a:t>
            </a:r>
            <a:r>
              <a:rPr lang="fi-FI" sz="2400" b="1" dirty="0"/>
              <a:t>7 de diciembre</a:t>
            </a:r>
            <a:r>
              <a:rPr lang="fi-FI" sz="2400" dirty="0"/>
              <a:t> con la </a:t>
            </a:r>
            <a:r>
              <a:rPr lang="fi-FI" sz="2400" b="1" dirty="0"/>
              <a:t>noche de las velitas</a:t>
            </a:r>
            <a:r>
              <a:rPr lang="fi-FI" sz="2400" dirty="0"/>
              <a:t>. </a:t>
            </a:r>
            <a:endParaRPr lang="fi-FI" sz="2400" dirty="0" smtClean="0"/>
          </a:p>
          <a:p>
            <a:pPr fontAlgn="base"/>
            <a:r>
              <a:rPr lang="fi-FI" sz="2400" dirty="0" smtClean="0"/>
              <a:t>Las </a:t>
            </a:r>
            <a:r>
              <a:rPr lang="fi-FI" sz="2400" dirty="0"/>
              <a:t>familias se reúnen para encender una gran cantidad de velas enfrente de las casas, </a:t>
            </a:r>
            <a:endParaRPr lang="fi-FI" sz="2400" dirty="0" smtClean="0"/>
          </a:p>
          <a:p>
            <a:pPr fontAlgn="base"/>
            <a:r>
              <a:rPr lang="fi-FI" sz="2400" dirty="0" smtClean="0"/>
              <a:t>con </a:t>
            </a:r>
            <a:r>
              <a:rPr lang="fi-FI" sz="2400" dirty="0"/>
              <a:t>el fin de que la Virgen María encuentre sus hogares para bendecirlos. </a:t>
            </a:r>
            <a:endParaRPr lang="fi-FI" sz="2400" dirty="0" smtClean="0"/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08" y="2859809"/>
            <a:ext cx="4642069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475345" y="3075709"/>
            <a:ext cx="8124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200" dirty="0" smtClean="0"/>
              <a:t>NAVIDAD</a:t>
            </a:r>
            <a:r>
              <a:rPr lang="fi-FI" dirty="0" smtClean="0"/>
              <a:t> </a:t>
            </a:r>
            <a:r>
              <a:rPr lang="fi-FI" sz="7200" b="1" dirty="0" smtClean="0">
                <a:solidFill>
                  <a:srgbClr val="FF0000"/>
                </a:solidFill>
              </a:rPr>
              <a:t>EN MÉXICO</a:t>
            </a:r>
            <a:endParaRPr lang="fi-FI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80894" y="377536"/>
            <a:ext cx="1153213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endParaRPr lang="fi-FI" dirty="0"/>
          </a:p>
          <a:p>
            <a:pPr fontAlgn="base"/>
            <a:r>
              <a:rPr lang="fi-FI" sz="2400" dirty="0"/>
              <a:t>En México, el país entero celebra la Navidad desde el </a:t>
            </a:r>
            <a:r>
              <a:rPr lang="fi-FI" sz="2400" b="1" dirty="0"/>
              <a:t>12 de Diciembre</a:t>
            </a:r>
            <a:r>
              <a:rPr lang="fi-FI" sz="2400" dirty="0"/>
              <a:t> hasta el </a:t>
            </a:r>
            <a:r>
              <a:rPr lang="fi-FI" sz="2400" b="1" dirty="0"/>
              <a:t>6 de Enero</a:t>
            </a:r>
            <a:r>
              <a:rPr lang="fi-FI" sz="2400" dirty="0"/>
              <a:t>. </a:t>
            </a:r>
            <a:endParaRPr lang="fi-FI" sz="2400" dirty="0" smtClean="0"/>
          </a:p>
          <a:p>
            <a:pPr fontAlgn="base"/>
            <a:r>
              <a:rPr lang="fi-FI" sz="2400" dirty="0" smtClean="0"/>
              <a:t>Desde </a:t>
            </a:r>
            <a:r>
              <a:rPr lang="fi-FI" sz="2400" dirty="0"/>
              <a:t>su </a:t>
            </a:r>
            <a:r>
              <a:rPr lang="fi-FI" sz="2400" dirty="0" smtClean="0"/>
              <a:t>comienzo hay posadas</a:t>
            </a:r>
            <a:r>
              <a:rPr lang="fi-FI" sz="2400" dirty="0"/>
              <a:t>, piñatas, cantos, reuniones y </a:t>
            </a:r>
            <a:r>
              <a:rPr lang="fi-FI" sz="2400" dirty="0" smtClean="0"/>
              <a:t>fiestas.</a:t>
            </a:r>
          </a:p>
          <a:p>
            <a:pPr fontAlgn="base"/>
            <a:r>
              <a:rPr lang="fi-FI" sz="2400" dirty="0" smtClean="0"/>
              <a:t> </a:t>
            </a:r>
          </a:p>
          <a:p>
            <a:pPr fontAlgn="base"/>
            <a:r>
              <a:rPr lang="fi-FI" sz="2400" dirty="0" smtClean="0"/>
              <a:t>El</a:t>
            </a:r>
            <a:r>
              <a:rPr lang="fi-FI" sz="2400" dirty="0"/>
              <a:t> </a:t>
            </a:r>
            <a:r>
              <a:rPr lang="fi-FI" sz="2400" b="1" dirty="0"/>
              <a:t>12 de Diciembre</a:t>
            </a:r>
            <a:r>
              <a:rPr lang="fi-FI" sz="2400" dirty="0"/>
              <a:t> se celebra a la </a:t>
            </a:r>
            <a:r>
              <a:rPr lang="fi-FI" sz="2400" b="1" dirty="0"/>
              <a:t>Virgen de </a:t>
            </a:r>
            <a:r>
              <a:rPr lang="fi-FI" sz="2400" b="1" dirty="0" smtClean="0"/>
              <a:t>Guadalupe.</a:t>
            </a:r>
          </a:p>
          <a:p>
            <a:pPr fontAlgn="base"/>
            <a:endParaRPr lang="fi-FI" sz="2400" b="1" dirty="0" smtClean="0"/>
          </a:p>
          <a:p>
            <a:pPr fontAlgn="base"/>
            <a:r>
              <a:rPr lang="fi-FI" sz="2400" dirty="0"/>
              <a:t>E</a:t>
            </a:r>
            <a:r>
              <a:rPr lang="fi-FI" sz="2400" dirty="0" smtClean="0"/>
              <a:t>l</a:t>
            </a:r>
            <a:r>
              <a:rPr lang="fi-FI" sz="2400" dirty="0"/>
              <a:t> </a:t>
            </a:r>
            <a:r>
              <a:rPr lang="fi-FI" sz="2400" b="1" dirty="0"/>
              <a:t>16 de diciembre</a:t>
            </a:r>
            <a:r>
              <a:rPr lang="fi-FI" sz="2400" dirty="0"/>
              <a:t> comienzan oficialmente las fiestas </a:t>
            </a:r>
            <a:r>
              <a:rPr lang="fi-FI" sz="2400" dirty="0" smtClean="0"/>
              <a:t>navideñas.</a:t>
            </a:r>
          </a:p>
          <a:p>
            <a:pPr fontAlgn="base"/>
            <a:endParaRPr lang="fi-FI" sz="2400" dirty="0" smtClean="0"/>
          </a:p>
          <a:p>
            <a:pPr fontAlgn="base"/>
            <a:r>
              <a:rPr lang="fi-FI" sz="2400" dirty="0"/>
              <a:t>H</a:t>
            </a:r>
            <a:r>
              <a:rPr lang="fi-FI" sz="2400" dirty="0" smtClean="0"/>
              <a:t>asta </a:t>
            </a:r>
            <a:r>
              <a:rPr lang="fi-FI" sz="2400" dirty="0"/>
              <a:t>el </a:t>
            </a:r>
            <a:r>
              <a:rPr lang="fi-FI" sz="2400" b="1" dirty="0" smtClean="0"/>
              <a:t>24</a:t>
            </a:r>
            <a:r>
              <a:rPr lang="fi-FI" sz="2400" dirty="0" smtClean="0"/>
              <a:t> </a:t>
            </a:r>
            <a:r>
              <a:rPr lang="fi-FI" sz="2400" dirty="0"/>
              <a:t>se celebran las </a:t>
            </a:r>
            <a:r>
              <a:rPr lang="fi-FI" sz="2400" b="1" dirty="0"/>
              <a:t>Posadas</a:t>
            </a:r>
            <a:r>
              <a:rPr lang="fi-FI" sz="2400" dirty="0"/>
              <a:t>. </a:t>
            </a:r>
            <a:endParaRPr lang="fi-FI" sz="2400" dirty="0" smtClean="0"/>
          </a:p>
          <a:p>
            <a:pPr fontAlgn="base"/>
            <a:r>
              <a:rPr lang="fi-FI" sz="2400" dirty="0" smtClean="0"/>
              <a:t>En </a:t>
            </a:r>
            <a:r>
              <a:rPr lang="fi-FI" sz="2400" dirty="0"/>
              <a:t>estas los mexicanos representan la peregrinación de José y María </a:t>
            </a:r>
            <a:endParaRPr lang="fi-FI" sz="2400" dirty="0" smtClean="0"/>
          </a:p>
          <a:p>
            <a:pPr fontAlgn="base"/>
            <a:r>
              <a:rPr lang="fi-FI" sz="2400" dirty="0" smtClean="0"/>
              <a:t>en </a:t>
            </a:r>
            <a:r>
              <a:rPr lang="fi-FI" sz="2400" dirty="0"/>
              <a:t>busca de un lugar para el nacimiento del Niño Jesús.  </a:t>
            </a:r>
            <a:endParaRPr lang="fi-FI" sz="2400" dirty="0" smtClean="0"/>
          </a:p>
          <a:p>
            <a:pPr fontAlgn="base"/>
            <a:r>
              <a:rPr lang="fi-FI" sz="2400" dirty="0" smtClean="0"/>
              <a:t>Las </a:t>
            </a:r>
            <a:r>
              <a:rPr lang="fi-FI" sz="2400" dirty="0"/>
              <a:t>personas se dirigen en peregrinación acompañado a San José y a la Virgen María </a:t>
            </a:r>
            <a:endParaRPr lang="fi-FI" sz="2400" dirty="0" smtClean="0"/>
          </a:p>
          <a:p>
            <a:pPr fontAlgn="base"/>
            <a:r>
              <a:rPr lang="fi-FI" sz="2400" dirty="0" smtClean="0"/>
              <a:t>con </a:t>
            </a:r>
            <a:r>
              <a:rPr lang="fi-FI" sz="2400" dirty="0"/>
              <a:t>velas y </a:t>
            </a:r>
            <a:r>
              <a:rPr lang="fi-FI" sz="2400" dirty="0" smtClean="0"/>
              <a:t>cantos</a:t>
            </a:r>
            <a:r>
              <a:rPr lang="fi-FI" sz="2400" dirty="0"/>
              <a:t>.</a:t>
            </a:r>
            <a:endParaRPr lang="fi-FI" sz="2400" dirty="0" smtClean="0"/>
          </a:p>
          <a:p>
            <a:pPr fontAlgn="base"/>
            <a:r>
              <a:rPr lang="fi-FI" sz="2400" dirty="0"/>
              <a:t>P</a:t>
            </a:r>
            <a:r>
              <a:rPr lang="fi-FI" sz="2400" dirty="0" smtClean="0"/>
              <a:t>asan </a:t>
            </a:r>
            <a:r>
              <a:rPr lang="fi-FI" sz="2400" dirty="0"/>
              <a:t>de posada a posada hasta llegar a la </a:t>
            </a:r>
            <a:r>
              <a:rPr lang="fi-FI" sz="2400" dirty="0" smtClean="0"/>
              <a:t>posada deseada</a:t>
            </a:r>
            <a:r>
              <a:rPr lang="fi-FI" sz="2400" dirty="0"/>
              <a:t>. </a:t>
            </a:r>
            <a:endParaRPr lang="fi-FI" sz="2400" dirty="0" smtClean="0"/>
          </a:p>
          <a:p>
            <a:pPr fontAlgn="base"/>
            <a:r>
              <a:rPr lang="fi-FI" sz="2400" dirty="0" smtClean="0"/>
              <a:t>Una </a:t>
            </a:r>
            <a:r>
              <a:rPr lang="fi-FI" sz="2400" dirty="0"/>
              <a:t>vez llegan a ella, allí les espera una </a:t>
            </a:r>
            <a:r>
              <a:rPr lang="fi-FI" sz="2400" b="1" dirty="0"/>
              <a:t>piñata</a:t>
            </a:r>
            <a:r>
              <a:rPr lang="fi-FI" sz="2400" dirty="0"/>
              <a:t> </a:t>
            </a:r>
            <a:r>
              <a:rPr lang="fi-FI" sz="2400" dirty="0" smtClean="0"/>
              <a:t>que tienen que </a:t>
            </a:r>
            <a:r>
              <a:rPr lang="fi-FI" sz="2400" dirty="0"/>
              <a:t>de romper </a:t>
            </a:r>
            <a:endParaRPr lang="fi-FI" sz="2400" dirty="0" smtClean="0"/>
          </a:p>
          <a:p>
            <a:pPr fontAlgn="base"/>
            <a:r>
              <a:rPr lang="fi-FI" sz="2400" dirty="0" smtClean="0"/>
              <a:t>a </a:t>
            </a:r>
            <a:r>
              <a:rPr lang="fi-FI" sz="2400" dirty="0"/>
              <a:t>golpes de un bastón y con los ojos vendados.</a:t>
            </a:r>
          </a:p>
          <a:p>
            <a:pPr fontAlgn="base"/>
            <a:r>
              <a:rPr lang="fi-FI" sz="2400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50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3" y="1011183"/>
            <a:ext cx="5629235" cy="393023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45" y="1011183"/>
            <a:ext cx="5732985" cy="393023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18983" y="5209309"/>
            <a:ext cx="533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José y María están buscando una posada.</a:t>
            </a:r>
            <a:endParaRPr lang="fi-FI" sz="2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502400" y="5135418"/>
            <a:ext cx="451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                        Piñata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518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874982" y="2872509"/>
            <a:ext cx="9128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200" b="1" dirty="0" smtClean="0">
                <a:solidFill>
                  <a:srgbClr val="FF0000"/>
                </a:solidFill>
              </a:rPr>
              <a:t>NAVIDAD EN URUGUAY</a:t>
            </a:r>
            <a:endParaRPr lang="fi-FI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77455" y="738909"/>
            <a:ext cx="11082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dirty="0" smtClean="0"/>
              <a:t>Una </a:t>
            </a:r>
            <a:r>
              <a:rPr lang="fi-FI" sz="2400" dirty="0"/>
              <a:t>de las diferencias con el viejo continente es que </a:t>
            </a:r>
            <a:r>
              <a:rPr lang="fi-FI" sz="2400" dirty="0" smtClean="0"/>
              <a:t>los uruguayos viven la </a:t>
            </a:r>
            <a:r>
              <a:rPr lang="fi-FI" sz="2400" dirty="0"/>
              <a:t>Navidad en verano, </a:t>
            </a:r>
            <a:r>
              <a:rPr lang="fi-FI" sz="2400" dirty="0" smtClean="0"/>
              <a:t>con </a:t>
            </a:r>
            <a:r>
              <a:rPr lang="fi-FI" sz="2400" dirty="0"/>
              <a:t>calor y playa. </a:t>
            </a:r>
            <a:endParaRPr lang="fi-FI" sz="2400" dirty="0" smtClean="0"/>
          </a:p>
          <a:p>
            <a:pPr fontAlgn="base"/>
            <a:r>
              <a:rPr lang="fi-FI" sz="2400" dirty="0" smtClean="0"/>
              <a:t>Hay muchas </a:t>
            </a:r>
            <a:r>
              <a:rPr lang="fi-FI" sz="2400" dirty="0"/>
              <a:t>fiestas </a:t>
            </a:r>
            <a:r>
              <a:rPr lang="fi-FI" sz="2400" dirty="0" smtClean="0"/>
              <a:t>en el aire libre y en </a:t>
            </a:r>
            <a:r>
              <a:rPr lang="fi-FI" sz="2400" dirty="0"/>
              <a:t>la </a:t>
            </a:r>
            <a:r>
              <a:rPr lang="fi-FI" sz="2400" dirty="0" smtClean="0"/>
              <a:t>playa</a:t>
            </a:r>
            <a:r>
              <a:rPr lang="fi-FI" sz="2400" dirty="0"/>
              <a:t>.</a:t>
            </a:r>
            <a:endParaRPr lang="fi-FI" sz="2400" dirty="0" smtClean="0"/>
          </a:p>
          <a:p>
            <a:pPr fontAlgn="base"/>
            <a:r>
              <a:rPr lang="fi-FI" sz="2400" dirty="0" smtClean="0"/>
              <a:t>En la playa hay discotecas </a:t>
            </a:r>
            <a:r>
              <a:rPr lang="fi-FI" sz="2400" dirty="0"/>
              <a:t>sobre la arena y a la medianoche los fuegos artificiales se lucen sobre el mar.</a:t>
            </a:r>
          </a:p>
          <a:p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7" y="3416566"/>
            <a:ext cx="3606817" cy="238644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3416565"/>
            <a:ext cx="6640543" cy="23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947752"/>
            <a:ext cx="7509164" cy="4243081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505528" y="5190834"/>
            <a:ext cx="958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0070C0"/>
                </a:solidFill>
              </a:rPr>
              <a:t>El Gordo es 4 millones de euros en este año.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505528" y="701964"/>
            <a:ext cx="321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LOTERÍA DE NAVIDAD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19" y="0"/>
            <a:ext cx="5731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9" y="1119625"/>
            <a:ext cx="7027727" cy="354473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013529" y="4664363"/>
            <a:ext cx="9439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Los niños están construyendo Belén en casa.</a:t>
            </a:r>
          </a:p>
          <a:p>
            <a:r>
              <a:rPr lang="fi-FI" sz="2400" dirty="0"/>
              <a:t>Hay belenes de todos los tipos y tamaños, pero las figuras que nunca pueden faltar son estas: la Virgen María, San José, el niño Jesús y, a su lado, la mula y el </a:t>
            </a:r>
            <a:r>
              <a:rPr lang="fi-FI" sz="2400" dirty="0" smtClean="0"/>
              <a:t>buey.</a:t>
            </a:r>
            <a:endParaRPr lang="fi-FI" sz="2400" b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2013529" y="443346"/>
            <a:ext cx="4723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BELÉN, NACIMIENTO, PESEBRE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8712"/>
            <a:ext cx="9144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154545" y="4516582"/>
            <a:ext cx="9004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Un </a:t>
            </a:r>
            <a:r>
              <a:rPr lang="es-ES" sz="2800" b="1" i="1" dirty="0"/>
              <a:t>caganer</a:t>
            </a:r>
            <a:r>
              <a:rPr lang="es-ES" sz="2800" dirty="0"/>
              <a:t> es una figurita de nacimiento </a:t>
            </a:r>
            <a:endParaRPr lang="es-ES" sz="2800" dirty="0" smtClean="0"/>
          </a:p>
          <a:p>
            <a:r>
              <a:rPr lang="es-ES" sz="2800" dirty="0" smtClean="0"/>
              <a:t>que </a:t>
            </a:r>
            <a:r>
              <a:rPr lang="es-ES" sz="2800" dirty="0"/>
              <a:t>se suele colocar en los </a:t>
            </a:r>
            <a:r>
              <a:rPr lang="es-ES" sz="2800" dirty="0" smtClean="0"/>
              <a:t>belenes. </a:t>
            </a:r>
          </a:p>
          <a:p>
            <a:r>
              <a:rPr lang="es-ES" sz="2800" dirty="0" smtClean="0"/>
              <a:t>Es una </a:t>
            </a:r>
            <a:r>
              <a:rPr lang="es-ES" sz="2800" dirty="0"/>
              <a:t>tradición </a:t>
            </a:r>
            <a:r>
              <a:rPr lang="es-ES" sz="2800" dirty="0" smtClean="0"/>
              <a:t>de</a:t>
            </a:r>
            <a:r>
              <a:rPr lang="es-ES" sz="2800" dirty="0"/>
              <a:t> </a:t>
            </a:r>
            <a:r>
              <a:rPr lang="es-ES" sz="2800" dirty="0" smtClean="0"/>
              <a:t>Cataluña,</a:t>
            </a:r>
          </a:p>
          <a:p>
            <a:r>
              <a:rPr lang="es-ES" sz="2800" dirty="0" smtClean="0"/>
              <a:t>El caganer está normalmente </a:t>
            </a:r>
            <a:r>
              <a:rPr lang="es-ES" sz="2800" dirty="0"/>
              <a:t>escondida en un rincón, detrás de un </a:t>
            </a:r>
            <a:r>
              <a:rPr lang="es-ES" sz="2800" dirty="0" smtClean="0"/>
              <a:t>arbusto.</a:t>
            </a:r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199232"/>
            <a:ext cx="6206837" cy="43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37673" y="4913745"/>
            <a:ext cx="9655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El Villancico </a:t>
            </a:r>
            <a:r>
              <a:rPr lang="es-ES" sz="4000" dirty="0"/>
              <a:t>es una canción religiosa </a:t>
            </a:r>
            <a:r>
              <a:rPr lang="es-ES" sz="4000" dirty="0" smtClean="0"/>
              <a:t>popular</a:t>
            </a:r>
          </a:p>
          <a:p>
            <a:r>
              <a:rPr lang="es-ES" sz="4000" dirty="0" smtClean="0"/>
              <a:t>que </a:t>
            </a:r>
            <a:r>
              <a:rPr lang="es-ES" sz="4000" dirty="0"/>
              <a:t>se canta en tiempo de </a:t>
            </a:r>
            <a:r>
              <a:rPr lang="es-ES" sz="4000" dirty="0" smtClean="0"/>
              <a:t>Navidad</a:t>
            </a:r>
            <a:r>
              <a:rPr lang="fi-FI" sz="4000" b="1" dirty="0"/>
              <a:t>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59" y="580736"/>
            <a:ext cx="7010977" cy="335395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237673" y="4239491"/>
            <a:ext cx="753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Panderetas y zambombas para cantar villancicos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654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4" y="571500"/>
            <a:ext cx="8091054" cy="473940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819565" y="5726545"/>
            <a:ext cx="9803016" cy="71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/>
              <a:t>Los</a:t>
            </a:r>
            <a:r>
              <a:rPr lang="fi-FI" sz="4000" dirty="0" smtClean="0"/>
              <a:t> </a:t>
            </a:r>
            <a:r>
              <a:rPr lang="fi-FI" sz="4000" b="1" dirty="0" smtClean="0"/>
              <a:t>niños están decorando</a:t>
            </a:r>
            <a:r>
              <a:rPr lang="fi-FI" sz="4000" b="1" dirty="0"/>
              <a:t> </a:t>
            </a:r>
            <a:r>
              <a:rPr lang="fi-FI" sz="4000" b="1" dirty="0" smtClean="0"/>
              <a:t>Árbol de Navidad.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4490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14398" y="655782"/>
            <a:ext cx="219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NOCHEBUENA (24.12.)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914398" y="1422400"/>
            <a:ext cx="10198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</a:t>
            </a:r>
            <a:r>
              <a:rPr lang="es-ES" sz="2800" dirty="0"/>
              <a:t>Nochebuena </a:t>
            </a:r>
            <a:r>
              <a:rPr lang="es-ES" sz="2800" dirty="0" smtClean="0"/>
              <a:t>tiene </a:t>
            </a:r>
            <a:r>
              <a:rPr lang="es-ES" sz="2800" dirty="0"/>
              <a:t>una gran y larga cena con la familia. </a:t>
            </a:r>
            <a:endParaRPr lang="es-ES" sz="2800" dirty="0" smtClean="0"/>
          </a:p>
          <a:p>
            <a:r>
              <a:rPr lang="es-ES" sz="2800" dirty="0" smtClean="0"/>
              <a:t>Hay platos con cochinillo, cordero, pavo (pavo relleno), mariscos y pescados. </a:t>
            </a:r>
          </a:p>
          <a:p>
            <a:r>
              <a:rPr lang="es-ES" sz="2800" dirty="0" smtClean="0"/>
              <a:t>Al final de la comida se sirven dulces típicos de Navidad como </a:t>
            </a:r>
          </a:p>
          <a:p>
            <a:r>
              <a:rPr lang="es-ES" sz="2800" dirty="0" smtClean="0"/>
              <a:t>turrón, mazapán, polvorones y cava, entre otros.</a:t>
            </a:r>
            <a:endParaRPr lang="fi-FI" sz="2800" dirty="0" smtClean="0"/>
          </a:p>
          <a:p>
            <a:endParaRPr lang="fi-FI" sz="2800" dirty="0"/>
          </a:p>
        </p:txBody>
      </p:sp>
      <p:sp>
        <p:nvSpPr>
          <p:cNvPr id="5" name="AutoShape 2" descr="tradiciones navideñas de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2" y="3711646"/>
            <a:ext cx="5209309" cy="26765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3711647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426</Words>
  <Application>Microsoft Office PowerPoint</Application>
  <PresentationFormat>Laajakuva</PresentationFormat>
  <Paragraphs>111</Paragraphs>
  <Slides>30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Omistaja</cp:lastModifiedBy>
  <cp:revision>44</cp:revision>
  <dcterms:created xsi:type="dcterms:W3CDTF">2021-12-05T23:10:31Z</dcterms:created>
  <dcterms:modified xsi:type="dcterms:W3CDTF">2025-11-26T07:59:41Z</dcterms:modified>
</cp:coreProperties>
</file>