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6" r:id="rId1"/>
  </p:sldMasterIdLst>
  <p:notesMasterIdLst>
    <p:notesMasterId r:id="rId13"/>
  </p:notes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24384000" cy="13716000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D53136-EEBC-42A3-9746-C1FCFEE838F6}" v="9" dt="2025-08-12T10:49:11.2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52" d="100"/>
          <a:sy n="52" d="100"/>
        </p:scale>
        <p:origin x="79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8e1d3fd526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8e1d3fd526_0_7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18e1d3fd526_0_7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8e1d3fd52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8e1d3fd526_0_2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18e1d3fd526_0_21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8e1d3fd52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8e1d3fd526_0_56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18e1d3fd526_0_56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8e1d3fd5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8e1d3fd526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18e1d3fd526_0_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8e1d3fd52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8e1d3fd526_0_7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8e1d3fd526_0_7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8e1d3fd526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8e1d3fd526_0_49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18e1d3fd526_0_49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8e1d3fd52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8e1d3fd526_0_42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18e1d3fd526_0_42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8e1d3fd526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8e1d3fd526_0_63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18e1d3fd526_0_63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8e1d3fd526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8e1d3fd526_0_77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18e1d3fd526_0_77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Mukautettu asettelu">
  <p:cSld name="9_Mukautettu asettelu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sz="96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200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200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Image Half Full">
  <p:cSld name="17_Image Half Full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803274" y="78814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>
            <a:spLocks noGrp="1"/>
          </p:cNvSpPr>
          <p:nvPr>
            <p:ph type="pic" idx="2"/>
          </p:nvPr>
        </p:nvSpPr>
        <p:spPr>
          <a:xfrm>
            <a:off x="803726" y="26804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3"/>
          <p:cNvSpPr txBox="1">
            <a:spLocks noGrp="1"/>
          </p:cNvSpPr>
          <p:nvPr>
            <p:ph type="body" idx="3"/>
          </p:nvPr>
        </p:nvSpPr>
        <p:spPr>
          <a:xfrm>
            <a:off x="87788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>
            <a:spLocks noGrp="1"/>
          </p:cNvSpPr>
          <p:nvPr>
            <p:ph type="pic" idx="4"/>
          </p:nvPr>
        </p:nvSpPr>
        <p:spPr>
          <a:xfrm>
            <a:off x="8779326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3"/>
          <p:cNvSpPr txBox="1">
            <a:spLocks noGrp="1"/>
          </p:cNvSpPr>
          <p:nvPr>
            <p:ph type="body" idx="5"/>
          </p:nvPr>
        </p:nvSpPr>
        <p:spPr>
          <a:xfrm>
            <a:off x="167544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>
            <a:spLocks noGrp="1"/>
          </p:cNvSpPr>
          <p:nvPr>
            <p:ph type="pic" idx="6"/>
          </p:nvPr>
        </p:nvSpPr>
        <p:spPr>
          <a:xfrm>
            <a:off x="16754926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ftr" idx="11"/>
          </p:nvPr>
        </p:nvSpPr>
        <p:spPr>
          <a:xfrm>
            <a:off x="832756" y="12293264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Mukautettu asettelu">
  <p:cSld name="7_Mukautettu asettelu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Image Half Full">
  <p:cSld name="18_Image Half Full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>
            <a:spLocks noGrp="1"/>
          </p:cNvSpPr>
          <p:nvPr>
            <p:ph type="pic" idx="2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Half Full">
  <p:cSld name="4_Image Half Full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74" cy="162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6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2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 Half Full">
  <p:cSld name="8_Image Half Full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>
            <a:spLocks noGrp="1"/>
          </p:cNvSpPr>
          <p:nvPr>
            <p:ph type="pic" idx="2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Image Half Full">
  <p:cSld name="14_Image Half Full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1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>
            <a:spLocks noGrp="1"/>
          </p:cNvSpPr>
          <p:nvPr>
            <p:ph type="pic" idx="2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8"/>
          <p:cNvSpPr txBox="1">
            <a:spLocks noGrp="1"/>
          </p:cNvSpPr>
          <p:nvPr>
            <p:ph type="body" idx="3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>
            <a:spLocks noGrp="1"/>
          </p:cNvSpPr>
          <p:nvPr>
            <p:ph type="pic" idx="4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"/>
          <p:cNvSpPr txBox="1">
            <a:spLocks noGrp="1"/>
          </p:cNvSpPr>
          <p:nvPr>
            <p:ph type="body" idx="5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>
            <a:spLocks noGrp="1"/>
          </p:cNvSpPr>
          <p:nvPr>
            <p:ph type="pic" idx="6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8"/>
          <p:cNvSpPr txBox="1">
            <a:spLocks noGrp="1"/>
          </p:cNvSpPr>
          <p:nvPr>
            <p:ph type="body" idx="7"/>
          </p:nvPr>
        </p:nvSpPr>
        <p:spPr>
          <a:xfrm>
            <a:off x="1839037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>
            <a:spLocks noGrp="1"/>
          </p:cNvSpPr>
          <p:nvPr>
            <p:ph type="pic" idx="8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"/>
          <p:cNvSpPr txBox="1">
            <a:spLocks noGrp="1"/>
          </p:cNvSpPr>
          <p:nvPr>
            <p:ph type="sldNum" idx="12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ftr" idx="11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Image Half Full">
  <p:cSld name="22_Image Half Full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9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7" name="Google Shape;77;p9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8" name="Google Shape;78;p9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" name="Google Shape;79;p9"/>
          <p:cNvSpPr txBox="1">
            <a:spLocks noGrp="1"/>
          </p:cNvSpPr>
          <p:nvPr>
            <p:ph type="sldNum" idx="12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ftr" idx="11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mtvuutiset.fi/artikkeli/suomesta-uusi-miljardibisnes-kaikki-on-kiinni-tasta-mittanauhan-patkilla-tuunatusta-linnunponton-kokoisesta-vekottimesta/9004196#gs.ex49wp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hs.fi/tiede/art-2000011388606.html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3663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C857002-A847-E28F-2AA7-3B4EC7AAB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041" y="29735"/>
            <a:ext cx="20489917" cy="1365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</a:pPr>
            <a:r>
              <a:rPr lang="fi-FI"/>
              <a:t>3. Satelliittipaikannus ja kaukokartoitus</a:t>
            </a:r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200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fi-FI"/>
              <a:t>GE 4</a:t>
            </a:r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200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fi-FI" dirty="0"/>
              <a:t>Manner 4</a:t>
            </a:r>
            <a:endParaRPr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122DEDA7-FFDB-F793-F784-02543A0459E4}"/>
              </a:ext>
            </a:extLst>
          </p:cNvPr>
          <p:cNvSpPr txBox="1"/>
          <p:nvPr/>
        </p:nvSpPr>
        <p:spPr>
          <a:xfrm>
            <a:off x="1947041" y="29735"/>
            <a:ext cx="121946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b="1" i="0" u="none" strike="noStrike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3.1</a:t>
            </a:r>
            <a:r>
              <a:rPr lang="fi-FI" sz="28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 Maata kiertäviä toimivia satelliitteja on yli 4000 kappaletta. Suuri osa vanhoista satelliiteista ja kantoraketeista on avaruusromua. Tietoliikennesatelliitteja on </a:t>
            </a:r>
            <a:r>
              <a:rPr lang="fi-FI" sz="2800" b="0" i="1" dirty="0" err="1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geostationaariradalla</a:t>
            </a:r>
            <a:r>
              <a:rPr lang="fi-FI" sz="28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 noin 36 000 kilometrin korkeudessa. Ne pysyvät koko ajan saman alueen yläpuolella ja lähettävät signaalia samaan paikkaan.</a:t>
            </a:r>
            <a:endParaRPr lang="fi-FI" sz="2800" dirty="0">
              <a:solidFill>
                <a:schemeClr val="bg1"/>
              </a:solidFill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DC0C27E-9C2C-F861-CD08-B53085330932}"/>
              </a:ext>
            </a:extLst>
          </p:cNvPr>
          <p:cNvSpPr txBox="1"/>
          <p:nvPr/>
        </p:nvSpPr>
        <p:spPr>
          <a:xfrm>
            <a:off x="0" y="8418025"/>
            <a:ext cx="1219581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000" dirty="0">
                <a:solidFill>
                  <a:schemeClr val="bg1"/>
                </a:solidFill>
                <a:hlinkClick r:id="rId4"/>
              </a:rPr>
              <a:t>https://www.mtvuutiset.fi/artikkeli/suomesta-uusi-miljardibisnes-kaikki-on-kiinni-tasta-mittanauhan-patkilla-tuunatusta-linnunponton-kokoisesta-vekottimesta/9004196#gs.ex49wp</a:t>
            </a:r>
            <a:endParaRPr lang="fi-FI" sz="4000" dirty="0">
              <a:solidFill>
                <a:schemeClr val="bg1"/>
              </a:solidFill>
            </a:endParaRPr>
          </a:p>
          <a:p>
            <a:endParaRPr lang="fi-FI" sz="4000" dirty="0">
              <a:solidFill>
                <a:schemeClr val="bg1"/>
              </a:solidFill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1625721-3A7E-B63E-FCB2-12C36A4C0136}"/>
              </a:ext>
            </a:extLst>
          </p:cNvPr>
          <p:cNvSpPr txBox="1"/>
          <p:nvPr/>
        </p:nvSpPr>
        <p:spPr>
          <a:xfrm>
            <a:off x="10400523" y="4101856"/>
            <a:ext cx="1230707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dirty="0">
                <a:solidFill>
                  <a:schemeClr val="bg1"/>
                </a:solidFill>
              </a:rPr>
              <a:t>Suomi hankkii ensimmäiset omat satelliitit puolustuksen käyttöön</a:t>
            </a:r>
          </a:p>
          <a:p>
            <a:r>
              <a:rPr lang="fi-FI" sz="3200" dirty="0">
                <a:solidFill>
                  <a:schemeClr val="bg1"/>
                </a:solidFill>
              </a:rPr>
              <a:t>Puolustusministeriö ja </a:t>
            </a:r>
            <a:r>
              <a:rPr lang="fi-FI" sz="3200" dirty="0" err="1">
                <a:solidFill>
                  <a:schemeClr val="bg1"/>
                </a:solidFill>
              </a:rPr>
              <a:t>Iceye</a:t>
            </a:r>
            <a:r>
              <a:rPr lang="fi-FI" sz="3200" dirty="0">
                <a:solidFill>
                  <a:schemeClr val="bg1"/>
                </a:solidFill>
              </a:rPr>
              <a:t> Oy ovat allekirjoittaneet aiesopimuksen, jonka pohjalta Suomen valtiolle voidaan hankkia SAR-tutkasatelliitteja.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NASA image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day</a:t>
            </a:r>
            <a:r>
              <a:rPr lang="fi-FI" dirty="0"/>
              <a:t> </a:t>
            </a:r>
            <a:r>
              <a:rPr lang="fi-FI" dirty="0" err="1"/>
              <a:t>June</a:t>
            </a:r>
            <a:r>
              <a:rPr lang="fi-FI" dirty="0"/>
              <a:t> 20, 2022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4600" i="1" dirty="0" err="1"/>
              <a:t>Satellite</a:t>
            </a:r>
            <a:r>
              <a:rPr lang="fi-FI" sz="4600" i="1" dirty="0"/>
              <a:t>: Terra, </a:t>
            </a:r>
            <a:r>
              <a:rPr lang="fi-FI" sz="4600" i="1" dirty="0" err="1"/>
              <a:t>Date</a:t>
            </a:r>
            <a:r>
              <a:rPr lang="fi-FI" sz="4600" i="1" dirty="0"/>
              <a:t> </a:t>
            </a:r>
            <a:r>
              <a:rPr lang="fi-FI" sz="4600" i="1" dirty="0" err="1"/>
              <a:t>Acquired</a:t>
            </a:r>
            <a:r>
              <a:rPr lang="fi-FI" sz="4600" i="1" dirty="0"/>
              <a:t>: 6/17/2022</a:t>
            </a:r>
            <a:endParaRPr sz="4600" i="1" dirty="0"/>
          </a:p>
        </p:txBody>
      </p:sp>
      <p:sp>
        <p:nvSpPr>
          <p:cNvPr id="158" name="Google Shape;158;p18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  <p:sp>
        <p:nvSpPr>
          <p:cNvPr id="159" name="Google Shape;159;p18"/>
          <p:cNvSpPr txBox="1"/>
          <p:nvPr/>
        </p:nvSpPr>
        <p:spPr>
          <a:xfrm>
            <a:off x="1621944" y="12255499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 Manner 4 Luku 3 </a:t>
            </a:r>
            <a:endParaRPr sz="2000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Kuva 4" descr="Kuva, joka sisältää kohteen ulko, aalto, kasvi&#10;&#10;Kuvaus luotu automaattisesti">
            <a:extLst>
              <a:ext uri="{FF2B5EF4-FFF2-40B4-BE49-F238E27FC236}">
                <a16:creationId xmlns:a16="http://schemas.microsoft.com/office/drawing/2014/main" id="{1898DD9C-D59A-417D-BCA9-0241FEC46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509" y="3108633"/>
            <a:ext cx="13950361" cy="995253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likopteri, lentokone, sirkkeli, liesi&#10;&#10;Kuvaus luotu automaattisesti">
            <a:extLst>
              <a:ext uri="{FF2B5EF4-FFF2-40B4-BE49-F238E27FC236}">
                <a16:creationId xmlns:a16="http://schemas.microsoft.com/office/drawing/2014/main" id="{4AF685F1-8EFD-4870-9D7F-08BF37994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432" y="2077941"/>
            <a:ext cx="15689179" cy="11638059"/>
          </a:xfrm>
          <a:prstGeom prst="rect">
            <a:avLst/>
          </a:prstGeom>
        </p:spPr>
      </p:pic>
      <p:sp>
        <p:nvSpPr>
          <p:cNvPr id="165" name="Google Shape;165;p19"/>
          <p:cNvSpPr txBox="1">
            <a:spLocks noGrp="1"/>
          </p:cNvSpPr>
          <p:nvPr>
            <p:ph type="title"/>
          </p:nvPr>
        </p:nvSpPr>
        <p:spPr>
          <a:xfrm>
            <a:off x="1392621" y="0"/>
            <a:ext cx="16122869" cy="1256204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 err="1"/>
              <a:t>Dronet</a:t>
            </a:r>
            <a:r>
              <a:rPr lang="fi-FI" dirty="0"/>
              <a:t> tutkimuksen välineinä</a:t>
            </a:r>
            <a:endParaRPr dirty="0"/>
          </a:p>
        </p:txBody>
      </p:sp>
      <p:sp>
        <p:nvSpPr>
          <p:cNvPr id="166" name="Google Shape;166;p19"/>
          <p:cNvSpPr txBox="1">
            <a:spLocks noGrp="1"/>
          </p:cNvSpPr>
          <p:nvPr>
            <p:ph type="body" idx="1"/>
          </p:nvPr>
        </p:nvSpPr>
        <p:spPr>
          <a:xfrm>
            <a:off x="210482" y="1256204"/>
            <a:ext cx="24173517" cy="775945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Kauko-ohjattavilla </a:t>
            </a:r>
            <a:r>
              <a:rPr lang="fi-FI" dirty="0" err="1"/>
              <a:t>droneilla</a:t>
            </a:r>
            <a:r>
              <a:rPr lang="fi-FI" dirty="0"/>
              <a:t> voidaan saada tarkkaa kuvaa ympäristöstä.</a:t>
            </a:r>
            <a:endParaRPr dirty="0"/>
          </a:p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 err="1"/>
              <a:t>Dronejen</a:t>
            </a:r>
            <a:r>
              <a:rPr lang="fi-FI" dirty="0"/>
              <a:t> käyttö on lisääntynyt tutkimuskäytössä ja vapaa-ajan kuvauksissa, mainoksissa, elokuvissa ja asuntovälitystoiminnassa.</a:t>
            </a:r>
            <a:endParaRPr dirty="0"/>
          </a:p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 err="1"/>
              <a:t>Trafi</a:t>
            </a:r>
            <a:r>
              <a:rPr lang="fi-FI" dirty="0"/>
              <a:t> määrittelee </a:t>
            </a:r>
            <a:r>
              <a:rPr lang="fi-FI" dirty="0" err="1"/>
              <a:t>Drone</a:t>
            </a:r>
            <a:r>
              <a:rPr lang="fi-FI" dirty="0"/>
              <a:t>-lentämisen perussäännöt Suomessa.</a:t>
            </a:r>
            <a:endParaRPr dirty="0"/>
          </a:p>
        </p:txBody>
      </p:sp>
      <p:sp>
        <p:nvSpPr>
          <p:cNvPr id="167" name="Google Shape;167;p19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  <p:sp>
        <p:nvSpPr>
          <p:cNvPr id="168" name="Google Shape;168;p19"/>
          <p:cNvSpPr txBox="1"/>
          <p:nvPr/>
        </p:nvSpPr>
        <p:spPr>
          <a:xfrm>
            <a:off x="1621944" y="12255499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 Manner 4 Luku 3 </a:t>
            </a:r>
            <a:endParaRPr sz="2000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9F638FB1-632B-921F-346B-0605615C6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339" y="654783"/>
            <a:ext cx="12450147" cy="10280695"/>
          </a:xfrm>
        </p:spPr>
        <p:txBody>
          <a:bodyPr>
            <a:normAutofit fontScale="47500" lnSpcReduction="20000"/>
          </a:bodyPr>
          <a:lstStyle/>
          <a:p>
            <a:r>
              <a:rPr lang="fi-FI" dirty="0"/>
              <a:t>Eurooppa lähetti avaruuteen viisi uutta satelliittia</a:t>
            </a:r>
          </a:p>
          <a:p>
            <a:r>
              <a:rPr lang="fi-FI" dirty="0" err="1"/>
              <a:t>Satelliitit|Satelliitteja</a:t>
            </a:r>
            <a:r>
              <a:rPr lang="fi-FI" dirty="0"/>
              <a:t> kantava raketti laukaistiin onnistuneesti matkaan varhain lauantaina.</a:t>
            </a:r>
          </a:p>
          <a:p>
            <a:r>
              <a:rPr lang="fi-FI" dirty="0"/>
              <a:t>Vega C -kantoraketin matkanlähtöä oli kokoontunut seuraamaan paljon yleisöä.</a:t>
            </a:r>
          </a:p>
          <a:p>
            <a:r>
              <a:rPr lang="fi-FI" dirty="0"/>
              <a:t>Vega C -kantoraketin matkanlähtöä oli kokoontunut seuraamaan paljon yleisöä. Kuva: S MARTIN / </a:t>
            </a:r>
            <a:r>
              <a:rPr lang="fi-FI" dirty="0" err="1"/>
              <a:t>Arianespace</a:t>
            </a:r>
            <a:endParaRPr lang="fi-FI" dirty="0"/>
          </a:p>
          <a:p>
            <a:r>
              <a:rPr lang="fi-FI" dirty="0"/>
              <a:t>Matti Huuskonen HS</a:t>
            </a:r>
          </a:p>
          <a:p>
            <a:r>
              <a:rPr lang="fi-FI" dirty="0">
                <a:hlinkClick r:id="rId2"/>
              </a:rPr>
              <a:t>https://www.hs.fi/tiede/art-2000011388606.html</a:t>
            </a:r>
            <a:endParaRPr lang="fi-FI" dirty="0"/>
          </a:p>
          <a:p>
            <a:r>
              <a:rPr lang="fi-FI" dirty="0"/>
              <a:t>26.7.2025 7:59</a:t>
            </a:r>
          </a:p>
          <a:p>
            <a:r>
              <a:rPr lang="fi-FI" dirty="0"/>
              <a:t>Viittä eurooppalaista tutkimussatelliittia kantava Vega C -raketti lähti varhain lauantaiaamuna Suomen aikaa onnistuneesti matkaan Ranskan Guayanasta, kertoo uutistoisto AFP. Raketti lähti matkaan Euroopan avaruusjärjestön (Esa) Guayanan-avaruusasemalta.</a:t>
            </a:r>
          </a:p>
          <a:p>
            <a:r>
              <a:rPr lang="fi-FI" dirty="0"/>
              <a:t>Satelliitit kuuluvat Airbus </a:t>
            </a:r>
            <a:r>
              <a:rPr lang="fi-FI" dirty="0" err="1"/>
              <a:t>Defence</a:t>
            </a:r>
            <a:r>
              <a:rPr lang="fi-FI" dirty="0"/>
              <a:t> and </a:t>
            </a:r>
            <a:r>
              <a:rPr lang="fi-FI" dirty="0" err="1"/>
              <a:t>Space</a:t>
            </a:r>
            <a:r>
              <a:rPr lang="fi-FI" dirty="0"/>
              <a:t> -yhtiölle ja Ranskan avaruustutkimuskeskukselle </a:t>
            </a:r>
            <a:r>
              <a:rPr lang="fi-FI" dirty="0" err="1"/>
              <a:t>CNES:lle</a:t>
            </a:r>
            <a:r>
              <a:rPr lang="fi-FI" dirty="0"/>
              <a:t>. Airbusin satelliitit tuottavat maapallosta tarkkaa kolmiulotteista kuvaa, </a:t>
            </a:r>
            <a:r>
              <a:rPr lang="fi-FI" dirty="0" err="1"/>
              <a:t>CNES:n</a:t>
            </a:r>
            <a:r>
              <a:rPr lang="fi-FI" dirty="0"/>
              <a:t> satelliitit paikantavat hiilidioksidin lähteitä ja nieluja.</a:t>
            </a:r>
          </a:p>
          <a:p>
            <a:r>
              <a:rPr lang="fi-FI" dirty="0"/>
              <a:t>”Merkittävä väline ymmärtää maapallon lämpenemistä”, arvioi Vega C -kantorakettia operoivan </a:t>
            </a:r>
            <a:r>
              <a:rPr lang="fi-FI" dirty="0" err="1"/>
              <a:t>Arianespace</a:t>
            </a:r>
            <a:r>
              <a:rPr lang="fi-FI" dirty="0"/>
              <a:t> -yhtiön toimitusjohtaja David </a:t>
            </a:r>
            <a:r>
              <a:rPr lang="fi-FI" dirty="0" err="1"/>
              <a:t>Cavailloles</a:t>
            </a:r>
            <a:r>
              <a:rPr lang="fi-FI" dirty="0"/>
              <a:t>.</a:t>
            </a:r>
          </a:p>
          <a:p>
            <a:r>
              <a:rPr lang="fi-FI" dirty="0"/>
              <a:t>Päästölähteitä ja -nieluja paikantavien satelliittien toiminta-ajaksi odotetaan vähintään viittä vuotta.</a:t>
            </a:r>
          </a:p>
          <a:p>
            <a:r>
              <a:rPr lang="fi-FI" dirty="0"/>
              <a:t>Lauantaiaamun raketinlaukaisu oli Guayanan avaruuskeskuksen kolmas tänä vuonna. Seuraavaa on suunniteltu elokuulle.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0A160B1-A696-A941-C25D-431964C3F6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2</a:t>
            </a:fld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0D5D3386-D4A2-52F4-9FBD-39DB5513D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3178" y="0"/>
            <a:ext cx="11048381" cy="737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4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E9D6A1E7-3EE0-E648-2E1C-1BE618B43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9365" y="5585702"/>
            <a:ext cx="13444635" cy="8130298"/>
          </a:xfrm>
          <a:prstGeom prst="rect">
            <a:avLst/>
          </a:prstGeom>
        </p:spPr>
      </p:pic>
      <p:sp>
        <p:nvSpPr>
          <p:cNvPr id="93" name="Google Shape;93;p11"/>
          <p:cNvSpPr txBox="1">
            <a:spLocks noGrp="1"/>
          </p:cNvSpPr>
          <p:nvPr>
            <p:ph type="title"/>
          </p:nvPr>
        </p:nvSpPr>
        <p:spPr>
          <a:xfrm>
            <a:off x="1124607" y="0"/>
            <a:ext cx="15508014" cy="1040524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Satelliittipaikannus</a:t>
            </a:r>
            <a:endParaRPr dirty="0"/>
          </a:p>
        </p:txBody>
      </p:sp>
      <p:sp>
        <p:nvSpPr>
          <p:cNvPr id="94" name="Google Shape;94;p11"/>
          <p:cNvSpPr txBox="1">
            <a:spLocks noGrp="1"/>
          </p:cNvSpPr>
          <p:nvPr>
            <p:ph type="body" idx="1"/>
          </p:nvPr>
        </p:nvSpPr>
        <p:spPr>
          <a:xfrm>
            <a:off x="0" y="888248"/>
            <a:ext cx="24384000" cy="686344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Paikannussatelliitit sijaitsevat noin 20 000 km korkeudessa.</a:t>
            </a:r>
            <a:endParaRPr dirty="0"/>
          </a:p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Ne kiertävät maata omilla radoillaan ja lähettävät maahan paikannussignaalia.</a:t>
            </a:r>
            <a:endParaRPr dirty="0"/>
          </a:p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Luotettavaan paikannukseen tarvitaan signaali neljästä satelliitista.</a:t>
            </a:r>
            <a:endParaRPr dirty="0"/>
          </a:p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Paikannin laskee tarkan sijainnin kolmiomittauksen avulla.</a:t>
            </a:r>
            <a:endParaRPr dirty="0"/>
          </a:p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Korkeat rakennukset ja katvealueet voivat aiheuttaa häiriöitä paikannukseen.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11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2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  <p:sp>
        <p:nvSpPr>
          <p:cNvPr id="105" name="Google Shape;105;p12"/>
          <p:cNvSpPr txBox="1"/>
          <p:nvPr/>
        </p:nvSpPr>
        <p:spPr>
          <a:xfrm>
            <a:off x="1676400" y="12330967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 Manner 4 Luku 3 </a:t>
            </a:r>
            <a:endParaRPr sz="2000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E0E339F6-E51D-4862-9ADE-23E49EA88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835" y="0"/>
            <a:ext cx="20391052" cy="123309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 txBox="1">
            <a:spLocks noGrp="1"/>
          </p:cNvSpPr>
          <p:nvPr>
            <p:ph type="title"/>
          </p:nvPr>
        </p:nvSpPr>
        <p:spPr>
          <a:xfrm>
            <a:off x="793531" y="-71700"/>
            <a:ext cx="18424635" cy="1727079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GNSS</a:t>
            </a:r>
            <a:endParaRPr dirty="0"/>
          </a:p>
        </p:txBody>
      </p:sp>
      <p:sp>
        <p:nvSpPr>
          <p:cNvPr id="112" name="Google Shape;112;p13"/>
          <p:cNvSpPr txBox="1">
            <a:spLocks noGrp="1"/>
          </p:cNvSpPr>
          <p:nvPr>
            <p:ph type="body" idx="1"/>
          </p:nvPr>
        </p:nvSpPr>
        <p:spPr>
          <a:xfrm>
            <a:off x="348275" y="1655379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Satelliittipaikannuksen yhteisnimitys on GNSS (Global </a:t>
            </a:r>
            <a:r>
              <a:rPr lang="fi-FI" dirty="0" err="1"/>
              <a:t>Navigation</a:t>
            </a:r>
            <a:r>
              <a:rPr lang="fi-FI" dirty="0"/>
              <a:t> </a:t>
            </a:r>
            <a:r>
              <a:rPr lang="fi-FI" dirty="0" err="1"/>
              <a:t>Satellite</a:t>
            </a:r>
            <a:r>
              <a:rPr lang="fi-FI" dirty="0"/>
              <a:t> System).</a:t>
            </a:r>
            <a:endParaRPr dirty="0"/>
          </a:p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Erilaisia satelliittipaikannusjärjestelmiä ovat </a:t>
            </a:r>
            <a:r>
              <a:rPr lang="fi-FI" dirty="0" err="1"/>
              <a:t>Navstar</a:t>
            </a:r>
            <a:r>
              <a:rPr lang="fi-FI" dirty="0"/>
              <a:t> GPS, </a:t>
            </a:r>
            <a:r>
              <a:rPr lang="fi-FI" dirty="0" err="1"/>
              <a:t>Beidou</a:t>
            </a:r>
            <a:r>
              <a:rPr lang="fi-FI" dirty="0"/>
              <a:t>, </a:t>
            </a:r>
            <a:r>
              <a:rPr lang="fi-FI" dirty="0" err="1"/>
              <a:t>Glonass</a:t>
            </a:r>
            <a:r>
              <a:rPr lang="fi-FI" dirty="0"/>
              <a:t> ja Galileo.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13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  <p:sp>
        <p:nvSpPr>
          <p:cNvPr id="114" name="Google Shape;114;p13"/>
          <p:cNvSpPr txBox="1"/>
          <p:nvPr/>
        </p:nvSpPr>
        <p:spPr>
          <a:xfrm>
            <a:off x="1621944" y="12255499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Manner 4 Luku 3 </a:t>
            </a:r>
            <a:endParaRPr sz="2000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Kuva 2" descr="Kuva, joka sisältää kohteen satelliitti, kuljetus, yötaivas&#10;&#10;Kuvaus luotu automaattisesti">
            <a:extLst>
              <a:ext uri="{FF2B5EF4-FFF2-40B4-BE49-F238E27FC236}">
                <a16:creationId xmlns:a16="http://schemas.microsoft.com/office/drawing/2014/main" id="{DE2EE8AF-5406-4968-9245-7CCCE2CD9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1544" y="5371761"/>
            <a:ext cx="14532455" cy="8174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4"/>
          <p:cNvSpPr txBox="1">
            <a:spLocks noGrp="1"/>
          </p:cNvSpPr>
          <p:nvPr>
            <p:ph type="title"/>
          </p:nvPr>
        </p:nvSpPr>
        <p:spPr>
          <a:xfrm>
            <a:off x="0" y="22861"/>
            <a:ext cx="24063434" cy="1634576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Satelliittipaikannus ammatti- ja harrastuskäytössä</a:t>
            </a:r>
            <a:endParaRPr dirty="0"/>
          </a:p>
        </p:txBody>
      </p:sp>
      <p:sp>
        <p:nvSpPr>
          <p:cNvPr id="121" name="Google Shape;121;p14"/>
          <p:cNvSpPr txBox="1">
            <a:spLocks noGrp="1"/>
          </p:cNvSpPr>
          <p:nvPr>
            <p:ph type="body" idx="1"/>
          </p:nvPr>
        </p:nvSpPr>
        <p:spPr>
          <a:xfrm>
            <a:off x="141889" y="1476512"/>
            <a:ext cx="24384000" cy="752559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Satelliittipaikannusta käytetään liikenteessä, maalla ja merellä.</a:t>
            </a:r>
            <a:endParaRPr dirty="0"/>
          </a:p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Navigaattoreita ja karttasovelluksia hyödynnetään muun muassa kuljetusalalla, satamissa, pelastustehtävissä, tutkimuksissa ja kaupunkitekniikassa.</a:t>
            </a:r>
            <a:endParaRPr dirty="0"/>
          </a:p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Siviilikäytössä paikannusta hyödynnetään muun muassa sääpalveluissa, retkillä, taksipalveluissa, reittioppaissa ja autonavigaattoreissa.</a:t>
            </a:r>
            <a:endParaRPr dirty="0"/>
          </a:p>
        </p:txBody>
      </p:sp>
      <p:sp>
        <p:nvSpPr>
          <p:cNvPr id="122" name="Google Shape;122;p14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  <p:sp>
        <p:nvSpPr>
          <p:cNvPr id="123" name="Google Shape;123;p14"/>
          <p:cNvSpPr txBox="1"/>
          <p:nvPr/>
        </p:nvSpPr>
        <p:spPr>
          <a:xfrm>
            <a:off x="1676400" y="12255549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 Manner 4 Luku 3 </a:t>
            </a:r>
            <a:endParaRPr sz="2000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405574F2-444C-2AB0-C450-91BD0F444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5789" y="7220988"/>
            <a:ext cx="10748211" cy="6474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  <p:sp>
        <p:nvSpPr>
          <p:cNvPr id="132" name="Google Shape;132;p15"/>
          <p:cNvSpPr txBox="1"/>
          <p:nvPr/>
        </p:nvSpPr>
        <p:spPr>
          <a:xfrm>
            <a:off x="1621944" y="12525662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Manner 4 Luku 3 </a:t>
            </a:r>
            <a:endParaRPr sz="2000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Kuva 2" descr="Kuva, joka sisältää kohteen ruoho, ulko, nisäkäs, puu&#10;&#10;Kuvaus luotu automaattisesti">
            <a:extLst>
              <a:ext uri="{FF2B5EF4-FFF2-40B4-BE49-F238E27FC236}">
                <a16:creationId xmlns:a16="http://schemas.microsoft.com/office/drawing/2014/main" id="{B22F7F9E-79F3-48D9-BDA0-175884FF4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293" y="654833"/>
            <a:ext cx="19183413" cy="1154841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20479407" cy="1450428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Kaukokartoitus</a:t>
            </a:r>
            <a:endParaRPr dirty="0"/>
          </a:p>
        </p:txBody>
      </p:sp>
      <p:sp>
        <p:nvSpPr>
          <p:cNvPr id="139" name="Google Shape;139;p16"/>
          <p:cNvSpPr txBox="1">
            <a:spLocks noGrp="1"/>
          </p:cNvSpPr>
          <p:nvPr>
            <p:ph type="body" idx="1"/>
          </p:nvPr>
        </p:nvSpPr>
        <p:spPr>
          <a:xfrm>
            <a:off x="0" y="1450428"/>
            <a:ext cx="24384000" cy="714230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Kaukokartoitus on tiedon keruuta laajoista alueista.</a:t>
            </a:r>
            <a:endParaRPr dirty="0"/>
          </a:p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Ilmakuvaus on vanhin kaukokartoitustapa.</a:t>
            </a:r>
            <a:endParaRPr dirty="0"/>
          </a:p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Laserkeilaus mittaa kohteita lasersäteiden avulla, ja tuloksena saadaan kolmiulotteinen malli kohteesta.</a:t>
            </a:r>
            <a:endParaRPr dirty="0"/>
          </a:p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Satelliittikuvauksella saadaan reaaliaikaista kuvaa maapallolta, tehdään tieteellistä ja teknistä tutkimusta, välitetään TV-kuvaa tai seurataan säätilaa.</a:t>
            </a:r>
            <a:endParaRPr dirty="0"/>
          </a:p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Satelliitit voivat olla </a:t>
            </a:r>
            <a:r>
              <a:rPr lang="fi-FI" i="1" dirty="0" err="1"/>
              <a:t>geostationaarisia</a:t>
            </a:r>
            <a:r>
              <a:rPr lang="fi-FI" dirty="0"/>
              <a:t> tai </a:t>
            </a:r>
            <a:r>
              <a:rPr lang="fi-FI" i="1" dirty="0"/>
              <a:t>polaarisatelliitteja.</a:t>
            </a:r>
            <a:endParaRPr i="1" dirty="0"/>
          </a:p>
        </p:txBody>
      </p:sp>
      <p:sp>
        <p:nvSpPr>
          <p:cNvPr id="140" name="Google Shape;140;p16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  <p:sp>
        <p:nvSpPr>
          <p:cNvPr id="141" name="Google Shape;141;p16"/>
          <p:cNvSpPr txBox="1"/>
          <p:nvPr/>
        </p:nvSpPr>
        <p:spPr>
          <a:xfrm>
            <a:off x="1621944" y="12255499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Manner 4 Luku 3 </a:t>
            </a:r>
            <a:endParaRPr sz="2000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7"/>
          <p:cNvSpPr txBox="1">
            <a:spLocks noGrp="1"/>
          </p:cNvSpPr>
          <p:nvPr>
            <p:ph type="title"/>
          </p:nvPr>
        </p:nvSpPr>
        <p:spPr>
          <a:xfrm>
            <a:off x="1187669" y="0"/>
            <a:ext cx="20621296" cy="1182414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Ilma- ja satelliittikuvien hyödyntäminen</a:t>
            </a:r>
            <a:endParaRPr dirty="0"/>
          </a:p>
        </p:txBody>
      </p:sp>
      <p:sp>
        <p:nvSpPr>
          <p:cNvPr id="148" name="Google Shape;148;p17"/>
          <p:cNvSpPr txBox="1">
            <a:spLocks noGrp="1"/>
          </p:cNvSpPr>
          <p:nvPr>
            <p:ph type="body" idx="1"/>
          </p:nvPr>
        </p:nvSpPr>
        <p:spPr>
          <a:xfrm>
            <a:off x="0" y="1239561"/>
            <a:ext cx="24384000" cy="605324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Satelliittikuvilla saadaan tietoa laajoista alueista nopeasti: veden pintalämpötiloista, leväkukinnoista ja esimerkiksi jäätilanteesta.</a:t>
            </a:r>
            <a:endParaRPr dirty="0"/>
          </a:p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Satelliittikuvien aikasarjat mahdollistavat pitkäaikaisten ja hitaiden muutosten seurannan: kasvipeitteiden muutokset, merivesien lämpeneminen, kaivostoiminnan tai esimerkiksi kaupunkien laajeneminen.</a:t>
            </a:r>
            <a:endParaRPr dirty="0"/>
          </a:p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Nasan ympäristöseurantasatelliitteja ovat muun muassa </a:t>
            </a:r>
            <a:r>
              <a:rPr lang="fi-FI" dirty="0" err="1"/>
              <a:t>Landsat</a:t>
            </a:r>
            <a:r>
              <a:rPr lang="fi-FI" dirty="0"/>
              <a:t>, Terra ja </a:t>
            </a:r>
            <a:r>
              <a:rPr lang="fi-FI" dirty="0" err="1"/>
              <a:t>Aqua</a:t>
            </a:r>
            <a:r>
              <a:rPr lang="fi-FI" dirty="0"/>
              <a:t>.</a:t>
            </a:r>
            <a:endParaRPr dirty="0"/>
          </a:p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i="1" dirty="0"/>
              <a:t>Metatieto</a:t>
            </a:r>
            <a:r>
              <a:rPr lang="fi-FI" dirty="0"/>
              <a:t> eli </a:t>
            </a:r>
            <a:r>
              <a:rPr lang="fi-FI" i="1" dirty="0"/>
              <a:t>metadata</a:t>
            </a:r>
            <a:r>
              <a:rPr lang="fi-FI" dirty="0"/>
              <a:t> tarkoittaa tietoa tiedosta (mikä satelliitti on ottanut kuvan, mistä ja milloin kuva on otettu).</a:t>
            </a:r>
            <a:endParaRPr dirty="0"/>
          </a:p>
        </p:txBody>
      </p:sp>
      <p:sp>
        <p:nvSpPr>
          <p:cNvPr id="149" name="Google Shape;149;p17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  <p:sp>
        <p:nvSpPr>
          <p:cNvPr id="150" name="Google Shape;150;p17"/>
          <p:cNvSpPr txBox="1"/>
          <p:nvPr/>
        </p:nvSpPr>
        <p:spPr>
          <a:xfrm>
            <a:off x="1621944" y="12255499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 Manner 4 Luku 3 </a:t>
            </a:r>
            <a:endParaRPr sz="2000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Kuva 1" descr="Kuva, joka sisältää kohteen ulko, aalto, kasvi&#10;&#10;Kuvaus luotu automaattisesti">
            <a:extLst>
              <a:ext uri="{FF2B5EF4-FFF2-40B4-BE49-F238E27FC236}">
                <a16:creationId xmlns:a16="http://schemas.microsoft.com/office/drawing/2014/main" id="{4CB12B15-33C4-6620-F303-BE6D854AB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2458" y="6687666"/>
            <a:ext cx="9851542" cy="7028334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CB7282C2-0F37-7553-8157-FC568EB73B6C}"/>
              </a:ext>
            </a:extLst>
          </p:cNvPr>
          <p:cNvSpPr txBox="1"/>
          <p:nvPr/>
        </p:nvSpPr>
        <p:spPr>
          <a:xfrm>
            <a:off x="1746031" y="8158324"/>
            <a:ext cx="124468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NASA image of the day June 20, 2022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/>
              <a:t>Satellite: Terra, Date Acquired: 6/17/2022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616</Words>
  <Application>Microsoft Office PowerPoint</Application>
  <PresentationFormat>Mukautettu</PresentationFormat>
  <Paragraphs>78</Paragraphs>
  <Slides>11</Slides>
  <Notes>10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5" baseType="lpstr">
      <vt:lpstr>Arial</vt:lpstr>
      <vt:lpstr>Calibri</vt:lpstr>
      <vt:lpstr>Source Sans Pro</vt:lpstr>
      <vt:lpstr>Office-teema</vt:lpstr>
      <vt:lpstr>3. Satelliittipaikannus ja kaukokartoitus</vt:lpstr>
      <vt:lpstr>PowerPoint-esitys</vt:lpstr>
      <vt:lpstr>Satelliittipaikannus</vt:lpstr>
      <vt:lpstr>PowerPoint-esitys</vt:lpstr>
      <vt:lpstr>GNSS</vt:lpstr>
      <vt:lpstr>Satelliittipaikannus ammatti- ja harrastuskäytössä</vt:lpstr>
      <vt:lpstr>PowerPoint-esitys</vt:lpstr>
      <vt:lpstr>Kaukokartoitus</vt:lpstr>
      <vt:lpstr>Ilma- ja satelliittikuvien hyödyntäminen</vt:lpstr>
      <vt:lpstr>NASA image of the day June 20, 2022 Satellite: Terra, Date Acquired: 6/17/2022</vt:lpstr>
      <vt:lpstr>Dronet tutkimuksen välineinä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Satelliittipaikannus ja kaukokartoitus</dc:title>
  <dc:creator>Nina Brander</dc:creator>
  <cp:lastModifiedBy>Anitta Marttila</cp:lastModifiedBy>
  <cp:revision>6</cp:revision>
  <dcterms:modified xsi:type="dcterms:W3CDTF">2025-08-12T10:55:51Z</dcterms:modified>
</cp:coreProperties>
</file>