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CE062-0E9B-48FB-8BF4-814CD79A0AFD}" type="datetimeFigureOut">
              <a:rPr lang="it-IT" smtClean="0"/>
              <a:pPr/>
              <a:t>06/02/2013</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BDDBD-47A1-40DD-8A67-7615487D5828}" type="slidenum">
              <a:rPr lang="it-IT" smtClean="0"/>
              <a:pPr/>
              <a:t>‹N›</a:t>
            </a:fld>
            <a:endParaRPr lang="it-IT"/>
          </a:p>
        </p:txBody>
      </p:sp>
    </p:spTree>
    <p:extLst>
      <p:ext uri="{BB962C8B-B14F-4D97-AF65-F5344CB8AC3E}">
        <p14:creationId xmlns:p14="http://schemas.microsoft.com/office/powerpoint/2010/main" val="346246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767BDDBD-47A1-40DD-8A67-7615487D5828}"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470025"/>
          </a:xfrm>
        </p:spPr>
        <p:txBody>
          <a:bodyPr>
            <a:normAutofit fontScale="90000"/>
          </a:bodyPr>
          <a:lstStyle/>
          <a:p>
            <a:r>
              <a:rPr lang="it-IT" sz="6000" dirty="0" smtClean="0">
                <a:solidFill>
                  <a:schemeClr val="bg1"/>
                </a:solidFill>
                <a:latin typeface="Cambria" pitchFamily="18" charset="0"/>
              </a:rPr>
              <a:t>The Italian Air Force</a:t>
            </a:r>
            <a:br>
              <a:rPr lang="it-IT" sz="6000" dirty="0" smtClean="0">
                <a:solidFill>
                  <a:schemeClr val="bg1"/>
                </a:solidFill>
                <a:latin typeface="Cambria" pitchFamily="18" charset="0"/>
              </a:rPr>
            </a:br>
            <a:r>
              <a:rPr lang="it-IT" sz="4000" dirty="0" smtClean="0">
                <a:solidFill>
                  <a:schemeClr val="bg1"/>
                </a:solidFill>
                <a:latin typeface="Cambria" pitchFamily="18" charset="0"/>
              </a:rPr>
              <a:t>AERONAUTICA MILITARE</a:t>
            </a:r>
            <a:endParaRPr lang="it-IT" sz="6000" dirty="0">
              <a:solidFill>
                <a:schemeClr val="bg1"/>
              </a:solidFill>
              <a:latin typeface="Cambria" pitchFamily="18" charset="0"/>
            </a:endParaRPr>
          </a:p>
        </p:txBody>
      </p:sp>
      <p:sp>
        <p:nvSpPr>
          <p:cNvPr id="3" name="Subtitle 2"/>
          <p:cNvSpPr>
            <a:spLocks noGrp="1"/>
          </p:cNvSpPr>
          <p:nvPr>
            <p:ph type="subTitle" idx="1"/>
          </p:nvPr>
        </p:nvSpPr>
        <p:spPr>
          <a:xfrm>
            <a:off x="381000" y="4572000"/>
            <a:ext cx="8763000" cy="2057400"/>
          </a:xfrm>
        </p:spPr>
        <p:txBody>
          <a:bodyPr>
            <a:normAutofit fontScale="92500" lnSpcReduction="10000"/>
          </a:bodyPr>
          <a:lstStyle/>
          <a:p>
            <a:r>
              <a:rPr lang="it-IT" dirty="0" smtClean="0">
                <a:solidFill>
                  <a:schemeClr val="bg1"/>
                </a:solidFill>
              </a:rPr>
              <a:t>Made by </a:t>
            </a:r>
          </a:p>
          <a:p>
            <a:r>
              <a:rPr lang="it-IT" dirty="0" smtClean="0">
                <a:solidFill>
                  <a:schemeClr val="bg1"/>
                </a:solidFill>
              </a:rPr>
              <a:t>Alvise Celant</a:t>
            </a:r>
          </a:p>
          <a:p>
            <a:r>
              <a:rPr lang="it-IT" dirty="0" smtClean="0">
                <a:solidFill>
                  <a:schemeClr val="bg1"/>
                </a:solidFill>
              </a:rPr>
              <a:t>Giovanni Mascherpa</a:t>
            </a:r>
          </a:p>
          <a:p>
            <a:r>
              <a:rPr lang="it-IT" dirty="0" smtClean="0">
                <a:solidFill>
                  <a:schemeClr val="bg1"/>
                </a:solidFill>
              </a:rPr>
              <a:t>Giorgio Tromboni</a:t>
            </a:r>
            <a:endParaRPr lang="it-IT" dirty="0">
              <a:solidFill>
                <a:schemeClr val="bg1"/>
              </a:solidFill>
            </a:endParaRPr>
          </a:p>
        </p:txBody>
      </p:sp>
      <p:pic>
        <p:nvPicPr>
          <p:cNvPr id="1027" name="Picture 3" descr="E:\PPP Aeronautica Militare\Festa_della_republica_2005_con_frecce_tricolori.jpg"/>
          <p:cNvPicPr>
            <a:picLocks noChangeAspect="1" noChangeArrowheads="1"/>
          </p:cNvPicPr>
          <p:nvPr/>
        </p:nvPicPr>
        <p:blipFill>
          <a:blip r:embed="rId2" cstate="print"/>
          <a:srcRect/>
          <a:stretch>
            <a:fillRect/>
          </a:stretch>
        </p:blipFill>
        <p:spPr bwMode="auto">
          <a:xfrm>
            <a:off x="1600200" y="1447800"/>
            <a:ext cx="5715000" cy="29718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Autofit/>
          </a:bodyPr>
          <a:lstStyle/>
          <a:p>
            <a:r>
              <a:rPr lang="it-IT" sz="4000" dirty="0" smtClean="0">
                <a:solidFill>
                  <a:schemeClr val="bg1"/>
                </a:solidFill>
              </a:rPr>
              <a:t>32°Stormo</a:t>
            </a:r>
            <a:r>
              <a:rPr lang="it-IT" sz="3600" dirty="0" smtClean="0">
                <a:solidFill>
                  <a:schemeClr val="bg1"/>
                </a:solidFill>
              </a:rPr>
              <a:t/>
            </a:r>
            <a:br>
              <a:rPr lang="it-IT" sz="3600" dirty="0" smtClean="0">
                <a:solidFill>
                  <a:schemeClr val="bg1"/>
                </a:solidFill>
              </a:rPr>
            </a:br>
            <a:r>
              <a:rPr lang="en-US" sz="3600" dirty="0" smtClean="0">
                <a:solidFill>
                  <a:schemeClr val="bg1"/>
                </a:solidFill>
              </a:rPr>
              <a:t>32</a:t>
            </a:r>
            <a:r>
              <a:rPr lang="en-US" sz="3600" baseline="30000" dirty="0" smtClean="0">
                <a:solidFill>
                  <a:schemeClr val="bg1"/>
                </a:solidFill>
              </a:rPr>
              <a:t>nd</a:t>
            </a:r>
            <a:r>
              <a:rPr lang="en-US" sz="3600" dirty="0" smtClean="0">
                <a:solidFill>
                  <a:schemeClr val="bg1"/>
                </a:solidFill>
              </a:rPr>
              <a:t> Wing</a:t>
            </a:r>
            <a:endParaRPr lang="it-IT" sz="3600" dirty="0">
              <a:solidFill>
                <a:schemeClr val="bg1"/>
              </a:solidFill>
            </a:endParaRPr>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000" dirty="0" smtClean="0">
                <a:solidFill>
                  <a:schemeClr val="bg1"/>
                </a:solidFill>
              </a:rPr>
              <a:t>      The 32</a:t>
            </a:r>
            <a:r>
              <a:rPr lang="en-US" sz="2000" baseline="30000" dirty="0" smtClean="0">
                <a:solidFill>
                  <a:schemeClr val="bg1"/>
                </a:solidFill>
              </a:rPr>
              <a:t>nd</a:t>
            </a:r>
            <a:r>
              <a:rPr lang="en-US" sz="2000" dirty="0" smtClean="0">
                <a:solidFill>
                  <a:schemeClr val="bg1"/>
                </a:solidFill>
              </a:rPr>
              <a:t> Wing is an air support unit Equipped whit AMX and Predators. It is Based in Foggia</a:t>
            </a:r>
            <a:endParaRPr lang="en-US" sz="2000" dirty="0">
              <a:solidFill>
                <a:schemeClr val="bg1"/>
              </a:solidFill>
            </a:endParaRPr>
          </a:p>
        </p:txBody>
      </p:sp>
      <p:pic>
        <p:nvPicPr>
          <p:cNvPr id="5122" name="Picture 2" descr="C:\Documents and Settings\Alvise\Desktop\PPP Aeronautica Militare\32°Stormo-Patch.png"/>
          <p:cNvPicPr>
            <a:picLocks noChangeAspect="1" noChangeArrowheads="1"/>
          </p:cNvPicPr>
          <p:nvPr/>
        </p:nvPicPr>
        <p:blipFill>
          <a:blip r:embed="rId2" cstate="print"/>
          <a:srcRect/>
          <a:stretch>
            <a:fillRect/>
          </a:stretch>
        </p:blipFill>
        <p:spPr bwMode="auto">
          <a:xfrm>
            <a:off x="3581400" y="4572000"/>
            <a:ext cx="1905000" cy="2540000"/>
          </a:xfrm>
          <a:prstGeom prst="rect">
            <a:avLst/>
          </a:prstGeom>
          <a:noFill/>
        </p:spPr>
      </p:pic>
      <p:pic>
        <p:nvPicPr>
          <p:cNvPr id="4" name="Picture 2" descr="E:\PPP Aeronautica Militare\UAV_Predator_Italian_Air_Force.JPG"/>
          <p:cNvPicPr>
            <a:picLocks noChangeAspect="1" noChangeArrowheads="1"/>
          </p:cNvPicPr>
          <p:nvPr/>
        </p:nvPicPr>
        <p:blipFill>
          <a:blip r:embed="rId3" cstate="print"/>
          <a:srcRect/>
          <a:stretch>
            <a:fillRect/>
          </a:stretch>
        </p:blipFill>
        <p:spPr bwMode="auto">
          <a:xfrm>
            <a:off x="4191000" y="1600200"/>
            <a:ext cx="3963196" cy="2971800"/>
          </a:xfrm>
          <a:prstGeom prst="rect">
            <a:avLst/>
          </a:prstGeom>
          <a:noFill/>
        </p:spPr>
      </p:pic>
      <p:pic>
        <p:nvPicPr>
          <p:cNvPr id="5123" name="Picture 3" descr="E:\PPP Aeronautica Militare\23 - AMX 32 Stormo.jpg"/>
          <p:cNvPicPr>
            <a:picLocks noChangeAspect="1" noChangeArrowheads="1"/>
          </p:cNvPicPr>
          <p:nvPr/>
        </p:nvPicPr>
        <p:blipFill>
          <a:blip r:embed="rId4" cstate="print"/>
          <a:srcRect/>
          <a:stretch>
            <a:fillRect/>
          </a:stretch>
        </p:blipFill>
        <p:spPr bwMode="auto">
          <a:xfrm>
            <a:off x="533400" y="2209800"/>
            <a:ext cx="3352800" cy="24983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36°Stormo</a:t>
            </a:r>
            <a:r>
              <a:rPr lang="it-IT" dirty="0" smtClean="0"/>
              <a:t/>
            </a:r>
            <a:br>
              <a:rPr lang="it-IT" dirty="0" smtClean="0"/>
            </a:br>
            <a:r>
              <a:rPr lang="en-US" dirty="0" smtClean="0">
                <a:solidFill>
                  <a:schemeClr val="bg1"/>
                </a:solidFill>
              </a:rPr>
              <a:t> </a:t>
            </a:r>
            <a:r>
              <a:rPr lang="en-US" sz="4000" dirty="0" smtClean="0">
                <a:solidFill>
                  <a:schemeClr val="bg1"/>
                </a:solidFill>
              </a:rPr>
              <a:t>36</a:t>
            </a:r>
            <a:r>
              <a:rPr lang="en-US" sz="4000" baseline="30000" dirty="0" smtClean="0">
                <a:solidFill>
                  <a:schemeClr val="bg1"/>
                </a:solidFill>
              </a:rPr>
              <a:t>th</a:t>
            </a:r>
            <a:r>
              <a:rPr lang="en-US" sz="4000" dirty="0" smtClean="0">
                <a:solidFill>
                  <a:schemeClr val="bg1"/>
                </a:solidFill>
              </a:rPr>
              <a:t> Wing</a:t>
            </a:r>
            <a:endParaRPr lang="it-IT" sz="4000" dirty="0"/>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000" dirty="0" smtClean="0">
                <a:solidFill>
                  <a:schemeClr val="bg1"/>
                </a:solidFill>
              </a:rPr>
              <a:t>     The 36</a:t>
            </a:r>
            <a:r>
              <a:rPr lang="en-US" sz="2000" baseline="30000" dirty="0" smtClean="0">
                <a:solidFill>
                  <a:schemeClr val="bg1"/>
                </a:solidFill>
              </a:rPr>
              <a:t>th</a:t>
            </a:r>
            <a:r>
              <a:rPr lang="en-US" sz="2000" dirty="0" smtClean="0">
                <a:solidFill>
                  <a:schemeClr val="bg1"/>
                </a:solidFill>
              </a:rPr>
              <a:t> Wing is an Air Superiority Wing based in </a:t>
            </a:r>
            <a:r>
              <a:rPr lang="en-US" sz="2000" dirty="0" err="1" smtClean="0">
                <a:solidFill>
                  <a:schemeClr val="bg1"/>
                </a:solidFill>
              </a:rPr>
              <a:t>Gioia</a:t>
            </a:r>
            <a:r>
              <a:rPr lang="en-US" sz="2000" dirty="0" smtClean="0">
                <a:solidFill>
                  <a:schemeClr val="bg1"/>
                </a:solidFill>
              </a:rPr>
              <a:t> Del </a:t>
            </a:r>
            <a:r>
              <a:rPr lang="en-US" sz="2000" dirty="0" err="1" smtClean="0">
                <a:solidFill>
                  <a:schemeClr val="bg1"/>
                </a:solidFill>
              </a:rPr>
              <a:t>Colle</a:t>
            </a:r>
            <a:r>
              <a:rPr lang="en-US" sz="2000" dirty="0" smtClean="0">
                <a:solidFill>
                  <a:schemeClr val="bg1"/>
                </a:solidFill>
              </a:rPr>
              <a:t>. It is Equipped whit Eurofighter Typhoon</a:t>
            </a:r>
            <a:endParaRPr lang="en-US" sz="2000" dirty="0">
              <a:solidFill>
                <a:schemeClr val="bg1"/>
              </a:solidFill>
            </a:endParaRPr>
          </a:p>
        </p:txBody>
      </p:sp>
      <p:pic>
        <p:nvPicPr>
          <p:cNvPr id="6148" name="Picture 4" descr="C:\Documents and Settings\Alvise\Desktop\PPP Aeronautica Militare\Ensign_of_the_36º_Stormo_of_the_Italian_Air_Force.png"/>
          <p:cNvPicPr>
            <a:picLocks noChangeAspect="1" noChangeArrowheads="1"/>
          </p:cNvPicPr>
          <p:nvPr/>
        </p:nvPicPr>
        <p:blipFill>
          <a:blip r:embed="rId2" cstate="print"/>
          <a:srcRect/>
          <a:stretch>
            <a:fillRect/>
          </a:stretch>
        </p:blipFill>
        <p:spPr bwMode="auto">
          <a:xfrm>
            <a:off x="3657600" y="4572000"/>
            <a:ext cx="1885950" cy="2514600"/>
          </a:xfrm>
          <a:prstGeom prst="rect">
            <a:avLst/>
          </a:prstGeom>
          <a:noFill/>
        </p:spPr>
      </p:pic>
      <p:pic>
        <p:nvPicPr>
          <p:cNvPr id="6146" name="Picture 2" descr="E:\PPP Aeronautica Militare\Gioia - 29 maggio 2008 - 1003 - low.JPG"/>
          <p:cNvPicPr>
            <a:picLocks noChangeAspect="1" noChangeArrowheads="1"/>
          </p:cNvPicPr>
          <p:nvPr/>
        </p:nvPicPr>
        <p:blipFill>
          <a:blip r:embed="rId3" cstate="print"/>
          <a:srcRect/>
          <a:stretch>
            <a:fillRect/>
          </a:stretch>
        </p:blipFill>
        <p:spPr bwMode="auto">
          <a:xfrm>
            <a:off x="304800" y="1981200"/>
            <a:ext cx="4038600" cy="2680621"/>
          </a:xfrm>
          <a:prstGeom prst="rect">
            <a:avLst/>
          </a:prstGeom>
          <a:noFill/>
        </p:spPr>
      </p:pic>
      <p:pic>
        <p:nvPicPr>
          <p:cNvPr id="6147" name="Picture 3" descr="E:\PPP Aeronautica Militare\leuchars-2012_66.jpg"/>
          <p:cNvPicPr>
            <a:picLocks noChangeAspect="1" noChangeArrowheads="1"/>
          </p:cNvPicPr>
          <p:nvPr/>
        </p:nvPicPr>
        <p:blipFill>
          <a:blip r:embed="rId4" cstate="print"/>
          <a:srcRect/>
          <a:stretch>
            <a:fillRect/>
          </a:stretch>
        </p:blipFill>
        <p:spPr bwMode="auto">
          <a:xfrm>
            <a:off x="4800600" y="1752600"/>
            <a:ext cx="3962400" cy="2641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it-IT" dirty="0" smtClean="0">
                <a:solidFill>
                  <a:schemeClr val="bg1"/>
                </a:solidFill>
              </a:rPr>
              <a:t>37°Stormo</a:t>
            </a:r>
            <a:r>
              <a:rPr lang="it-IT" dirty="0" smtClean="0"/>
              <a:t/>
            </a:r>
            <a:br>
              <a:rPr lang="it-IT" dirty="0" smtClean="0"/>
            </a:br>
            <a:r>
              <a:rPr lang="en-US" sz="4000" dirty="0" smtClean="0">
                <a:solidFill>
                  <a:schemeClr val="bg1"/>
                </a:solidFill>
              </a:rPr>
              <a:t> 37</a:t>
            </a:r>
            <a:r>
              <a:rPr lang="en-US" sz="4000" baseline="30000" dirty="0" smtClean="0">
                <a:solidFill>
                  <a:schemeClr val="bg1"/>
                </a:solidFill>
              </a:rPr>
              <a:t>th</a:t>
            </a:r>
            <a:r>
              <a:rPr lang="en-US" sz="4000" dirty="0" smtClean="0">
                <a:solidFill>
                  <a:schemeClr val="bg1"/>
                </a:solidFill>
              </a:rPr>
              <a:t> Wing </a:t>
            </a:r>
            <a:r>
              <a:rPr lang="it-IT" dirty="0" smtClean="0"/>
              <a:t/>
            </a:r>
            <a:br>
              <a:rPr lang="it-IT" dirty="0" smtClean="0"/>
            </a:br>
            <a:endParaRPr lang="it-IT" dirty="0"/>
          </a:p>
        </p:txBody>
      </p:sp>
      <p:sp>
        <p:nvSpPr>
          <p:cNvPr id="3" name="Content Placeholder 2"/>
          <p:cNvSpPr>
            <a:spLocks noGrp="1"/>
          </p:cNvSpPr>
          <p:nvPr>
            <p:ph idx="1"/>
          </p:nvPr>
        </p:nvSpPr>
        <p:spPr>
          <a:xfrm>
            <a:off x="0" y="1600200"/>
            <a:ext cx="9144000" cy="4525963"/>
          </a:xfrm>
        </p:spPr>
        <p:txBody>
          <a:bodyPr>
            <a:normAutofit/>
          </a:bodyPr>
          <a:lstStyle/>
          <a:p>
            <a:pPr>
              <a:buNone/>
            </a:pPr>
            <a:r>
              <a:rPr lang="en-US" sz="2000" dirty="0" smtClean="0">
                <a:solidFill>
                  <a:schemeClr val="bg1"/>
                </a:solidFill>
              </a:rPr>
              <a:t>      The 37</a:t>
            </a:r>
            <a:r>
              <a:rPr lang="en-US" sz="2000" baseline="30000" dirty="0" smtClean="0">
                <a:solidFill>
                  <a:schemeClr val="bg1"/>
                </a:solidFill>
              </a:rPr>
              <a:t>th</a:t>
            </a:r>
            <a:r>
              <a:rPr lang="en-US" sz="2000" dirty="0" smtClean="0">
                <a:solidFill>
                  <a:schemeClr val="bg1"/>
                </a:solidFill>
              </a:rPr>
              <a:t> Wing is an Air Superiority unit based in Trapani equipped with Eurofighters</a:t>
            </a:r>
            <a:endParaRPr lang="en-US" sz="2000" dirty="0">
              <a:solidFill>
                <a:schemeClr val="bg1"/>
              </a:solidFill>
            </a:endParaRPr>
          </a:p>
        </p:txBody>
      </p:sp>
      <p:pic>
        <p:nvPicPr>
          <p:cNvPr id="7170" name="Picture 2" descr="C:\Documents and Settings\Alvise\Desktop\PPP Aeronautica Militare\37°Stormo-Patch.png"/>
          <p:cNvPicPr>
            <a:picLocks noChangeAspect="1" noChangeArrowheads="1"/>
          </p:cNvPicPr>
          <p:nvPr/>
        </p:nvPicPr>
        <p:blipFill>
          <a:blip r:embed="rId2" cstate="print"/>
          <a:srcRect/>
          <a:stretch>
            <a:fillRect/>
          </a:stretch>
        </p:blipFill>
        <p:spPr bwMode="auto">
          <a:xfrm>
            <a:off x="3810000" y="4724400"/>
            <a:ext cx="1600200" cy="2133600"/>
          </a:xfrm>
          <a:prstGeom prst="rect">
            <a:avLst/>
          </a:prstGeom>
          <a:noFill/>
        </p:spPr>
      </p:pic>
      <p:pic>
        <p:nvPicPr>
          <p:cNvPr id="4" name="Picture 2" descr="E:\PPP Aeronautica Militare\EF-2000-37-stormo-1.jpg"/>
          <p:cNvPicPr>
            <a:picLocks noChangeAspect="1" noChangeArrowheads="1"/>
          </p:cNvPicPr>
          <p:nvPr/>
        </p:nvPicPr>
        <p:blipFill>
          <a:blip r:embed="rId3" cstate="print"/>
          <a:srcRect/>
          <a:stretch>
            <a:fillRect/>
          </a:stretch>
        </p:blipFill>
        <p:spPr bwMode="auto">
          <a:xfrm>
            <a:off x="4495800" y="2133600"/>
            <a:ext cx="4451374" cy="2197100"/>
          </a:xfrm>
          <a:prstGeom prst="rect">
            <a:avLst/>
          </a:prstGeom>
          <a:noFill/>
        </p:spPr>
      </p:pic>
      <p:pic>
        <p:nvPicPr>
          <p:cNvPr id="7171" name="Picture 3" descr="E:\PPP Aeronautica Militare\EF-2000-37-stormo-2.jpg"/>
          <p:cNvPicPr>
            <a:picLocks noChangeAspect="1" noChangeArrowheads="1"/>
          </p:cNvPicPr>
          <p:nvPr/>
        </p:nvPicPr>
        <p:blipFill>
          <a:blip r:embed="rId4" cstate="print"/>
          <a:srcRect/>
          <a:stretch>
            <a:fillRect/>
          </a:stretch>
        </p:blipFill>
        <p:spPr bwMode="auto">
          <a:xfrm>
            <a:off x="381000" y="2057400"/>
            <a:ext cx="3886200" cy="28563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50°Stormo</a:t>
            </a:r>
            <a:br>
              <a:rPr lang="it-IT" dirty="0" smtClean="0">
                <a:solidFill>
                  <a:schemeClr val="bg1"/>
                </a:solidFill>
              </a:rPr>
            </a:br>
            <a:r>
              <a:rPr lang="en-US" dirty="0" smtClean="0">
                <a:solidFill>
                  <a:schemeClr val="bg1"/>
                </a:solidFill>
              </a:rPr>
              <a:t> </a:t>
            </a:r>
            <a:r>
              <a:rPr lang="en-US" sz="4000" dirty="0" smtClean="0">
                <a:solidFill>
                  <a:schemeClr val="bg1"/>
                </a:solidFill>
              </a:rPr>
              <a:t>50</a:t>
            </a:r>
            <a:r>
              <a:rPr lang="en-US" sz="4000" baseline="30000" dirty="0" smtClean="0">
                <a:solidFill>
                  <a:schemeClr val="bg1"/>
                </a:solidFill>
              </a:rPr>
              <a:t>th</a:t>
            </a:r>
            <a:r>
              <a:rPr lang="en-US" sz="4000" dirty="0" smtClean="0">
                <a:solidFill>
                  <a:schemeClr val="bg1"/>
                </a:solidFill>
              </a:rPr>
              <a:t> Wing</a:t>
            </a:r>
            <a:endParaRPr lang="it-IT" sz="4000" dirty="0">
              <a:solidFill>
                <a:schemeClr val="bg1"/>
              </a:solidFill>
            </a:endParaRPr>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000" dirty="0" smtClean="0">
                <a:solidFill>
                  <a:schemeClr val="bg1"/>
                </a:solidFill>
              </a:rPr>
              <a:t>The</a:t>
            </a:r>
            <a:r>
              <a:rPr lang="it-IT" sz="2000" dirty="0" smtClean="0">
                <a:solidFill>
                  <a:schemeClr val="bg1"/>
                </a:solidFill>
              </a:rPr>
              <a:t> 5</a:t>
            </a:r>
            <a:r>
              <a:rPr lang="en-US" sz="2000" dirty="0" smtClean="0">
                <a:solidFill>
                  <a:schemeClr val="bg1"/>
                </a:solidFill>
              </a:rPr>
              <a:t>0</a:t>
            </a:r>
            <a:r>
              <a:rPr lang="en-US" sz="2000" baseline="30000" dirty="0" smtClean="0">
                <a:solidFill>
                  <a:schemeClr val="bg1"/>
                </a:solidFill>
              </a:rPr>
              <a:t>th</a:t>
            </a:r>
            <a:r>
              <a:rPr lang="en-US" sz="2000" dirty="0" smtClean="0">
                <a:solidFill>
                  <a:schemeClr val="bg1"/>
                </a:solidFill>
              </a:rPr>
              <a:t> Wing is an Electronic Warfare unit equipped whit Tornado ECR. Its</a:t>
            </a:r>
          </a:p>
          <a:p>
            <a:pPr>
              <a:buNone/>
            </a:pPr>
            <a:r>
              <a:rPr lang="en-US" sz="2000" dirty="0" smtClean="0">
                <a:solidFill>
                  <a:schemeClr val="bg1"/>
                </a:solidFill>
              </a:rPr>
              <a:t>base is in Piacenza.</a:t>
            </a:r>
            <a:endParaRPr lang="it-IT" sz="2000" dirty="0">
              <a:solidFill>
                <a:schemeClr val="bg1"/>
              </a:solidFill>
            </a:endParaRPr>
          </a:p>
        </p:txBody>
      </p:sp>
      <p:pic>
        <p:nvPicPr>
          <p:cNvPr id="8194" name="Picture 2" descr="C:\Documents and Settings\Alvise\Desktop\PPP Aeronautica Militare\450px-50°Stormo-Patch.svg.png"/>
          <p:cNvPicPr>
            <a:picLocks noChangeAspect="1" noChangeArrowheads="1"/>
          </p:cNvPicPr>
          <p:nvPr/>
        </p:nvPicPr>
        <p:blipFill>
          <a:blip r:embed="rId3" cstate="print"/>
          <a:srcRect/>
          <a:stretch>
            <a:fillRect/>
          </a:stretch>
        </p:blipFill>
        <p:spPr bwMode="auto">
          <a:xfrm>
            <a:off x="3810000" y="4818062"/>
            <a:ext cx="1596473" cy="2039938"/>
          </a:xfrm>
          <a:prstGeom prst="rect">
            <a:avLst/>
          </a:prstGeom>
          <a:noFill/>
        </p:spPr>
      </p:pic>
      <p:pic>
        <p:nvPicPr>
          <p:cNvPr id="4" name="Picture 2" descr="E:\PPP Aeronautica Militare\TornadoECR_main.jpg"/>
          <p:cNvPicPr>
            <a:picLocks noChangeAspect="1" noChangeArrowheads="1"/>
          </p:cNvPicPr>
          <p:nvPr/>
        </p:nvPicPr>
        <p:blipFill>
          <a:blip r:embed="rId4" cstate="print"/>
          <a:srcRect/>
          <a:stretch>
            <a:fillRect/>
          </a:stretch>
        </p:blipFill>
        <p:spPr bwMode="auto">
          <a:xfrm>
            <a:off x="4382837" y="1752600"/>
            <a:ext cx="4761163" cy="2590800"/>
          </a:xfrm>
          <a:prstGeom prst="rect">
            <a:avLst/>
          </a:prstGeom>
          <a:noFill/>
        </p:spPr>
      </p:pic>
      <p:pic>
        <p:nvPicPr>
          <p:cNvPr id="8195" name="Picture 3" descr="E:\PPP Aeronautica Militare\20070514_SF07_04_tornado_50-06_01.jpg"/>
          <p:cNvPicPr>
            <a:picLocks noChangeAspect="1" noChangeArrowheads="1"/>
          </p:cNvPicPr>
          <p:nvPr/>
        </p:nvPicPr>
        <p:blipFill>
          <a:blip r:embed="rId5" cstate="print"/>
          <a:srcRect/>
          <a:stretch>
            <a:fillRect/>
          </a:stretch>
        </p:blipFill>
        <p:spPr bwMode="auto">
          <a:xfrm>
            <a:off x="533400" y="2209800"/>
            <a:ext cx="3542417" cy="25876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it-IT" dirty="0" smtClean="0">
                <a:solidFill>
                  <a:schemeClr val="bg1"/>
                </a:solidFill>
              </a:rPr>
              <a:t>51°Stormo</a:t>
            </a:r>
            <a:r>
              <a:rPr lang="it-IT" dirty="0" smtClean="0"/>
              <a:t/>
            </a:r>
            <a:br>
              <a:rPr lang="it-IT" dirty="0" smtClean="0"/>
            </a:br>
            <a:r>
              <a:rPr lang="en-US" sz="4000" dirty="0" smtClean="0">
                <a:solidFill>
                  <a:schemeClr val="bg1"/>
                </a:solidFill>
              </a:rPr>
              <a:t> 51</a:t>
            </a:r>
            <a:r>
              <a:rPr lang="en-US" sz="4000" baseline="30000" dirty="0" smtClean="0">
                <a:solidFill>
                  <a:schemeClr val="bg1"/>
                </a:solidFill>
              </a:rPr>
              <a:t>st</a:t>
            </a:r>
            <a:r>
              <a:rPr lang="en-US" sz="4000" dirty="0" smtClean="0">
                <a:solidFill>
                  <a:schemeClr val="bg1"/>
                </a:solidFill>
              </a:rPr>
              <a:t> Wing</a:t>
            </a:r>
            <a:endParaRPr lang="it-IT" sz="4000" dirty="0"/>
          </a:p>
        </p:txBody>
      </p:sp>
      <p:sp>
        <p:nvSpPr>
          <p:cNvPr id="3" name="Content Placeholder 2"/>
          <p:cNvSpPr>
            <a:spLocks noGrp="1"/>
          </p:cNvSpPr>
          <p:nvPr>
            <p:ph idx="1"/>
          </p:nvPr>
        </p:nvSpPr>
        <p:spPr/>
        <p:txBody>
          <a:bodyPr>
            <a:normAutofit/>
          </a:bodyPr>
          <a:lstStyle/>
          <a:p>
            <a:pPr>
              <a:buNone/>
            </a:pPr>
            <a:r>
              <a:rPr lang="it-IT" sz="2000" dirty="0" smtClean="0">
                <a:solidFill>
                  <a:schemeClr val="bg1"/>
                </a:solidFill>
              </a:rPr>
              <a:t>The 51</a:t>
            </a:r>
            <a:r>
              <a:rPr lang="en-US" sz="2000" baseline="30000" dirty="0" err="1" smtClean="0">
                <a:solidFill>
                  <a:schemeClr val="bg1"/>
                </a:solidFill>
              </a:rPr>
              <a:t>st</a:t>
            </a:r>
            <a:r>
              <a:rPr lang="en-US" sz="2000" dirty="0" smtClean="0">
                <a:solidFill>
                  <a:schemeClr val="bg1"/>
                </a:solidFill>
              </a:rPr>
              <a:t> Wing is an Air Support unit equipped with AMX. It is Based in </a:t>
            </a:r>
            <a:r>
              <a:rPr lang="en-US" sz="2000" dirty="0" err="1" smtClean="0">
                <a:solidFill>
                  <a:schemeClr val="bg1"/>
                </a:solidFill>
              </a:rPr>
              <a:t>Istrana</a:t>
            </a:r>
            <a:r>
              <a:rPr lang="en-US" sz="2000" dirty="0" smtClean="0">
                <a:solidFill>
                  <a:schemeClr val="bg1"/>
                </a:solidFill>
              </a:rPr>
              <a:t>.</a:t>
            </a:r>
            <a:endParaRPr lang="it-IT" sz="2000" dirty="0">
              <a:solidFill>
                <a:schemeClr val="bg1"/>
              </a:solidFill>
            </a:endParaRPr>
          </a:p>
        </p:txBody>
      </p:sp>
      <p:pic>
        <p:nvPicPr>
          <p:cNvPr id="9218" name="Picture 2" descr="C:\Documents and Settings\Alvise\Desktop\PPP Aeronautica Militare\435px-Ensign_of_the_51º_Stormo_of_the_Italian_Air_Force.svg.png"/>
          <p:cNvPicPr>
            <a:picLocks noChangeAspect="1" noChangeArrowheads="1"/>
          </p:cNvPicPr>
          <p:nvPr/>
        </p:nvPicPr>
        <p:blipFill>
          <a:blip r:embed="rId2" cstate="print"/>
          <a:srcRect/>
          <a:stretch>
            <a:fillRect/>
          </a:stretch>
        </p:blipFill>
        <p:spPr bwMode="auto">
          <a:xfrm>
            <a:off x="3870762" y="4572000"/>
            <a:ext cx="1657350" cy="2286000"/>
          </a:xfrm>
          <a:prstGeom prst="rect">
            <a:avLst/>
          </a:prstGeom>
          <a:noFill/>
        </p:spPr>
      </p:pic>
      <p:pic>
        <p:nvPicPr>
          <p:cNvPr id="4" name="Picture 2" descr="E:\PPP Aeronautica Militare\13590_quattro_nuovi_amx_giunti_ad_heratMedium.jpg"/>
          <p:cNvPicPr>
            <a:picLocks noChangeAspect="1" noChangeArrowheads="1"/>
          </p:cNvPicPr>
          <p:nvPr/>
        </p:nvPicPr>
        <p:blipFill>
          <a:blip r:embed="rId3" cstate="print"/>
          <a:srcRect/>
          <a:stretch>
            <a:fillRect/>
          </a:stretch>
        </p:blipFill>
        <p:spPr bwMode="auto">
          <a:xfrm>
            <a:off x="4724400" y="2057400"/>
            <a:ext cx="3619500" cy="2381250"/>
          </a:xfrm>
          <a:prstGeom prst="rect">
            <a:avLst/>
          </a:prstGeom>
          <a:noFill/>
        </p:spPr>
      </p:pic>
      <p:pic>
        <p:nvPicPr>
          <p:cNvPr id="9219" name="Picture 3" descr="E:\PPP Aeronautica Militare\normal_P5122612.jpg"/>
          <p:cNvPicPr>
            <a:picLocks noChangeAspect="1" noChangeArrowheads="1"/>
          </p:cNvPicPr>
          <p:nvPr/>
        </p:nvPicPr>
        <p:blipFill>
          <a:blip r:embed="rId4" cstate="print"/>
          <a:srcRect/>
          <a:stretch>
            <a:fillRect/>
          </a:stretch>
        </p:blipFill>
        <p:spPr bwMode="auto">
          <a:xfrm>
            <a:off x="609600" y="2209800"/>
            <a:ext cx="3581400" cy="26860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1"/>
                </a:solidFill>
              </a:rPr>
              <a:t>THE SPECIAL AIR BRIGADE</a:t>
            </a:r>
            <a:endParaRPr lang="it-IT" dirty="0">
              <a:solidFill>
                <a:schemeClr val="bg1"/>
              </a:solidFill>
            </a:endParaRPr>
          </a:p>
        </p:txBody>
      </p:sp>
      <p:sp>
        <p:nvSpPr>
          <p:cNvPr id="3" name="Content Placeholder 2"/>
          <p:cNvSpPr>
            <a:spLocks noGrp="1"/>
          </p:cNvSpPr>
          <p:nvPr>
            <p:ph idx="1"/>
          </p:nvPr>
        </p:nvSpPr>
        <p:spPr>
          <a:xfrm>
            <a:off x="457200" y="1295400"/>
            <a:ext cx="8229600" cy="4525963"/>
          </a:xfrm>
        </p:spPr>
        <p:txBody>
          <a:bodyPr>
            <a:normAutofit/>
          </a:bodyPr>
          <a:lstStyle/>
          <a:p>
            <a:pPr>
              <a:buNone/>
            </a:pPr>
            <a:r>
              <a:rPr lang="it-IT" sz="2000" dirty="0" smtClean="0">
                <a:solidFill>
                  <a:schemeClr val="bg1"/>
                </a:solidFill>
              </a:rPr>
              <a:t>      As We Said </a:t>
            </a:r>
            <a:r>
              <a:rPr lang="it-IT" sz="2000" dirty="0" err="1" smtClean="0">
                <a:solidFill>
                  <a:schemeClr val="bg1"/>
                </a:solidFill>
              </a:rPr>
              <a:t>Before</a:t>
            </a:r>
            <a:r>
              <a:rPr lang="it-IT" sz="2000" dirty="0" smtClean="0">
                <a:solidFill>
                  <a:schemeClr val="bg1"/>
                </a:solidFill>
              </a:rPr>
              <a:t> the Special Air </a:t>
            </a:r>
            <a:r>
              <a:rPr lang="it-IT" sz="2000" dirty="0" err="1" smtClean="0">
                <a:solidFill>
                  <a:schemeClr val="bg1"/>
                </a:solidFill>
              </a:rPr>
              <a:t>Brigade</a:t>
            </a:r>
            <a:r>
              <a:rPr lang="it-IT" sz="2000" dirty="0" smtClean="0">
                <a:solidFill>
                  <a:schemeClr val="bg1"/>
                </a:solidFill>
              </a:rPr>
              <a:t> </a:t>
            </a:r>
            <a:r>
              <a:rPr lang="it-IT" sz="2000" dirty="0" err="1" smtClean="0">
                <a:solidFill>
                  <a:schemeClr val="bg1"/>
                </a:solidFill>
              </a:rPr>
              <a:t>controls</a:t>
            </a:r>
            <a:r>
              <a:rPr lang="it-IT" sz="2000" dirty="0" smtClean="0">
                <a:solidFill>
                  <a:schemeClr val="bg1"/>
                </a:solidFill>
              </a:rPr>
              <a:t> </a:t>
            </a:r>
            <a:r>
              <a:rPr lang="it-IT" sz="2000" dirty="0" err="1" smtClean="0">
                <a:solidFill>
                  <a:schemeClr val="bg1"/>
                </a:solidFill>
              </a:rPr>
              <a:t>all</a:t>
            </a:r>
            <a:r>
              <a:rPr lang="it-IT" sz="2000" dirty="0" smtClean="0">
                <a:solidFill>
                  <a:schemeClr val="bg1"/>
                </a:solidFill>
              </a:rPr>
              <a:t> Special Operations Units of the Italian Air Force. Usually it </a:t>
            </a:r>
            <a:r>
              <a:rPr lang="it-IT" sz="2000" dirty="0" err="1" smtClean="0">
                <a:solidFill>
                  <a:schemeClr val="bg1"/>
                </a:solidFill>
              </a:rPr>
              <a:t>cooperates</a:t>
            </a:r>
            <a:r>
              <a:rPr lang="it-IT" sz="2000" dirty="0" smtClean="0">
                <a:solidFill>
                  <a:schemeClr val="bg1"/>
                </a:solidFill>
              </a:rPr>
              <a:t> with other units from the Army and Navy.</a:t>
            </a:r>
            <a:endParaRPr lang="it-IT" sz="2000" dirty="0">
              <a:solidFill>
                <a:schemeClr val="bg1"/>
              </a:solidFill>
            </a:endParaRPr>
          </a:p>
        </p:txBody>
      </p:sp>
      <p:pic>
        <p:nvPicPr>
          <p:cNvPr id="10242" name="Picture 2" descr="C:\Documents and Settings\Alvise\Desktop\PPP Aeronautica Militare\510px-1ª_Brigata-Patch.svg.png"/>
          <p:cNvPicPr>
            <a:picLocks noChangeAspect="1" noChangeArrowheads="1"/>
          </p:cNvPicPr>
          <p:nvPr/>
        </p:nvPicPr>
        <p:blipFill>
          <a:blip r:embed="rId2" cstate="print"/>
          <a:srcRect/>
          <a:stretch>
            <a:fillRect/>
          </a:stretch>
        </p:blipFill>
        <p:spPr bwMode="auto">
          <a:xfrm>
            <a:off x="2743200" y="2819400"/>
            <a:ext cx="3670300" cy="36703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9° Stormo</a:t>
            </a:r>
            <a:r>
              <a:rPr lang="it-IT" dirty="0" smtClean="0"/>
              <a:t/>
            </a:r>
            <a:br>
              <a:rPr lang="it-IT" dirty="0" smtClean="0"/>
            </a:br>
            <a:r>
              <a:rPr lang="en-US" sz="3600" dirty="0" smtClean="0">
                <a:solidFill>
                  <a:schemeClr val="bg1"/>
                </a:solidFill>
              </a:rPr>
              <a:t>9</a:t>
            </a:r>
            <a:r>
              <a:rPr lang="en-US" sz="3600" baseline="30000" dirty="0" smtClean="0">
                <a:solidFill>
                  <a:schemeClr val="bg1"/>
                </a:solidFill>
              </a:rPr>
              <a:t>th</a:t>
            </a:r>
            <a:r>
              <a:rPr lang="en-US" sz="3600" dirty="0" smtClean="0">
                <a:solidFill>
                  <a:schemeClr val="bg1"/>
                </a:solidFill>
              </a:rPr>
              <a:t> Wing</a:t>
            </a:r>
            <a:endParaRPr lang="it-IT" sz="4000" dirty="0"/>
          </a:p>
        </p:txBody>
      </p:sp>
      <p:sp>
        <p:nvSpPr>
          <p:cNvPr id="3" name="Content Placeholder 2"/>
          <p:cNvSpPr>
            <a:spLocks noGrp="1"/>
          </p:cNvSpPr>
          <p:nvPr>
            <p:ph idx="1"/>
          </p:nvPr>
        </p:nvSpPr>
        <p:spPr>
          <a:xfrm>
            <a:off x="381000" y="1295400"/>
            <a:ext cx="8229600" cy="4525963"/>
          </a:xfrm>
        </p:spPr>
        <p:txBody>
          <a:bodyPr>
            <a:normAutofit/>
          </a:bodyPr>
          <a:lstStyle/>
          <a:p>
            <a:pPr>
              <a:buNone/>
            </a:pPr>
            <a:r>
              <a:rPr lang="en-US" sz="2000" dirty="0" smtClean="0">
                <a:solidFill>
                  <a:schemeClr val="bg1"/>
                </a:solidFill>
              </a:rPr>
              <a:t>      The 9</a:t>
            </a:r>
            <a:r>
              <a:rPr lang="en-US" sz="2000" baseline="30000" dirty="0" smtClean="0">
                <a:solidFill>
                  <a:schemeClr val="bg1"/>
                </a:solidFill>
              </a:rPr>
              <a:t>th</a:t>
            </a:r>
            <a:r>
              <a:rPr lang="en-US" sz="2000" dirty="0" smtClean="0">
                <a:solidFill>
                  <a:schemeClr val="bg1"/>
                </a:solidFill>
              </a:rPr>
              <a:t> Wing is a Helicopter Unit of the Italian air force specialized in special operations support. It is Equipped withAB-212</a:t>
            </a:r>
            <a:endParaRPr lang="en-US" sz="2000" dirty="0">
              <a:solidFill>
                <a:schemeClr val="bg1"/>
              </a:solidFill>
            </a:endParaRPr>
          </a:p>
        </p:txBody>
      </p:sp>
      <p:pic>
        <p:nvPicPr>
          <p:cNvPr id="11266" name="Picture 2" descr="C:\Documents and Settings\Alvise\Desktop\PPP Aeronautica Militare\310px-Ensign_of_the_9º_Stormo_of_the_Italian_Air_Force.svg.png"/>
          <p:cNvPicPr>
            <a:picLocks noChangeAspect="1" noChangeArrowheads="1"/>
          </p:cNvPicPr>
          <p:nvPr/>
        </p:nvPicPr>
        <p:blipFill>
          <a:blip r:embed="rId2" cstate="print"/>
          <a:srcRect/>
          <a:stretch>
            <a:fillRect/>
          </a:stretch>
        </p:blipFill>
        <p:spPr bwMode="auto">
          <a:xfrm>
            <a:off x="3810000" y="4953000"/>
            <a:ext cx="1440366" cy="1905000"/>
          </a:xfrm>
          <a:prstGeom prst="rect">
            <a:avLst/>
          </a:prstGeom>
          <a:noFill/>
        </p:spPr>
      </p:pic>
      <p:pic>
        <p:nvPicPr>
          <p:cNvPr id="10243" name="Picture 3" descr="E:\PPP Aeronautica Militare\MM81146  AB-212.jpg"/>
          <p:cNvPicPr>
            <a:picLocks noChangeAspect="1" noChangeArrowheads="1"/>
          </p:cNvPicPr>
          <p:nvPr/>
        </p:nvPicPr>
        <p:blipFill>
          <a:blip r:embed="rId3" cstate="print"/>
          <a:srcRect/>
          <a:stretch>
            <a:fillRect/>
          </a:stretch>
        </p:blipFill>
        <p:spPr bwMode="auto">
          <a:xfrm>
            <a:off x="4953000" y="2057400"/>
            <a:ext cx="3578225" cy="2457072"/>
          </a:xfrm>
          <a:prstGeom prst="rect">
            <a:avLst/>
          </a:prstGeom>
          <a:noFill/>
        </p:spPr>
      </p:pic>
      <p:pic>
        <p:nvPicPr>
          <p:cNvPr id="10244" name="Picture 4" descr="E:\PPP Aeronautica Militare\AB212_spec.forces.jpg"/>
          <p:cNvPicPr>
            <a:picLocks noChangeAspect="1" noChangeArrowheads="1"/>
          </p:cNvPicPr>
          <p:nvPr/>
        </p:nvPicPr>
        <p:blipFill>
          <a:blip r:embed="rId4" cstate="print"/>
          <a:srcRect/>
          <a:stretch>
            <a:fillRect/>
          </a:stretch>
        </p:blipFill>
        <p:spPr bwMode="auto">
          <a:xfrm>
            <a:off x="457200" y="2057400"/>
            <a:ext cx="4267200" cy="283785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16°Stormo</a:t>
            </a:r>
            <a:r>
              <a:rPr lang="it-IT" sz="4000" dirty="0" smtClean="0"/>
              <a:t/>
            </a:r>
            <a:br>
              <a:rPr lang="it-IT" sz="4000" dirty="0" smtClean="0"/>
            </a:br>
            <a:r>
              <a:rPr lang="en-US" sz="4000" dirty="0" smtClean="0">
                <a:solidFill>
                  <a:schemeClr val="bg1"/>
                </a:solidFill>
              </a:rPr>
              <a:t> 16</a:t>
            </a:r>
            <a:r>
              <a:rPr lang="en-US" sz="4000" baseline="30000" dirty="0" smtClean="0">
                <a:solidFill>
                  <a:schemeClr val="bg1"/>
                </a:solidFill>
              </a:rPr>
              <a:t>th</a:t>
            </a:r>
            <a:r>
              <a:rPr lang="en-US" sz="4000" dirty="0" smtClean="0">
                <a:solidFill>
                  <a:schemeClr val="bg1"/>
                </a:solidFill>
              </a:rPr>
              <a:t> Wing</a:t>
            </a:r>
            <a:endParaRPr lang="it-IT" sz="4000" dirty="0"/>
          </a:p>
        </p:txBody>
      </p:sp>
      <p:sp>
        <p:nvSpPr>
          <p:cNvPr id="3" name="Content Placeholder 2"/>
          <p:cNvSpPr>
            <a:spLocks noGrp="1"/>
          </p:cNvSpPr>
          <p:nvPr>
            <p:ph idx="1"/>
          </p:nvPr>
        </p:nvSpPr>
        <p:spPr>
          <a:xfrm>
            <a:off x="381000" y="1295400"/>
            <a:ext cx="8229600" cy="4525963"/>
          </a:xfrm>
        </p:spPr>
        <p:txBody>
          <a:bodyPr>
            <a:normAutofit/>
          </a:bodyPr>
          <a:lstStyle/>
          <a:p>
            <a:pPr>
              <a:buNone/>
            </a:pPr>
            <a:r>
              <a:rPr lang="it-IT" sz="2000" dirty="0" smtClean="0">
                <a:solidFill>
                  <a:schemeClr val="bg1"/>
                </a:solidFill>
              </a:rPr>
              <a:t>      The 16</a:t>
            </a:r>
            <a:r>
              <a:rPr lang="en-US" sz="2000" baseline="30000" dirty="0" err="1" smtClean="0">
                <a:solidFill>
                  <a:schemeClr val="bg1"/>
                </a:solidFill>
              </a:rPr>
              <a:t>th</a:t>
            </a:r>
            <a:r>
              <a:rPr lang="en-US" sz="2000" dirty="0" smtClean="0">
                <a:solidFill>
                  <a:schemeClr val="bg1"/>
                </a:solidFill>
              </a:rPr>
              <a:t> Wing is an Infantry Unit of the Italian air Force. It is Tasked with protection of Air Force installations and operations in Italy and Abroad</a:t>
            </a:r>
            <a:endParaRPr lang="it-IT" sz="2000" dirty="0">
              <a:solidFill>
                <a:schemeClr val="bg1"/>
              </a:solidFill>
            </a:endParaRPr>
          </a:p>
        </p:txBody>
      </p:sp>
      <p:pic>
        <p:nvPicPr>
          <p:cNvPr id="12290" name="Picture 2" descr="C:\Documents and Settings\Alvise\Desktop\PPP Aeronautica Militare\16º_Stormo.png"/>
          <p:cNvPicPr>
            <a:picLocks noChangeAspect="1" noChangeArrowheads="1"/>
          </p:cNvPicPr>
          <p:nvPr/>
        </p:nvPicPr>
        <p:blipFill>
          <a:blip r:embed="rId2" cstate="print"/>
          <a:srcRect/>
          <a:stretch>
            <a:fillRect/>
          </a:stretch>
        </p:blipFill>
        <p:spPr bwMode="auto">
          <a:xfrm>
            <a:off x="3810000" y="4876800"/>
            <a:ext cx="1584960" cy="1981200"/>
          </a:xfrm>
          <a:prstGeom prst="rect">
            <a:avLst/>
          </a:prstGeom>
          <a:noFill/>
        </p:spPr>
      </p:pic>
      <p:pic>
        <p:nvPicPr>
          <p:cNvPr id="11266" name="Picture 2" descr="E:\PPP Aeronautica Militare\5795478047_205cb1bcf0_z.jpg"/>
          <p:cNvPicPr>
            <a:picLocks noChangeAspect="1" noChangeArrowheads="1"/>
          </p:cNvPicPr>
          <p:nvPr/>
        </p:nvPicPr>
        <p:blipFill>
          <a:blip r:embed="rId3" cstate="print"/>
          <a:srcRect/>
          <a:stretch>
            <a:fillRect/>
          </a:stretch>
        </p:blipFill>
        <p:spPr bwMode="auto">
          <a:xfrm>
            <a:off x="381000" y="2133600"/>
            <a:ext cx="3810000" cy="2530078"/>
          </a:xfrm>
          <a:prstGeom prst="rect">
            <a:avLst/>
          </a:prstGeom>
          <a:noFill/>
        </p:spPr>
      </p:pic>
      <p:pic>
        <p:nvPicPr>
          <p:cNvPr id="11267" name="Picture 3" descr="E:\PPP Aeronautica Militare\fucaria3ih7.jpg"/>
          <p:cNvPicPr>
            <a:picLocks noChangeAspect="1" noChangeArrowheads="1"/>
          </p:cNvPicPr>
          <p:nvPr/>
        </p:nvPicPr>
        <p:blipFill>
          <a:blip r:embed="rId4" cstate="print"/>
          <a:srcRect/>
          <a:stretch>
            <a:fillRect/>
          </a:stretch>
        </p:blipFill>
        <p:spPr bwMode="auto">
          <a:xfrm>
            <a:off x="4419600" y="2057400"/>
            <a:ext cx="4294771" cy="24495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17°Stormo</a:t>
            </a:r>
            <a:r>
              <a:rPr lang="it-IT" sz="4000" dirty="0" smtClean="0"/>
              <a:t/>
            </a:r>
            <a:br>
              <a:rPr lang="it-IT" sz="4000" dirty="0" smtClean="0"/>
            </a:br>
            <a:r>
              <a:rPr lang="en-US" sz="4000" dirty="0" smtClean="0">
                <a:solidFill>
                  <a:schemeClr val="bg1"/>
                </a:solidFill>
              </a:rPr>
              <a:t> 17</a:t>
            </a:r>
            <a:r>
              <a:rPr lang="en-US" sz="4000" baseline="30000" dirty="0" smtClean="0">
                <a:solidFill>
                  <a:schemeClr val="bg1"/>
                </a:solidFill>
              </a:rPr>
              <a:t>th</a:t>
            </a:r>
            <a:r>
              <a:rPr lang="en-US" sz="4000" dirty="0" smtClean="0">
                <a:solidFill>
                  <a:schemeClr val="bg1"/>
                </a:solidFill>
              </a:rPr>
              <a:t> Wing</a:t>
            </a:r>
            <a:endParaRPr lang="it-IT" sz="4000" dirty="0"/>
          </a:p>
        </p:txBody>
      </p:sp>
      <p:sp>
        <p:nvSpPr>
          <p:cNvPr id="3" name="Content Placeholder 2"/>
          <p:cNvSpPr>
            <a:spLocks noGrp="1"/>
          </p:cNvSpPr>
          <p:nvPr>
            <p:ph idx="1"/>
          </p:nvPr>
        </p:nvSpPr>
        <p:spPr>
          <a:xfrm>
            <a:off x="0" y="1219200"/>
            <a:ext cx="8686800" cy="4525963"/>
          </a:xfrm>
        </p:spPr>
        <p:txBody>
          <a:bodyPr>
            <a:normAutofit/>
          </a:bodyPr>
          <a:lstStyle/>
          <a:p>
            <a:pPr>
              <a:buNone/>
            </a:pPr>
            <a:r>
              <a:rPr lang="it-IT" sz="2000" dirty="0" smtClean="0">
                <a:solidFill>
                  <a:schemeClr val="bg1"/>
                </a:solidFill>
              </a:rPr>
              <a:t>       The 17</a:t>
            </a:r>
            <a:r>
              <a:rPr lang="en-US" sz="2000" baseline="30000" dirty="0" err="1" smtClean="0">
                <a:solidFill>
                  <a:schemeClr val="bg1"/>
                </a:solidFill>
              </a:rPr>
              <a:t>th</a:t>
            </a:r>
            <a:r>
              <a:rPr lang="en-US" sz="2000" dirty="0" smtClean="0">
                <a:solidFill>
                  <a:schemeClr val="bg1"/>
                </a:solidFill>
              </a:rPr>
              <a:t> Wing is an Elite Special Forces unit of the Air Force. It has many tasks such as: Rescue of Downed Pilots, Reconnaissance, Hostage Rescue and Raids </a:t>
            </a:r>
            <a:endParaRPr lang="it-IT" sz="2000" dirty="0">
              <a:solidFill>
                <a:schemeClr val="bg1"/>
              </a:solidFill>
            </a:endParaRPr>
          </a:p>
        </p:txBody>
      </p:sp>
      <p:pic>
        <p:nvPicPr>
          <p:cNvPr id="13314" name="Picture 2" descr="C:\Documents and Settings\Alvise\Desktop\PPP Aeronautica Militare\17º_Stormo_Incursori.png"/>
          <p:cNvPicPr>
            <a:picLocks noChangeAspect="1" noChangeArrowheads="1"/>
          </p:cNvPicPr>
          <p:nvPr/>
        </p:nvPicPr>
        <p:blipFill>
          <a:blip r:embed="rId2" cstate="print"/>
          <a:srcRect/>
          <a:stretch>
            <a:fillRect/>
          </a:stretch>
        </p:blipFill>
        <p:spPr bwMode="auto">
          <a:xfrm>
            <a:off x="3810000" y="4834288"/>
            <a:ext cx="1582326" cy="2023712"/>
          </a:xfrm>
          <a:prstGeom prst="rect">
            <a:avLst/>
          </a:prstGeom>
          <a:noFill/>
        </p:spPr>
      </p:pic>
      <p:pic>
        <p:nvPicPr>
          <p:cNvPr id="13315" name="Picture 3" descr="C:\Documents and Settings\Alvise\Desktop\PPP Aeronautica Militare\combat1.jpg"/>
          <p:cNvPicPr>
            <a:picLocks noChangeAspect="1" noChangeArrowheads="1"/>
          </p:cNvPicPr>
          <p:nvPr/>
        </p:nvPicPr>
        <p:blipFill>
          <a:blip r:embed="rId3" cstate="print"/>
          <a:srcRect/>
          <a:stretch>
            <a:fillRect/>
          </a:stretch>
        </p:blipFill>
        <p:spPr bwMode="auto">
          <a:xfrm>
            <a:off x="381000" y="2057400"/>
            <a:ext cx="4038601" cy="2524126"/>
          </a:xfrm>
          <a:prstGeom prst="rect">
            <a:avLst/>
          </a:prstGeom>
          <a:noFill/>
        </p:spPr>
      </p:pic>
      <p:pic>
        <p:nvPicPr>
          <p:cNvPr id="12291" name="Picture 3" descr="E:\PPP Aeronautica Militare\2012091303.jpg"/>
          <p:cNvPicPr>
            <a:picLocks noChangeAspect="1" noChangeArrowheads="1"/>
          </p:cNvPicPr>
          <p:nvPr/>
        </p:nvPicPr>
        <p:blipFill>
          <a:blip r:embed="rId4" cstate="print"/>
          <a:srcRect/>
          <a:stretch>
            <a:fillRect/>
          </a:stretch>
        </p:blipFill>
        <p:spPr bwMode="auto">
          <a:xfrm>
            <a:off x="4953000" y="2057400"/>
            <a:ext cx="3552097" cy="23653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solidFill>
                  <a:schemeClr val="bg1"/>
                </a:solidFill>
              </a:rPr>
              <a:t>46a Brigata Aerea</a:t>
            </a:r>
            <a:br>
              <a:rPr lang="it-IT" dirty="0" smtClean="0">
                <a:solidFill>
                  <a:schemeClr val="bg1"/>
                </a:solidFill>
              </a:rPr>
            </a:br>
            <a:r>
              <a:rPr lang="en-US" sz="3600" dirty="0" smtClean="0">
                <a:solidFill>
                  <a:schemeClr val="bg1"/>
                </a:solidFill>
              </a:rPr>
              <a:t>46</a:t>
            </a:r>
            <a:r>
              <a:rPr lang="en-US" sz="3600" baseline="30000" dirty="0" smtClean="0">
                <a:solidFill>
                  <a:schemeClr val="bg1"/>
                </a:solidFill>
              </a:rPr>
              <a:t>th</a:t>
            </a:r>
            <a:r>
              <a:rPr lang="en-US" sz="3600" dirty="0" smtClean="0">
                <a:solidFill>
                  <a:schemeClr val="bg1"/>
                </a:solidFill>
              </a:rPr>
              <a:t> Air Brigade</a:t>
            </a:r>
            <a:r>
              <a:rPr lang="it-IT" dirty="0" smtClean="0"/>
              <a:t/>
            </a:r>
            <a:br>
              <a:rPr lang="it-IT" dirty="0" smtClean="0"/>
            </a:br>
            <a:endParaRPr lang="it-IT" dirty="0"/>
          </a:p>
        </p:txBody>
      </p:sp>
      <p:sp>
        <p:nvSpPr>
          <p:cNvPr id="3" name="Content Placeholder 2"/>
          <p:cNvSpPr>
            <a:spLocks noGrp="1"/>
          </p:cNvSpPr>
          <p:nvPr>
            <p:ph idx="1"/>
          </p:nvPr>
        </p:nvSpPr>
        <p:spPr>
          <a:xfrm>
            <a:off x="381000" y="1295400"/>
            <a:ext cx="8229600" cy="4525963"/>
          </a:xfrm>
        </p:spPr>
        <p:txBody>
          <a:bodyPr>
            <a:normAutofit/>
          </a:bodyPr>
          <a:lstStyle/>
          <a:p>
            <a:pPr>
              <a:buNone/>
            </a:pPr>
            <a:r>
              <a:rPr lang="it-IT" sz="2000" dirty="0" smtClean="0">
                <a:solidFill>
                  <a:schemeClr val="bg1"/>
                </a:solidFill>
              </a:rPr>
              <a:t>The 46</a:t>
            </a:r>
            <a:r>
              <a:rPr lang="en-US" sz="2000" baseline="30000" dirty="0" err="1" smtClean="0">
                <a:solidFill>
                  <a:schemeClr val="bg1"/>
                </a:solidFill>
              </a:rPr>
              <a:t>th</a:t>
            </a:r>
            <a:r>
              <a:rPr lang="en-US" sz="2000" dirty="0" smtClean="0">
                <a:solidFill>
                  <a:schemeClr val="bg1"/>
                </a:solidFill>
              </a:rPr>
              <a:t> Air Brigade is a Transport unit. It is Based in Pisa and Equipped with     C-130J and C-27J</a:t>
            </a:r>
            <a:endParaRPr lang="it-IT" sz="2000" dirty="0">
              <a:solidFill>
                <a:schemeClr val="bg1"/>
              </a:solidFill>
            </a:endParaRPr>
          </a:p>
        </p:txBody>
      </p:sp>
      <p:pic>
        <p:nvPicPr>
          <p:cNvPr id="14338" name="Picture 2" descr="C:\Documents and Settings\Alvise\Desktop\PPP Aeronautica Militare\Ensign_of_the_46ª_Brigata_Aerera_of_the_Italian_Air_Force.png"/>
          <p:cNvPicPr>
            <a:picLocks noChangeAspect="1" noChangeArrowheads="1"/>
          </p:cNvPicPr>
          <p:nvPr/>
        </p:nvPicPr>
        <p:blipFill>
          <a:blip r:embed="rId2" cstate="print"/>
          <a:srcRect/>
          <a:stretch>
            <a:fillRect/>
          </a:stretch>
        </p:blipFill>
        <p:spPr bwMode="auto">
          <a:xfrm>
            <a:off x="3657600" y="4648200"/>
            <a:ext cx="1828800" cy="2438400"/>
          </a:xfrm>
          <a:prstGeom prst="rect">
            <a:avLst/>
          </a:prstGeom>
          <a:noFill/>
        </p:spPr>
      </p:pic>
      <p:pic>
        <p:nvPicPr>
          <p:cNvPr id="13314" name="Picture 2" descr="E:\PPP Aeronautica Militare\_c130hercules.jpg"/>
          <p:cNvPicPr>
            <a:picLocks noChangeAspect="1" noChangeArrowheads="1"/>
          </p:cNvPicPr>
          <p:nvPr/>
        </p:nvPicPr>
        <p:blipFill>
          <a:blip r:embed="rId3" cstate="print"/>
          <a:srcRect/>
          <a:stretch>
            <a:fillRect/>
          </a:stretch>
        </p:blipFill>
        <p:spPr bwMode="auto">
          <a:xfrm>
            <a:off x="304800" y="2057400"/>
            <a:ext cx="4495800" cy="2545747"/>
          </a:xfrm>
          <a:prstGeom prst="rect">
            <a:avLst/>
          </a:prstGeom>
          <a:noFill/>
        </p:spPr>
      </p:pic>
      <p:pic>
        <p:nvPicPr>
          <p:cNvPr id="13315" name="Picture 3" descr="E:\PPP Aeronautica Militare\c130_1.jpg"/>
          <p:cNvPicPr>
            <a:picLocks noChangeAspect="1" noChangeArrowheads="1"/>
          </p:cNvPicPr>
          <p:nvPr/>
        </p:nvPicPr>
        <p:blipFill>
          <a:blip r:embed="rId4" cstate="print"/>
          <a:srcRect/>
          <a:stretch>
            <a:fillRect/>
          </a:stretch>
        </p:blipFill>
        <p:spPr bwMode="auto">
          <a:xfrm>
            <a:off x="5029200" y="1752600"/>
            <a:ext cx="3813969" cy="2362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it-IT" dirty="0" smtClean="0">
                <a:solidFill>
                  <a:schemeClr val="bg1"/>
                </a:solidFill>
              </a:rPr>
              <a:t>HISTORY</a:t>
            </a:r>
            <a:endParaRPr lang="it-IT" dirty="0">
              <a:solidFill>
                <a:schemeClr val="bg1"/>
              </a:solidFill>
            </a:endParaRPr>
          </a:p>
        </p:txBody>
      </p:sp>
      <p:sp>
        <p:nvSpPr>
          <p:cNvPr id="3" name="Content Placeholder 2"/>
          <p:cNvSpPr>
            <a:spLocks noGrp="1"/>
          </p:cNvSpPr>
          <p:nvPr>
            <p:ph idx="1"/>
          </p:nvPr>
        </p:nvSpPr>
        <p:spPr>
          <a:xfrm>
            <a:off x="457200" y="914400"/>
            <a:ext cx="4038600" cy="5211763"/>
          </a:xfrm>
        </p:spPr>
        <p:txBody>
          <a:bodyPr>
            <a:normAutofit/>
          </a:bodyPr>
          <a:lstStyle/>
          <a:p>
            <a:pPr>
              <a:buNone/>
            </a:pPr>
            <a:r>
              <a:rPr lang="it-IT" sz="2000" dirty="0" smtClean="0">
                <a:solidFill>
                  <a:schemeClr val="bg1"/>
                </a:solidFill>
              </a:rPr>
              <a:t>       The Italian Air Force was founded in 1923 as Arma Azzurra, (Sky Blue Army) and later as Regia Aeronautica (Royal Air Force) but the Italian Army used airplanes since 1909. Italy was the first nation to ever use airplanes in combat during the war </a:t>
            </a:r>
            <a:r>
              <a:rPr lang="it-IT" sz="2000" dirty="0" err="1" smtClean="0">
                <a:solidFill>
                  <a:schemeClr val="bg1"/>
                </a:solidFill>
              </a:rPr>
              <a:t>against</a:t>
            </a:r>
            <a:r>
              <a:rPr lang="it-IT" sz="2000" dirty="0" smtClean="0">
                <a:solidFill>
                  <a:schemeClr val="bg1"/>
                </a:solidFill>
              </a:rPr>
              <a:t> </a:t>
            </a:r>
            <a:r>
              <a:rPr lang="it-IT" sz="2000" dirty="0" err="1" smtClean="0">
                <a:solidFill>
                  <a:schemeClr val="bg1"/>
                </a:solidFill>
              </a:rPr>
              <a:t>Turkey</a:t>
            </a:r>
            <a:r>
              <a:rPr lang="it-IT" sz="2000" dirty="0" smtClean="0">
                <a:solidFill>
                  <a:schemeClr val="bg1"/>
                </a:solidFill>
              </a:rPr>
              <a:t> in 1911. The Italian air force fought during both the WW1and the WW2 </a:t>
            </a:r>
            <a:r>
              <a:rPr lang="it-IT" sz="2000" dirty="0" err="1" smtClean="0">
                <a:solidFill>
                  <a:schemeClr val="bg1"/>
                </a:solidFill>
              </a:rPr>
              <a:t>then</a:t>
            </a:r>
            <a:r>
              <a:rPr lang="it-IT" sz="2000" dirty="0" smtClean="0">
                <a:solidFill>
                  <a:schemeClr val="bg1"/>
                </a:solidFill>
              </a:rPr>
              <a:t> </a:t>
            </a:r>
            <a:r>
              <a:rPr lang="it-IT" sz="2000" dirty="0" err="1" smtClean="0">
                <a:solidFill>
                  <a:schemeClr val="bg1"/>
                </a:solidFill>
              </a:rPr>
              <a:t>it</a:t>
            </a:r>
            <a:r>
              <a:rPr lang="it-IT" sz="2000" dirty="0" smtClean="0">
                <a:solidFill>
                  <a:schemeClr val="bg1"/>
                </a:solidFill>
              </a:rPr>
              <a:t> was Renamed Aeronautica Militare (Italian Air Force)</a:t>
            </a:r>
            <a:endParaRPr lang="it-IT" sz="2000" dirty="0">
              <a:solidFill>
                <a:schemeClr val="bg1"/>
              </a:solidFill>
            </a:endParaRPr>
          </a:p>
        </p:txBody>
      </p:sp>
      <p:pic>
        <p:nvPicPr>
          <p:cNvPr id="2050" name="Picture 2" descr="E:\PPP Aeronautica Militare\Storia_09_003.jpg"/>
          <p:cNvPicPr>
            <a:picLocks noChangeAspect="1" noChangeArrowheads="1"/>
          </p:cNvPicPr>
          <p:nvPr/>
        </p:nvPicPr>
        <p:blipFill>
          <a:blip r:embed="rId2" cstate="print"/>
          <a:srcRect/>
          <a:stretch>
            <a:fillRect/>
          </a:stretch>
        </p:blipFill>
        <p:spPr bwMode="auto">
          <a:xfrm>
            <a:off x="4800600" y="990600"/>
            <a:ext cx="3530600" cy="1814097"/>
          </a:xfrm>
          <a:prstGeom prst="rect">
            <a:avLst/>
          </a:prstGeom>
          <a:noFill/>
        </p:spPr>
      </p:pic>
      <p:pic>
        <p:nvPicPr>
          <p:cNvPr id="2051" name="Picture 3" descr="E:\PPP Aeronautica Militare\0647_0001_F104S.jpg"/>
          <p:cNvPicPr>
            <a:picLocks noChangeAspect="1" noChangeArrowheads="1"/>
          </p:cNvPicPr>
          <p:nvPr/>
        </p:nvPicPr>
        <p:blipFill>
          <a:blip r:embed="rId3" cstate="print"/>
          <a:srcRect/>
          <a:stretch>
            <a:fillRect/>
          </a:stretch>
        </p:blipFill>
        <p:spPr bwMode="auto">
          <a:xfrm>
            <a:off x="3810000" y="4648200"/>
            <a:ext cx="3078163" cy="1993111"/>
          </a:xfrm>
          <a:prstGeom prst="rect">
            <a:avLst/>
          </a:prstGeom>
          <a:noFill/>
        </p:spPr>
      </p:pic>
      <p:pic>
        <p:nvPicPr>
          <p:cNvPr id="2052" name="Picture 4" descr="E:\PPP Aeronautica Militare\nato_3.jpg"/>
          <p:cNvPicPr>
            <a:picLocks noChangeAspect="1" noChangeArrowheads="1"/>
          </p:cNvPicPr>
          <p:nvPr/>
        </p:nvPicPr>
        <p:blipFill>
          <a:blip r:embed="rId4" cstate="print"/>
          <a:srcRect/>
          <a:stretch>
            <a:fillRect/>
          </a:stretch>
        </p:blipFill>
        <p:spPr bwMode="auto">
          <a:xfrm>
            <a:off x="5486400" y="2895600"/>
            <a:ext cx="2286000" cy="169749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14° Stormo</a:t>
            </a:r>
            <a:r>
              <a:rPr lang="it-IT" sz="4000" dirty="0" smtClean="0">
                <a:solidFill>
                  <a:schemeClr val="bg1"/>
                </a:solidFill>
              </a:rPr>
              <a:t/>
            </a:r>
            <a:br>
              <a:rPr lang="it-IT" sz="4000" dirty="0" smtClean="0">
                <a:solidFill>
                  <a:schemeClr val="bg1"/>
                </a:solidFill>
              </a:rPr>
            </a:br>
            <a:r>
              <a:rPr lang="en-US" sz="4000" dirty="0" smtClean="0">
                <a:solidFill>
                  <a:schemeClr val="bg1"/>
                </a:solidFill>
              </a:rPr>
              <a:t>14</a:t>
            </a:r>
            <a:r>
              <a:rPr lang="en-US" sz="4000" baseline="30000" dirty="0" smtClean="0">
                <a:solidFill>
                  <a:schemeClr val="bg1"/>
                </a:solidFill>
              </a:rPr>
              <a:t>th</a:t>
            </a:r>
            <a:r>
              <a:rPr lang="en-US" sz="4000" dirty="0" smtClean="0">
                <a:solidFill>
                  <a:schemeClr val="bg1"/>
                </a:solidFill>
              </a:rPr>
              <a:t> Wing</a:t>
            </a:r>
            <a:endParaRPr lang="it-IT" sz="4000" dirty="0">
              <a:solidFill>
                <a:schemeClr val="bg1"/>
              </a:solidFill>
            </a:endParaRPr>
          </a:p>
        </p:txBody>
      </p:sp>
      <p:sp>
        <p:nvSpPr>
          <p:cNvPr id="3" name="Content Placeholder 2"/>
          <p:cNvSpPr>
            <a:spLocks noGrp="1"/>
          </p:cNvSpPr>
          <p:nvPr>
            <p:ph idx="1"/>
          </p:nvPr>
        </p:nvSpPr>
        <p:spPr>
          <a:xfrm>
            <a:off x="0" y="1143000"/>
            <a:ext cx="8763000" cy="4525963"/>
          </a:xfrm>
        </p:spPr>
        <p:txBody>
          <a:bodyPr>
            <a:normAutofit/>
          </a:bodyPr>
          <a:lstStyle/>
          <a:p>
            <a:pPr>
              <a:buNone/>
            </a:pPr>
            <a:r>
              <a:rPr lang="en-US" sz="2000" dirty="0" smtClean="0">
                <a:solidFill>
                  <a:schemeClr val="bg1"/>
                </a:solidFill>
              </a:rPr>
              <a:t>       The 14</a:t>
            </a:r>
            <a:r>
              <a:rPr lang="en-US" sz="2000" baseline="30000" dirty="0" smtClean="0">
                <a:solidFill>
                  <a:schemeClr val="bg1"/>
                </a:solidFill>
              </a:rPr>
              <a:t>th</a:t>
            </a:r>
            <a:r>
              <a:rPr lang="en-US" sz="2000" dirty="0" smtClean="0">
                <a:solidFill>
                  <a:schemeClr val="bg1"/>
                </a:solidFill>
              </a:rPr>
              <a:t> Wing is the Support unit of the Italian Air Force. It is equipped with different planes such as: KC-767 and G-222VS</a:t>
            </a:r>
            <a:endParaRPr lang="en-US" sz="2000" dirty="0">
              <a:solidFill>
                <a:schemeClr val="bg1"/>
              </a:solidFill>
            </a:endParaRPr>
          </a:p>
        </p:txBody>
      </p:sp>
      <p:pic>
        <p:nvPicPr>
          <p:cNvPr id="15362" name="Picture 2" descr="C:\Documents and Settings\Alvise\Desktop\PPP Aeronautica Militare\505px-Ensign_of_the_14º_Stormo_of_the_Italian_Air_Force.svg.png"/>
          <p:cNvPicPr>
            <a:picLocks noChangeAspect="1" noChangeArrowheads="1"/>
          </p:cNvPicPr>
          <p:nvPr/>
        </p:nvPicPr>
        <p:blipFill>
          <a:blip r:embed="rId2" cstate="print"/>
          <a:srcRect/>
          <a:stretch>
            <a:fillRect/>
          </a:stretch>
        </p:blipFill>
        <p:spPr bwMode="auto">
          <a:xfrm>
            <a:off x="3429000" y="4724400"/>
            <a:ext cx="1798778" cy="2133600"/>
          </a:xfrm>
          <a:prstGeom prst="rect">
            <a:avLst/>
          </a:prstGeom>
          <a:noFill/>
        </p:spPr>
      </p:pic>
      <p:pic>
        <p:nvPicPr>
          <p:cNvPr id="14338" name="Picture 2" descr="E:\PPP Aeronautica Militare\TROUPEAZZURRA1.jpg"/>
          <p:cNvPicPr>
            <a:picLocks noChangeAspect="1" noChangeArrowheads="1"/>
          </p:cNvPicPr>
          <p:nvPr/>
        </p:nvPicPr>
        <p:blipFill>
          <a:blip r:embed="rId3" cstate="print"/>
          <a:srcRect/>
          <a:stretch>
            <a:fillRect/>
          </a:stretch>
        </p:blipFill>
        <p:spPr bwMode="auto">
          <a:xfrm>
            <a:off x="4419600" y="1828800"/>
            <a:ext cx="4470400" cy="2514600"/>
          </a:xfrm>
          <a:prstGeom prst="rect">
            <a:avLst/>
          </a:prstGeom>
          <a:noFill/>
        </p:spPr>
      </p:pic>
      <p:pic>
        <p:nvPicPr>
          <p:cNvPr id="14339" name="Picture 3" descr="E:\PPP Aeronautica Militare\KC-767_Aeronautica_Militare_refueling_B-52H_2007 (1).jpg"/>
          <p:cNvPicPr>
            <a:picLocks noChangeAspect="1" noChangeArrowheads="1"/>
          </p:cNvPicPr>
          <p:nvPr/>
        </p:nvPicPr>
        <p:blipFill>
          <a:blip r:embed="rId4" cstate="print"/>
          <a:srcRect/>
          <a:stretch>
            <a:fillRect/>
          </a:stretch>
        </p:blipFill>
        <p:spPr bwMode="auto">
          <a:xfrm>
            <a:off x="457200" y="1905000"/>
            <a:ext cx="3733801" cy="2667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15°Stormo</a:t>
            </a:r>
            <a:r>
              <a:rPr lang="it-IT" sz="4000" dirty="0" smtClean="0">
                <a:solidFill>
                  <a:schemeClr val="bg1"/>
                </a:solidFill>
              </a:rPr>
              <a:t/>
            </a:r>
            <a:br>
              <a:rPr lang="it-IT" sz="4000" dirty="0" smtClean="0">
                <a:solidFill>
                  <a:schemeClr val="bg1"/>
                </a:solidFill>
              </a:rPr>
            </a:br>
            <a:r>
              <a:rPr lang="en-US" sz="4000" dirty="0" smtClean="0">
                <a:solidFill>
                  <a:schemeClr val="bg1"/>
                </a:solidFill>
              </a:rPr>
              <a:t> 15</a:t>
            </a:r>
            <a:r>
              <a:rPr lang="en-US" sz="4000" baseline="30000" dirty="0" smtClean="0">
                <a:solidFill>
                  <a:schemeClr val="bg1"/>
                </a:solidFill>
              </a:rPr>
              <a:t>th</a:t>
            </a:r>
            <a:r>
              <a:rPr lang="en-US" sz="4000" dirty="0" smtClean="0">
                <a:solidFill>
                  <a:schemeClr val="bg1"/>
                </a:solidFill>
              </a:rPr>
              <a:t> Wing</a:t>
            </a:r>
            <a:endParaRPr lang="it-IT" sz="4000" dirty="0">
              <a:solidFill>
                <a:schemeClr val="bg1"/>
              </a:solidFill>
            </a:endParaRPr>
          </a:p>
        </p:txBody>
      </p:sp>
      <p:sp>
        <p:nvSpPr>
          <p:cNvPr id="3" name="Content Placeholder 2"/>
          <p:cNvSpPr>
            <a:spLocks noGrp="1"/>
          </p:cNvSpPr>
          <p:nvPr>
            <p:ph idx="1"/>
          </p:nvPr>
        </p:nvSpPr>
        <p:spPr>
          <a:xfrm>
            <a:off x="0" y="1219200"/>
            <a:ext cx="8686800" cy="4525963"/>
          </a:xfrm>
        </p:spPr>
        <p:txBody>
          <a:bodyPr>
            <a:normAutofit/>
          </a:bodyPr>
          <a:lstStyle/>
          <a:p>
            <a:pPr>
              <a:buNone/>
            </a:pPr>
            <a:r>
              <a:rPr lang="it-IT" sz="2000" dirty="0" smtClean="0">
                <a:solidFill>
                  <a:schemeClr val="bg1"/>
                </a:solidFill>
              </a:rPr>
              <a:t>        The 15</a:t>
            </a:r>
            <a:r>
              <a:rPr lang="en-US" sz="2000" baseline="30000" dirty="0" err="1" smtClean="0">
                <a:solidFill>
                  <a:schemeClr val="bg1"/>
                </a:solidFill>
              </a:rPr>
              <a:t>th</a:t>
            </a:r>
            <a:r>
              <a:rPr lang="en-US" sz="2000" dirty="0" smtClean="0">
                <a:solidFill>
                  <a:schemeClr val="bg1"/>
                </a:solidFill>
              </a:rPr>
              <a:t> Wing is the Research And Rescue unit of the Italian Air Force. It takes care of rescue all dispersed Pilots and Civilians on both sea and Land.</a:t>
            </a:r>
            <a:endParaRPr lang="it-IT" sz="2000" dirty="0">
              <a:solidFill>
                <a:schemeClr val="bg1"/>
              </a:solidFill>
            </a:endParaRPr>
          </a:p>
        </p:txBody>
      </p:sp>
      <p:pic>
        <p:nvPicPr>
          <p:cNvPr id="16386" name="Picture 2" descr="C:\Documents and Settings\Alvise\Desktop\PPP Aeronautica Militare\473px-Ensign_of_the_15º_Stormo_of_the_Italian_Air_Force.svg.png"/>
          <p:cNvPicPr>
            <a:picLocks noChangeAspect="1" noChangeArrowheads="1"/>
          </p:cNvPicPr>
          <p:nvPr/>
        </p:nvPicPr>
        <p:blipFill>
          <a:blip r:embed="rId2" cstate="print"/>
          <a:srcRect/>
          <a:stretch>
            <a:fillRect/>
          </a:stretch>
        </p:blipFill>
        <p:spPr bwMode="auto">
          <a:xfrm>
            <a:off x="3962400" y="4876800"/>
            <a:ext cx="1564453" cy="1981200"/>
          </a:xfrm>
          <a:prstGeom prst="rect">
            <a:avLst/>
          </a:prstGeom>
          <a:noFill/>
        </p:spPr>
      </p:pic>
      <p:pic>
        <p:nvPicPr>
          <p:cNvPr id="15362" name="Picture 2" descr="E:\PPP Aeronautica Militare\dsc0120ix.jpg"/>
          <p:cNvPicPr>
            <a:picLocks noChangeAspect="1" noChangeArrowheads="1"/>
          </p:cNvPicPr>
          <p:nvPr/>
        </p:nvPicPr>
        <p:blipFill>
          <a:blip r:embed="rId3" cstate="print"/>
          <a:srcRect/>
          <a:stretch>
            <a:fillRect/>
          </a:stretch>
        </p:blipFill>
        <p:spPr bwMode="auto">
          <a:xfrm>
            <a:off x="457200" y="1981200"/>
            <a:ext cx="4191000" cy="2802185"/>
          </a:xfrm>
          <a:prstGeom prst="rect">
            <a:avLst/>
          </a:prstGeom>
          <a:noFill/>
        </p:spPr>
      </p:pic>
      <p:pic>
        <p:nvPicPr>
          <p:cNvPr id="15363" name="Picture 3" descr="E:\PPP Aeronautica Militare\hh3f.jpg"/>
          <p:cNvPicPr>
            <a:picLocks noChangeAspect="1" noChangeArrowheads="1"/>
          </p:cNvPicPr>
          <p:nvPr/>
        </p:nvPicPr>
        <p:blipFill>
          <a:blip r:embed="rId4" cstate="print"/>
          <a:srcRect/>
          <a:stretch>
            <a:fillRect/>
          </a:stretch>
        </p:blipFill>
        <p:spPr bwMode="auto">
          <a:xfrm>
            <a:off x="5105400" y="2133600"/>
            <a:ext cx="3657600" cy="243125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31°Stormo</a:t>
            </a:r>
            <a:r>
              <a:rPr lang="it-IT" sz="4000" dirty="0" smtClean="0">
                <a:solidFill>
                  <a:schemeClr val="bg1"/>
                </a:solidFill>
              </a:rPr>
              <a:t/>
            </a:r>
            <a:br>
              <a:rPr lang="it-IT" sz="4000" dirty="0" smtClean="0">
                <a:solidFill>
                  <a:schemeClr val="bg1"/>
                </a:solidFill>
              </a:rPr>
            </a:br>
            <a:r>
              <a:rPr lang="it-IT" sz="4000" dirty="0" smtClean="0">
                <a:solidFill>
                  <a:schemeClr val="bg1"/>
                </a:solidFill>
              </a:rPr>
              <a:t>31</a:t>
            </a:r>
            <a:r>
              <a:rPr lang="en-US" sz="4000" baseline="30000" dirty="0" err="1" smtClean="0">
                <a:solidFill>
                  <a:schemeClr val="bg1"/>
                </a:solidFill>
              </a:rPr>
              <a:t>st</a:t>
            </a:r>
            <a:r>
              <a:rPr lang="en-US" sz="4000" dirty="0" smtClean="0">
                <a:solidFill>
                  <a:schemeClr val="bg1"/>
                </a:solidFill>
              </a:rPr>
              <a:t> Wing</a:t>
            </a:r>
            <a:endParaRPr lang="it-IT" sz="4000" dirty="0">
              <a:solidFill>
                <a:schemeClr val="bg1"/>
              </a:solidFill>
            </a:endParaRPr>
          </a:p>
        </p:txBody>
      </p:sp>
      <p:sp>
        <p:nvSpPr>
          <p:cNvPr id="3" name="Content Placeholder 2"/>
          <p:cNvSpPr>
            <a:spLocks noGrp="1"/>
          </p:cNvSpPr>
          <p:nvPr>
            <p:ph idx="1"/>
          </p:nvPr>
        </p:nvSpPr>
        <p:spPr>
          <a:xfrm>
            <a:off x="0" y="1295400"/>
            <a:ext cx="8686800" cy="4525963"/>
          </a:xfrm>
        </p:spPr>
        <p:txBody>
          <a:bodyPr>
            <a:normAutofit/>
          </a:bodyPr>
          <a:lstStyle/>
          <a:p>
            <a:pPr>
              <a:buNone/>
            </a:pPr>
            <a:r>
              <a:rPr lang="it-IT" sz="2000" dirty="0" smtClean="0">
                <a:solidFill>
                  <a:schemeClr val="bg1"/>
                </a:solidFill>
              </a:rPr>
              <a:t>      The 31</a:t>
            </a:r>
            <a:r>
              <a:rPr lang="en-US" sz="2000" baseline="30000" dirty="0" err="1" smtClean="0">
                <a:solidFill>
                  <a:schemeClr val="bg1"/>
                </a:solidFill>
              </a:rPr>
              <a:t>st</a:t>
            </a:r>
            <a:r>
              <a:rPr lang="en-US" sz="2000" dirty="0" smtClean="0">
                <a:solidFill>
                  <a:schemeClr val="bg1"/>
                </a:solidFill>
              </a:rPr>
              <a:t> Wing is a Transport unit. It carries the most important members of the Italian Government Around the World and also operates as Air-Ambulances. It Uses different Aircraft like P.180, Airbus 319 and Falcon 900.</a:t>
            </a:r>
            <a:endParaRPr lang="it-IT" sz="2000" dirty="0">
              <a:solidFill>
                <a:schemeClr val="bg1"/>
              </a:solidFill>
            </a:endParaRPr>
          </a:p>
        </p:txBody>
      </p:sp>
      <p:pic>
        <p:nvPicPr>
          <p:cNvPr id="17410" name="Picture 2" descr="C:\Documents and Settings\Alvise\Desktop\PPP Aeronautica Militare\456px-Ensign_of_the_31º_Stormo_of_the_Italian_Air_Force.svg.png"/>
          <p:cNvPicPr>
            <a:picLocks noChangeAspect="1" noChangeArrowheads="1"/>
          </p:cNvPicPr>
          <p:nvPr/>
        </p:nvPicPr>
        <p:blipFill>
          <a:blip r:embed="rId2" cstate="print"/>
          <a:srcRect/>
          <a:stretch>
            <a:fillRect/>
          </a:stretch>
        </p:blipFill>
        <p:spPr bwMode="auto">
          <a:xfrm>
            <a:off x="3962400" y="4876800"/>
            <a:ext cx="1508226" cy="1981200"/>
          </a:xfrm>
          <a:prstGeom prst="rect">
            <a:avLst/>
          </a:prstGeom>
          <a:noFill/>
        </p:spPr>
      </p:pic>
      <p:pic>
        <p:nvPicPr>
          <p:cNvPr id="4098" name="Picture 2" descr="E:\PPP Aeronautica Militare\FALCON 50 DURANTE L'IMBARCO DEL PAZIENTE A ELMAS B.jpg"/>
          <p:cNvPicPr>
            <a:picLocks noChangeAspect="1" noChangeArrowheads="1"/>
          </p:cNvPicPr>
          <p:nvPr/>
        </p:nvPicPr>
        <p:blipFill>
          <a:blip r:embed="rId3" cstate="print"/>
          <a:srcRect/>
          <a:stretch>
            <a:fillRect/>
          </a:stretch>
        </p:blipFill>
        <p:spPr bwMode="auto">
          <a:xfrm>
            <a:off x="685800" y="2286000"/>
            <a:ext cx="3781612" cy="2488545"/>
          </a:xfrm>
          <a:prstGeom prst="rect">
            <a:avLst/>
          </a:prstGeom>
          <a:noFill/>
        </p:spPr>
      </p:pic>
      <p:pic>
        <p:nvPicPr>
          <p:cNvPr id="4099" name="Picture 3" descr="E:\PPP Aeronautica Militare\a319cj-bis4.jpg"/>
          <p:cNvPicPr>
            <a:picLocks noChangeAspect="1" noChangeArrowheads="1"/>
          </p:cNvPicPr>
          <p:nvPr/>
        </p:nvPicPr>
        <p:blipFill>
          <a:blip r:embed="rId4" cstate="print"/>
          <a:srcRect/>
          <a:stretch>
            <a:fillRect/>
          </a:stretch>
        </p:blipFill>
        <p:spPr bwMode="auto">
          <a:xfrm>
            <a:off x="4800600" y="2286000"/>
            <a:ext cx="3505200" cy="229785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dirty="0" smtClean="0">
                <a:solidFill>
                  <a:schemeClr val="bg1"/>
                </a:solidFill>
              </a:rPr>
              <a:t>313 a Squadriglia “Frecce Tricolori”</a:t>
            </a:r>
            <a:endParaRPr lang="it-IT" sz="4000" dirty="0">
              <a:solidFill>
                <a:schemeClr val="bg1"/>
              </a:solidFill>
            </a:endParaRPr>
          </a:p>
        </p:txBody>
      </p:sp>
      <p:sp>
        <p:nvSpPr>
          <p:cNvPr id="3" name="Content Placeholder 2"/>
          <p:cNvSpPr>
            <a:spLocks noGrp="1"/>
          </p:cNvSpPr>
          <p:nvPr>
            <p:ph idx="1"/>
          </p:nvPr>
        </p:nvSpPr>
        <p:spPr/>
        <p:txBody>
          <a:bodyPr>
            <a:normAutofit/>
          </a:bodyPr>
          <a:lstStyle/>
          <a:p>
            <a:pPr>
              <a:buNone/>
            </a:pPr>
            <a:r>
              <a:rPr lang="it-IT" sz="2000" dirty="0" smtClean="0">
                <a:solidFill>
                  <a:schemeClr val="bg1"/>
                </a:solidFill>
              </a:rPr>
              <a:t>      The</a:t>
            </a:r>
            <a:r>
              <a:rPr lang="en-US" sz="2000" dirty="0" smtClean="0">
                <a:solidFill>
                  <a:schemeClr val="bg1"/>
                </a:solidFill>
              </a:rPr>
              <a:t> 313rd  Squadron is the Aerobatic Team of the Italian Air Force. It is Composed by 10 Planes and is one of the most Famous all over the World.</a:t>
            </a:r>
            <a:endParaRPr lang="it-IT" sz="2000" dirty="0">
              <a:solidFill>
                <a:schemeClr val="bg1"/>
              </a:solidFill>
            </a:endParaRPr>
          </a:p>
        </p:txBody>
      </p:sp>
      <p:pic>
        <p:nvPicPr>
          <p:cNvPr id="23554" name="Picture 2" descr="E:\PPP Aeronautica Militare\313°Gruppo-Patch.png"/>
          <p:cNvPicPr>
            <a:picLocks noChangeAspect="1" noChangeArrowheads="1"/>
          </p:cNvPicPr>
          <p:nvPr/>
        </p:nvPicPr>
        <p:blipFill>
          <a:blip r:embed="rId2" cstate="print"/>
          <a:srcRect/>
          <a:stretch>
            <a:fillRect/>
          </a:stretch>
        </p:blipFill>
        <p:spPr bwMode="auto">
          <a:xfrm>
            <a:off x="3562350" y="4800600"/>
            <a:ext cx="1543050" cy="2057400"/>
          </a:xfrm>
          <a:prstGeom prst="rect">
            <a:avLst/>
          </a:prstGeom>
          <a:noFill/>
        </p:spPr>
      </p:pic>
      <p:pic>
        <p:nvPicPr>
          <p:cNvPr id="16386" name="Picture 2" descr="E:\PPP Aeronautica Militare\FRECCE_TRICOLORI_Rimini_8.jpg"/>
          <p:cNvPicPr>
            <a:picLocks noChangeAspect="1" noChangeArrowheads="1"/>
          </p:cNvPicPr>
          <p:nvPr/>
        </p:nvPicPr>
        <p:blipFill>
          <a:blip r:embed="rId3" cstate="print"/>
          <a:srcRect/>
          <a:stretch>
            <a:fillRect/>
          </a:stretch>
        </p:blipFill>
        <p:spPr bwMode="auto">
          <a:xfrm>
            <a:off x="762000" y="2362200"/>
            <a:ext cx="3673475" cy="2447453"/>
          </a:xfrm>
          <a:prstGeom prst="rect">
            <a:avLst/>
          </a:prstGeom>
          <a:noFill/>
        </p:spPr>
      </p:pic>
      <p:pic>
        <p:nvPicPr>
          <p:cNvPr id="16387" name="Picture 3" descr="E:\PPP Aeronautica Militare\zoom_frecce-tricolori-1.jpg"/>
          <p:cNvPicPr>
            <a:picLocks noChangeAspect="1" noChangeArrowheads="1"/>
          </p:cNvPicPr>
          <p:nvPr/>
        </p:nvPicPr>
        <p:blipFill>
          <a:blip r:embed="rId4" cstate="print"/>
          <a:srcRect/>
          <a:stretch>
            <a:fillRect/>
          </a:stretch>
        </p:blipFill>
        <p:spPr bwMode="auto">
          <a:xfrm>
            <a:off x="5257800" y="2362200"/>
            <a:ext cx="1889125" cy="28336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1"/>
                </a:solidFill>
              </a:rPr>
              <a:t>SCHOOL COMAND</a:t>
            </a:r>
            <a:endParaRPr lang="it-IT" dirty="0">
              <a:solidFill>
                <a:schemeClr val="bg1"/>
              </a:solidFill>
            </a:endParaRPr>
          </a:p>
        </p:txBody>
      </p:sp>
      <p:sp>
        <p:nvSpPr>
          <p:cNvPr id="3" name="Content Placeholder 2"/>
          <p:cNvSpPr>
            <a:spLocks noGrp="1"/>
          </p:cNvSpPr>
          <p:nvPr>
            <p:ph idx="1"/>
          </p:nvPr>
        </p:nvSpPr>
        <p:spPr/>
        <p:txBody>
          <a:bodyPr>
            <a:normAutofit/>
          </a:bodyPr>
          <a:lstStyle/>
          <a:p>
            <a:pPr>
              <a:buNone/>
            </a:pPr>
            <a:r>
              <a:rPr lang="it-IT" sz="2000" dirty="0" smtClean="0">
                <a:solidFill>
                  <a:schemeClr val="bg1"/>
                </a:solidFill>
              </a:rPr>
              <a:t>      The Schools  comand control all Training and Formation units and Structures of the Italian Air Force. Such as:</a:t>
            </a:r>
          </a:p>
          <a:p>
            <a:pPr>
              <a:buNone/>
            </a:pPr>
            <a:r>
              <a:rPr lang="it-IT" sz="2000" dirty="0" smtClean="0">
                <a:solidFill>
                  <a:schemeClr val="bg1"/>
                </a:solidFill>
              </a:rPr>
              <a:t>       - The Troops Formation Division</a:t>
            </a:r>
          </a:p>
          <a:p>
            <a:pPr>
              <a:buNone/>
            </a:pPr>
            <a:r>
              <a:rPr lang="it-IT" sz="2000" dirty="0" smtClean="0">
                <a:solidFill>
                  <a:schemeClr val="bg1"/>
                </a:solidFill>
              </a:rPr>
              <a:t>       - Foregin Languages School</a:t>
            </a:r>
          </a:p>
          <a:p>
            <a:pPr>
              <a:buNone/>
            </a:pPr>
            <a:r>
              <a:rPr lang="it-IT" sz="2000" dirty="0" smtClean="0">
                <a:solidFill>
                  <a:schemeClr val="bg1"/>
                </a:solidFill>
              </a:rPr>
              <a:t>       - Air Cooperation School</a:t>
            </a:r>
          </a:p>
          <a:p>
            <a:pPr>
              <a:buNone/>
            </a:pPr>
            <a:r>
              <a:rPr lang="it-IT" sz="2000" dirty="0" smtClean="0">
                <a:solidFill>
                  <a:schemeClr val="bg1"/>
                </a:solidFill>
              </a:rPr>
              <a:t>       - Pilot Training Unit Program in the United States</a:t>
            </a:r>
          </a:p>
          <a:p>
            <a:pPr>
              <a:buNone/>
            </a:pPr>
            <a:endParaRPr lang="it-IT" sz="2000" dirty="0" smtClean="0">
              <a:solidFill>
                <a:schemeClr val="bg1"/>
              </a:solidFill>
            </a:endParaRPr>
          </a:p>
          <a:p>
            <a:pPr>
              <a:buNone/>
            </a:pPr>
            <a:r>
              <a:rPr lang="it-IT" sz="2000" dirty="0" smtClean="0">
                <a:solidFill>
                  <a:schemeClr val="bg1"/>
                </a:solidFill>
              </a:rPr>
              <a:t>       And More that we are going to see.</a:t>
            </a:r>
            <a:endParaRPr lang="it-IT" sz="2000" dirty="0">
              <a:solidFill>
                <a:schemeClr val="bg1"/>
              </a:solidFill>
            </a:endParaRPr>
          </a:p>
        </p:txBody>
      </p:sp>
      <p:pic>
        <p:nvPicPr>
          <p:cNvPr id="24578" name="Picture 2" descr="E:\PPP Aeronautica Militare\Comando_Scuole_A.M..png"/>
          <p:cNvPicPr>
            <a:picLocks noChangeAspect="1" noChangeArrowheads="1"/>
          </p:cNvPicPr>
          <p:nvPr/>
        </p:nvPicPr>
        <p:blipFill>
          <a:blip r:embed="rId2" cstate="print"/>
          <a:srcRect/>
          <a:stretch>
            <a:fillRect/>
          </a:stretch>
        </p:blipFill>
        <p:spPr bwMode="auto">
          <a:xfrm>
            <a:off x="3733800" y="4800600"/>
            <a:ext cx="1636510" cy="2057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it-IT" sz="4000" dirty="0" smtClean="0">
                <a:solidFill>
                  <a:schemeClr val="bg1"/>
                </a:solidFill>
              </a:rPr>
              <a:t>AIR FORCE ACCADEMY</a:t>
            </a:r>
            <a:endParaRPr lang="it-IT" sz="4000" dirty="0">
              <a:solidFill>
                <a:schemeClr val="bg1"/>
              </a:solidFill>
            </a:endParaRPr>
          </a:p>
        </p:txBody>
      </p:sp>
      <p:sp>
        <p:nvSpPr>
          <p:cNvPr id="3" name="Content Placeholder 2"/>
          <p:cNvSpPr>
            <a:spLocks noGrp="1"/>
          </p:cNvSpPr>
          <p:nvPr>
            <p:ph idx="1"/>
          </p:nvPr>
        </p:nvSpPr>
        <p:spPr>
          <a:xfrm>
            <a:off x="381000" y="1143000"/>
            <a:ext cx="8229600" cy="4525963"/>
          </a:xfrm>
        </p:spPr>
        <p:txBody>
          <a:bodyPr>
            <a:normAutofit/>
          </a:bodyPr>
          <a:lstStyle/>
          <a:p>
            <a:pPr>
              <a:buNone/>
            </a:pPr>
            <a:r>
              <a:rPr lang="it-IT" sz="2000" dirty="0" smtClean="0">
                <a:solidFill>
                  <a:schemeClr val="bg1"/>
                </a:solidFill>
              </a:rPr>
              <a:t>The Italian Air Force Accademy is Located in Pozzuoli and prepares all Future italian Air Force Officers. It Forms around 70 Officers </a:t>
            </a:r>
            <a:r>
              <a:rPr lang="it-IT" sz="2000" dirty="0" err="1" smtClean="0">
                <a:solidFill>
                  <a:schemeClr val="bg1"/>
                </a:solidFill>
              </a:rPr>
              <a:t>each</a:t>
            </a:r>
            <a:r>
              <a:rPr lang="it-IT" sz="2000" dirty="0" smtClean="0">
                <a:solidFill>
                  <a:schemeClr val="bg1"/>
                </a:solidFill>
              </a:rPr>
              <a:t> </a:t>
            </a:r>
            <a:r>
              <a:rPr lang="it-IT" sz="2000" dirty="0" err="1" smtClean="0">
                <a:solidFill>
                  <a:schemeClr val="bg1"/>
                </a:solidFill>
              </a:rPr>
              <a:t>year</a:t>
            </a:r>
            <a:r>
              <a:rPr lang="it-IT" sz="2000" dirty="0" smtClean="0">
                <a:solidFill>
                  <a:schemeClr val="bg1"/>
                </a:solidFill>
              </a:rPr>
              <a:t>.</a:t>
            </a:r>
            <a:endParaRPr lang="it-IT" sz="2000" dirty="0">
              <a:solidFill>
                <a:schemeClr val="bg1"/>
              </a:solidFill>
            </a:endParaRPr>
          </a:p>
        </p:txBody>
      </p:sp>
      <p:pic>
        <p:nvPicPr>
          <p:cNvPr id="18435" name="Picture 3" descr="C:\Documents and Settings\Alvise\Desktop\PPP Aeronautica Militare\Stemma_Accademia_Aeronautica.jpg"/>
          <p:cNvPicPr>
            <a:picLocks noChangeAspect="1" noChangeArrowheads="1"/>
          </p:cNvPicPr>
          <p:nvPr/>
        </p:nvPicPr>
        <p:blipFill>
          <a:blip r:embed="rId2" cstate="print"/>
          <a:srcRect/>
          <a:stretch>
            <a:fillRect/>
          </a:stretch>
        </p:blipFill>
        <p:spPr bwMode="auto">
          <a:xfrm>
            <a:off x="3962400" y="5076825"/>
            <a:ext cx="1295400" cy="1781175"/>
          </a:xfrm>
          <a:prstGeom prst="rect">
            <a:avLst/>
          </a:prstGeom>
          <a:noFill/>
        </p:spPr>
      </p:pic>
      <p:pic>
        <p:nvPicPr>
          <p:cNvPr id="17410" name="Picture 2" descr="E:\PPP Aeronautica Militare\accademia_aeronautica.jpg"/>
          <p:cNvPicPr>
            <a:picLocks noChangeAspect="1" noChangeArrowheads="1"/>
          </p:cNvPicPr>
          <p:nvPr/>
        </p:nvPicPr>
        <p:blipFill>
          <a:blip r:embed="rId3" cstate="print"/>
          <a:srcRect/>
          <a:stretch>
            <a:fillRect/>
          </a:stretch>
        </p:blipFill>
        <p:spPr bwMode="auto">
          <a:xfrm>
            <a:off x="4876800" y="2057400"/>
            <a:ext cx="3619500" cy="2381250"/>
          </a:xfrm>
          <a:prstGeom prst="rect">
            <a:avLst/>
          </a:prstGeom>
          <a:noFill/>
        </p:spPr>
      </p:pic>
      <p:pic>
        <p:nvPicPr>
          <p:cNvPr id="17411" name="Picture 3" descr="E:\PPP Aeronautica Militare\hdemia_struttura.jpg"/>
          <p:cNvPicPr>
            <a:picLocks noChangeAspect="1" noChangeArrowheads="1"/>
          </p:cNvPicPr>
          <p:nvPr/>
        </p:nvPicPr>
        <p:blipFill>
          <a:blip r:embed="rId4" cstate="print"/>
          <a:srcRect/>
          <a:stretch>
            <a:fillRect/>
          </a:stretch>
        </p:blipFill>
        <p:spPr bwMode="auto">
          <a:xfrm>
            <a:off x="609600" y="1981200"/>
            <a:ext cx="3886200" cy="288779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sz="4000" dirty="0" smtClean="0">
                <a:solidFill>
                  <a:schemeClr val="bg1"/>
                </a:solidFill>
              </a:rPr>
              <a:t> 61° </a:t>
            </a:r>
            <a:r>
              <a:rPr lang="en-US" sz="4000" dirty="0" err="1" smtClean="0">
                <a:solidFill>
                  <a:schemeClr val="bg1"/>
                </a:solidFill>
              </a:rPr>
              <a:t>Stormo</a:t>
            </a:r>
            <a:r>
              <a:rPr lang="en-US" sz="4000" dirty="0" smtClean="0">
                <a:solidFill>
                  <a:schemeClr val="bg1"/>
                </a:solidFill>
              </a:rPr>
              <a:t/>
            </a:r>
            <a:br>
              <a:rPr lang="en-US" sz="4000" dirty="0" smtClean="0">
                <a:solidFill>
                  <a:schemeClr val="bg1"/>
                </a:solidFill>
              </a:rPr>
            </a:br>
            <a:r>
              <a:rPr lang="en-US" sz="3600" dirty="0" smtClean="0">
                <a:solidFill>
                  <a:schemeClr val="bg1"/>
                </a:solidFill>
              </a:rPr>
              <a:t>61</a:t>
            </a:r>
            <a:r>
              <a:rPr lang="en-US" sz="3600" baseline="30000" dirty="0" smtClean="0">
                <a:solidFill>
                  <a:schemeClr val="bg1"/>
                </a:solidFill>
              </a:rPr>
              <a:t>St</a:t>
            </a:r>
            <a:r>
              <a:rPr lang="en-US" sz="3600" dirty="0" smtClean="0">
                <a:solidFill>
                  <a:schemeClr val="bg1"/>
                </a:solidFill>
              </a:rPr>
              <a:t> Wing</a:t>
            </a:r>
            <a:endParaRPr lang="en-US" sz="3600" dirty="0">
              <a:solidFill>
                <a:schemeClr val="bg1"/>
              </a:solidFill>
            </a:endParaRPr>
          </a:p>
        </p:txBody>
      </p:sp>
      <p:sp>
        <p:nvSpPr>
          <p:cNvPr id="3" name="Content Placeholder 2"/>
          <p:cNvSpPr>
            <a:spLocks noGrp="1"/>
          </p:cNvSpPr>
          <p:nvPr>
            <p:ph idx="1"/>
          </p:nvPr>
        </p:nvSpPr>
        <p:spPr>
          <a:xfrm>
            <a:off x="0" y="1295400"/>
            <a:ext cx="9144000" cy="4525963"/>
          </a:xfrm>
        </p:spPr>
        <p:txBody>
          <a:bodyPr>
            <a:normAutofit/>
          </a:bodyPr>
          <a:lstStyle/>
          <a:p>
            <a:pPr>
              <a:buNone/>
            </a:pPr>
            <a:r>
              <a:rPr lang="en-US" sz="2000" dirty="0" smtClean="0">
                <a:solidFill>
                  <a:schemeClr val="bg1"/>
                </a:solidFill>
              </a:rPr>
              <a:t>       The 61</a:t>
            </a:r>
            <a:r>
              <a:rPr lang="en-US" sz="2000" baseline="30000" dirty="0" smtClean="0">
                <a:solidFill>
                  <a:schemeClr val="bg1"/>
                </a:solidFill>
              </a:rPr>
              <a:t>st</a:t>
            </a:r>
            <a:r>
              <a:rPr lang="en-US" sz="2000" dirty="0" smtClean="0">
                <a:solidFill>
                  <a:schemeClr val="bg1"/>
                </a:solidFill>
              </a:rPr>
              <a:t> Wing is an Advanced Training unit of the Italian Air Force. It is Based at Lecce and equipped withMB-339</a:t>
            </a:r>
            <a:endParaRPr lang="en-US" sz="2000" dirty="0">
              <a:solidFill>
                <a:schemeClr val="bg1"/>
              </a:solidFill>
            </a:endParaRPr>
          </a:p>
        </p:txBody>
      </p:sp>
      <p:pic>
        <p:nvPicPr>
          <p:cNvPr id="19458" name="Picture 2" descr="C:\Documents and Settings\Alvise\Desktop\PPP Aeronautica Militare\61ªBrigata-Patch.png"/>
          <p:cNvPicPr>
            <a:picLocks noChangeAspect="1" noChangeArrowheads="1"/>
          </p:cNvPicPr>
          <p:nvPr/>
        </p:nvPicPr>
        <p:blipFill>
          <a:blip r:embed="rId2" cstate="print"/>
          <a:srcRect/>
          <a:stretch>
            <a:fillRect/>
          </a:stretch>
        </p:blipFill>
        <p:spPr bwMode="auto">
          <a:xfrm>
            <a:off x="3810000" y="4826000"/>
            <a:ext cx="1524000" cy="2032000"/>
          </a:xfrm>
          <a:prstGeom prst="rect">
            <a:avLst/>
          </a:prstGeom>
          <a:noFill/>
        </p:spPr>
      </p:pic>
      <p:pic>
        <p:nvPicPr>
          <p:cNvPr id="2050" name="Picture 2" descr="E:\PPP Aeronautica Militare\beau04 mb339 cd mm55084 61-36.jpg"/>
          <p:cNvPicPr>
            <a:picLocks noChangeAspect="1" noChangeArrowheads="1"/>
          </p:cNvPicPr>
          <p:nvPr/>
        </p:nvPicPr>
        <p:blipFill>
          <a:blip r:embed="rId3" cstate="print"/>
          <a:srcRect/>
          <a:stretch>
            <a:fillRect/>
          </a:stretch>
        </p:blipFill>
        <p:spPr bwMode="auto">
          <a:xfrm>
            <a:off x="4572000" y="1752600"/>
            <a:ext cx="3733800" cy="2801300"/>
          </a:xfrm>
          <a:prstGeom prst="rect">
            <a:avLst/>
          </a:prstGeom>
          <a:noFill/>
        </p:spPr>
      </p:pic>
      <p:pic>
        <p:nvPicPr>
          <p:cNvPr id="2051" name="Picture 3" descr="E:\PPP Aeronautica Militare\MB339_CD_HR (1).JPG"/>
          <p:cNvPicPr>
            <a:picLocks noChangeAspect="1" noChangeArrowheads="1"/>
          </p:cNvPicPr>
          <p:nvPr/>
        </p:nvPicPr>
        <p:blipFill>
          <a:blip r:embed="rId4" cstate="print"/>
          <a:srcRect/>
          <a:stretch>
            <a:fillRect/>
          </a:stretch>
        </p:blipFill>
        <p:spPr bwMode="auto">
          <a:xfrm>
            <a:off x="609600" y="2057400"/>
            <a:ext cx="3733800" cy="280096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sz="4000" dirty="0" smtClean="0">
                <a:solidFill>
                  <a:schemeClr val="bg1"/>
                </a:solidFill>
              </a:rPr>
              <a:t>70°Stormo</a:t>
            </a:r>
            <a:br>
              <a:rPr lang="en-US" sz="4000" dirty="0" smtClean="0">
                <a:solidFill>
                  <a:schemeClr val="bg1"/>
                </a:solidFill>
              </a:rPr>
            </a:br>
            <a:r>
              <a:rPr lang="en-US" sz="3600" dirty="0" smtClean="0">
                <a:solidFill>
                  <a:schemeClr val="bg1"/>
                </a:solidFill>
              </a:rPr>
              <a:t>70</a:t>
            </a:r>
            <a:r>
              <a:rPr lang="en-US" sz="3600" baseline="30000" dirty="0" smtClean="0">
                <a:solidFill>
                  <a:schemeClr val="bg1"/>
                </a:solidFill>
              </a:rPr>
              <a:t>th</a:t>
            </a:r>
            <a:r>
              <a:rPr lang="en-US" sz="3600" dirty="0" smtClean="0">
                <a:solidFill>
                  <a:schemeClr val="bg1"/>
                </a:solidFill>
              </a:rPr>
              <a:t> Wing</a:t>
            </a:r>
            <a:endParaRPr lang="en-US" sz="3600" dirty="0">
              <a:solidFill>
                <a:schemeClr val="bg1"/>
              </a:solidFill>
            </a:endParaRPr>
          </a:p>
        </p:txBody>
      </p:sp>
      <p:sp>
        <p:nvSpPr>
          <p:cNvPr id="3" name="Content Placeholder 2"/>
          <p:cNvSpPr>
            <a:spLocks noGrp="1"/>
          </p:cNvSpPr>
          <p:nvPr>
            <p:ph idx="1"/>
          </p:nvPr>
        </p:nvSpPr>
        <p:spPr>
          <a:xfrm>
            <a:off x="0" y="1295400"/>
            <a:ext cx="8686800" cy="4525963"/>
          </a:xfrm>
        </p:spPr>
        <p:txBody>
          <a:bodyPr>
            <a:normAutofit/>
          </a:bodyPr>
          <a:lstStyle/>
          <a:p>
            <a:pPr>
              <a:buNone/>
            </a:pPr>
            <a:r>
              <a:rPr lang="en-US" sz="2000" dirty="0" smtClean="0"/>
              <a:t>       </a:t>
            </a:r>
            <a:r>
              <a:rPr lang="en-US" sz="2000" dirty="0" smtClean="0">
                <a:solidFill>
                  <a:schemeClr val="bg1"/>
                </a:solidFill>
              </a:rPr>
              <a:t>The 70</a:t>
            </a:r>
            <a:r>
              <a:rPr lang="en-US" sz="2000" baseline="30000" dirty="0" smtClean="0">
                <a:solidFill>
                  <a:schemeClr val="bg1"/>
                </a:solidFill>
              </a:rPr>
              <a:t>th</a:t>
            </a:r>
            <a:r>
              <a:rPr lang="en-US" sz="2000" dirty="0" smtClean="0">
                <a:solidFill>
                  <a:schemeClr val="bg1"/>
                </a:solidFill>
              </a:rPr>
              <a:t> Wing is the Basic Training Unit of the Italian Air Force. It is Equipped with SF.260 and based at Latina.</a:t>
            </a:r>
            <a:endParaRPr lang="en-US" sz="2000" dirty="0">
              <a:solidFill>
                <a:schemeClr val="bg1"/>
              </a:solidFill>
            </a:endParaRPr>
          </a:p>
        </p:txBody>
      </p:sp>
      <p:pic>
        <p:nvPicPr>
          <p:cNvPr id="20482" name="Picture 2" descr="C:\Documents and Settings\Alvise\Desktop\PPP Aeronautica Militare\300px-Ensign_of_the_70º_Stormo_of_the_Italian_Air_Force.svg.png"/>
          <p:cNvPicPr>
            <a:picLocks noChangeAspect="1" noChangeArrowheads="1"/>
          </p:cNvPicPr>
          <p:nvPr/>
        </p:nvPicPr>
        <p:blipFill>
          <a:blip r:embed="rId2" cstate="print"/>
          <a:srcRect/>
          <a:stretch>
            <a:fillRect/>
          </a:stretch>
        </p:blipFill>
        <p:spPr bwMode="auto">
          <a:xfrm>
            <a:off x="3794598" y="4953000"/>
            <a:ext cx="1519947" cy="1905000"/>
          </a:xfrm>
          <a:prstGeom prst="rect">
            <a:avLst/>
          </a:prstGeom>
          <a:noFill/>
        </p:spPr>
      </p:pic>
      <p:pic>
        <p:nvPicPr>
          <p:cNvPr id="3074" name="Picture 2" descr="E:\PPP Aeronautica Militare\1-image-1.jpg"/>
          <p:cNvPicPr>
            <a:picLocks noChangeAspect="1" noChangeArrowheads="1"/>
          </p:cNvPicPr>
          <p:nvPr/>
        </p:nvPicPr>
        <p:blipFill>
          <a:blip r:embed="rId3" cstate="print"/>
          <a:srcRect/>
          <a:stretch>
            <a:fillRect/>
          </a:stretch>
        </p:blipFill>
        <p:spPr bwMode="auto">
          <a:xfrm>
            <a:off x="381000" y="2209800"/>
            <a:ext cx="3733800" cy="2481421"/>
          </a:xfrm>
          <a:prstGeom prst="rect">
            <a:avLst/>
          </a:prstGeom>
          <a:noFill/>
        </p:spPr>
      </p:pic>
      <p:pic>
        <p:nvPicPr>
          <p:cNvPr id="3075" name="Picture 3" descr="E:\PPP Aeronautica Militare\Linea_volo_70°_Stormo.jpg"/>
          <p:cNvPicPr>
            <a:picLocks noChangeAspect="1" noChangeArrowheads="1"/>
          </p:cNvPicPr>
          <p:nvPr/>
        </p:nvPicPr>
        <p:blipFill>
          <a:blip r:embed="rId4" cstate="print"/>
          <a:srcRect/>
          <a:stretch>
            <a:fillRect/>
          </a:stretch>
        </p:blipFill>
        <p:spPr bwMode="auto">
          <a:xfrm>
            <a:off x="4495800" y="1828800"/>
            <a:ext cx="4038600" cy="2692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sz="3600" dirty="0" smtClean="0">
                <a:solidFill>
                  <a:schemeClr val="bg1"/>
                </a:solidFill>
              </a:rPr>
              <a:t> </a:t>
            </a:r>
            <a:r>
              <a:rPr lang="en-US" sz="4000" dirty="0" smtClean="0">
                <a:solidFill>
                  <a:schemeClr val="bg1"/>
                </a:solidFill>
              </a:rPr>
              <a:t>72°Stormo</a:t>
            </a:r>
            <a:br>
              <a:rPr lang="en-US" sz="4000" dirty="0" smtClean="0">
                <a:solidFill>
                  <a:schemeClr val="bg1"/>
                </a:solidFill>
              </a:rPr>
            </a:br>
            <a:r>
              <a:rPr lang="en-US" sz="3600" dirty="0" smtClean="0">
                <a:solidFill>
                  <a:schemeClr val="bg1"/>
                </a:solidFill>
              </a:rPr>
              <a:t>72</a:t>
            </a:r>
            <a:r>
              <a:rPr lang="en-US" sz="3600" baseline="30000" dirty="0" smtClean="0">
                <a:solidFill>
                  <a:schemeClr val="bg1"/>
                </a:solidFill>
              </a:rPr>
              <a:t>nd</a:t>
            </a:r>
            <a:r>
              <a:rPr lang="en-US" sz="3600" dirty="0" smtClean="0">
                <a:solidFill>
                  <a:schemeClr val="bg1"/>
                </a:solidFill>
              </a:rPr>
              <a:t> Wing</a:t>
            </a:r>
            <a:endParaRPr lang="en-US" sz="3600" dirty="0">
              <a:solidFill>
                <a:schemeClr val="bg1"/>
              </a:solidFill>
            </a:endParaRPr>
          </a:p>
        </p:txBody>
      </p:sp>
      <p:sp>
        <p:nvSpPr>
          <p:cNvPr id="3" name="Content Placeholder 2"/>
          <p:cNvSpPr>
            <a:spLocks noGrp="1"/>
          </p:cNvSpPr>
          <p:nvPr>
            <p:ph idx="1"/>
          </p:nvPr>
        </p:nvSpPr>
        <p:spPr>
          <a:xfrm>
            <a:off x="0" y="1219200"/>
            <a:ext cx="8686800" cy="4525963"/>
          </a:xfrm>
        </p:spPr>
        <p:txBody>
          <a:bodyPr>
            <a:normAutofit/>
          </a:bodyPr>
          <a:lstStyle/>
          <a:p>
            <a:pPr>
              <a:buNone/>
            </a:pPr>
            <a:r>
              <a:rPr lang="it-IT" sz="2000" dirty="0" smtClean="0">
                <a:solidFill>
                  <a:schemeClr val="bg1"/>
                </a:solidFill>
              </a:rPr>
              <a:t>       The 72</a:t>
            </a:r>
            <a:r>
              <a:rPr lang="en-US" sz="2000" baseline="30000" dirty="0" err="1" smtClean="0">
                <a:solidFill>
                  <a:schemeClr val="bg1"/>
                </a:solidFill>
              </a:rPr>
              <a:t>nd</a:t>
            </a:r>
            <a:r>
              <a:rPr lang="en-US" sz="2000" dirty="0" smtClean="0">
                <a:solidFill>
                  <a:schemeClr val="bg1"/>
                </a:solidFill>
              </a:rPr>
              <a:t> Wing is a Helicopter Training Unit of the Italian Air Force. It is Equipped whit NH-500 and takes care of Training for All Italian armed Force Helicopter Pilots</a:t>
            </a:r>
            <a:endParaRPr lang="it-IT" sz="2000" dirty="0">
              <a:solidFill>
                <a:schemeClr val="bg1"/>
              </a:solidFill>
            </a:endParaRPr>
          </a:p>
        </p:txBody>
      </p:sp>
      <p:pic>
        <p:nvPicPr>
          <p:cNvPr id="21506" name="Picture 2" descr="C:\Documents and Settings\Alvise\Desktop\PPP Aeronautica Militare\72°Stormo-Patch.png"/>
          <p:cNvPicPr>
            <a:picLocks noChangeAspect="1" noChangeArrowheads="1"/>
          </p:cNvPicPr>
          <p:nvPr/>
        </p:nvPicPr>
        <p:blipFill>
          <a:blip r:embed="rId2" cstate="print"/>
          <a:srcRect/>
          <a:stretch>
            <a:fillRect/>
          </a:stretch>
        </p:blipFill>
        <p:spPr bwMode="auto">
          <a:xfrm>
            <a:off x="3733800" y="4816345"/>
            <a:ext cx="1543050" cy="2041655"/>
          </a:xfrm>
          <a:prstGeom prst="rect">
            <a:avLst/>
          </a:prstGeom>
          <a:noFill/>
        </p:spPr>
      </p:pic>
      <p:pic>
        <p:nvPicPr>
          <p:cNvPr id="1027" name="Picture 3" descr="E:\PPP Aeronautica Militare\nh500.jpg"/>
          <p:cNvPicPr>
            <a:picLocks noChangeAspect="1" noChangeArrowheads="1"/>
          </p:cNvPicPr>
          <p:nvPr/>
        </p:nvPicPr>
        <p:blipFill>
          <a:blip r:embed="rId3" cstate="print"/>
          <a:srcRect/>
          <a:stretch>
            <a:fillRect/>
          </a:stretch>
        </p:blipFill>
        <p:spPr bwMode="auto">
          <a:xfrm>
            <a:off x="1066800" y="1905000"/>
            <a:ext cx="4191000" cy="2795995"/>
          </a:xfrm>
          <a:prstGeom prst="rect">
            <a:avLst/>
          </a:prstGeom>
          <a:noFill/>
        </p:spPr>
      </p:pic>
      <p:pic>
        <p:nvPicPr>
          <p:cNvPr id="1028" name="Picture 4" descr="E:\PPP Aeronautica Militare\NH500E-7214-MM81277-2g.jpg"/>
          <p:cNvPicPr>
            <a:picLocks noChangeAspect="1" noChangeArrowheads="1"/>
          </p:cNvPicPr>
          <p:nvPr/>
        </p:nvPicPr>
        <p:blipFill>
          <a:blip r:embed="rId4" cstate="print"/>
          <a:srcRect/>
          <a:stretch>
            <a:fillRect/>
          </a:stretch>
        </p:blipFill>
        <p:spPr bwMode="auto">
          <a:xfrm>
            <a:off x="5410200" y="2133600"/>
            <a:ext cx="3565585" cy="2362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1"/>
                </a:solidFill>
              </a:rPr>
              <a:t>THANKS FOR LISTENING</a:t>
            </a:r>
            <a:endParaRPr lang="it-IT" dirty="0">
              <a:solidFill>
                <a:schemeClr val="bg1"/>
              </a:solidFill>
            </a:endParaRPr>
          </a:p>
        </p:txBody>
      </p:sp>
      <p:sp>
        <p:nvSpPr>
          <p:cNvPr id="3" name="Content Placeholder 2"/>
          <p:cNvSpPr>
            <a:spLocks noGrp="1"/>
          </p:cNvSpPr>
          <p:nvPr>
            <p:ph idx="1"/>
          </p:nvPr>
        </p:nvSpPr>
        <p:spPr>
          <a:xfrm>
            <a:off x="2438400" y="5334000"/>
            <a:ext cx="8229600" cy="4525963"/>
          </a:xfrm>
        </p:spPr>
        <p:txBody>
          <a:bodyPr>
            <a:normAutofit/>
          </a:bodyPr>
          <a:lstStyle/>
          <a:p>
            <a:pPr>
              <a:buNone/>
            </a:pPr>
            <a:r>
              <a:rPr lang="it-IT" sz="2000" dirty="0" smtClean="0">
                <a:solidFill>
                  <a:schemeClr val="bg1"/>
                </a:solidFill>
              </a:rPr>
              <a:t>We hope you Enjoyed this Presentation</a:t>
            </a:r>
            <a:endParaRPr lang="it-IT" sz="2000" dirty="0">
              <a:solidFill>
                <a:schemeClr val="bg1"/>
              </a:solidFill>
            </a:endParaRPr>
          </a:p>
        </p:txBody>
      </p:sp>
      <p:pic>
        <p:nvPicPr>
          <p:cNvPr id="22530" name="Picture 2" descr="E:\PPP Aeronautica Militare\Panavia_Tornado.png"/>
          <p:cNvPicPr>
            <a:picLocks noChangeAspect="1" noChangeArrowheads="1"/>
          </p:cNvPicPr>
          <p:nvPr/>
        </p:nvPicPr>
        <p:blipFill>
          <a:blip r:embed="rId2" cstate="print"/>
          <a:srcRect/>
          <a:stretch>
            <a:fillRect/>
          </a:stretch>
        </p:blipFill>
        <p:spPr bwMode="auto">
          <a:xfrm>
            <a:off x="533400" y="1447800"/>
            <a:ext cx="8105775" cy="30003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1"/>
                </a:solidFill>
              </a:rPr>
              <a:t>PRESENT DAY</a:t>
            </a:r>
            <a:endParaRPr lang="it-IT" dirty="0">
              <a:solidFill>
                <a:schemeClr val="bg1"/>
              </a:solidFill>
            </a:endParaRPr>
          </a:p>
        </p:txBody>
      </p:sp>
      <p:sp>
        <p:nvSpPr>
          <p:cNvPr id="3" name="Content Placeholder 2"/>
          <p:cNvSpPr>
            <a:spLocks noGrp="1"/>
          </p:cNvSpPr>
          <p:nvPr>
            <p:ph idx="1"/>
          </p:nvPr>
        </p:nvSpPr>
        <p:spPr>
          <a:xfrm>
            <a:off x="457200" y="1219200"/>
            <a:ext cx="8229600" cy="4525963"/>
          </a:xfrm>
        </p:spPr>
        <p:txBody>
          <a:bodyPr>
            <a:normAutofit/>
          </a:bodyPr>
          <a:lstStyle/>
          <a:p>
            <a:pPr>
              <a:buNone/>
            </a:pPr>
            <a:r>
              <a:rPr lang="it-IT" sz="2000" dirty="0" smtClean="0">
                <a:solidFill>
                  <a:schemeClr val="bg1"/>
                </a:solidFill>
              </a:rPr>
              <a:t>      Today the Italian Air Force is one of the most advanced in the world and took part to many large </a:t>
            </a:r>
            <a:r>
              <a:rPr lang="it-IT" sz="2000" dirty="0" err="1" smtClean="0">
                <a:solidFill>
                  <a:schemeClr val="bg1"/>
                </a:solidFill>
              </a:rPr>
              <a:t>operations</a:t>
            </a:r>
            <a:r>
              <a:rPr lang="it-IT" sz="2000" dirty="0" smtClean="0">
                <a:solidFill>
                  <a:schemeClr val="bg1"/>
                </a:solidFill>
              </a:rPr>
              <a:t> and wars such as the Gulf War, The Bosnian War, Afghanistan and </a:t>
            </a:r>
            <a:r>
              <a:rPr lang="it-IT" sz="2000" dirty="0" err="1" smtClean="0">
                <a:solidFill>
                  <a:schemeClr val="bg1"/>
                </a:solidFill>
              </a:rPr>
              <a:t>finally</a:t>
            </a:r>
            <a:r>
              <a:rPr lang="it-IT" sz="2000" dirty="0" smtClean="0">
                <a:solidFill>
                  <a:schemeClr val="bg1"/>
                </a:solidFill>
              </a:rPr>
              <a:t> the Libyan Civil War.</a:t>
            </a:r>
            <a:endParaRPr lang="it-IT" sz="2000" dirty="0">
              <a:solidFill>
                <a:schemeClr val="bg1"/>
              </a:solidFill>
            </a:endParaRPr>
          </a:p>
        </p:txBody>
      </p:sp>
      <p:pic>
        <p:nvPicPr>
          <p:cNvPr id="3074" name="Picture 2" descr="E:\PPP Aeronautica Militare\Storia_17_001.jpg"/>
          <p:cNvPicPr>
            <a:picLocks noChangeAspect="1" noChangeArrowheads="1"/>
          </p:cNvPicPr>
          <p:nvPr/>
        </p:nvPicPr>
        <p:blipFill>
          <a:blip r:embed="rId2" cstate="print"/>
          <a:srcRect/>
          <a:stretch>
            <a:fillRect/>
          </a:stretch>
        </p:blipFill>
        <p:spPr bwMode="auto">
          <a:xfrm>
            <a:off x="1295400" y="2286000"/>
            <a:ext cx="2667000" cy="2677297"/>
          </a:xfrm>
          <a:prstGeom prst="rect">
            <a:avLst/>
          </a:prstGeom>
          <a:noFill/>
        </p:spPr>
      </p:pic>
      <p:pic>
        <p:nvPicPr>
          <p:cNvPr id="3075" name="Picture 3" descr="E:\PPP Aeronautica Militare\jpg_2150177.jpg"/>
          <p:cNvPicPr>
            <a:picLocks noChangeAspect="1" noChangeArrowheads="1"/>
          </p:cNvPicPr>
          <p:nvPr/>
        </p:nvPicPr>
        <p:blipFill>
          <a:blip r:embed="rId3" cstate="print"/>
          <a:srcRect/>
          <a:stretch>
            <a:fillRect/>
          </a:stretch>
        </p:blipFill>
        <p:spPr bwMode="auto">
          <a:xfrm>
            <a:off x="4267200" y="2209800"/>
            <a:ext cx="3990975" cy="23476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it-IT" dirty="0" smtClean="0">
                <a:solidFill>
                  <a:schemeClr val="bg1"/>
                </a:solidFill>
              </a:rPr>
              <a:t>PERSONNEL</a:t>
            </a:r>
            <a:endParaRPr lang="it-IT" dirty="0">
              <a:solidFill>
                <a:schemeClr val="bg1"/>
              </a:solidFill>
            </a:endParaRPr>
          </a:p>
        </p:txBody>
      </p:sp>
      <p:sp>
        <p:nvSpPr>
          <p:cNvPr id="3" name="Content Placeholder 2"/>
          <p:cNvSpPr>
            <a:spLocks noGrp="1"/>
          </p:cNvSpPr>
          <p:nvPr>
            <p:ph idx="1"/>
          </p:nvPr>
        </p:nvSpPr>
        <p:spPr>
          <a:xfrm>
            <a:off x="457200" y="990600"/>
            <a:ext cx="8229600" cy="4525963"/>
          </a:xfrm>
        </p:spPr>
        <p:txBody>
          <a:bodyPr>
            <a:normAutofit/>
          </a:bodyPr>
          <a:lstStyle/>
          <a:p>
            <a:pPr>
              <a:buNone/>
            </a:pPr>
            <a:r>
              <a:rPr lang="it-IT" sz="2000" dirty="0" smtClean="0">
                <a:solidFill>
                  <a:schemeClr val="bg1"/>
                </a:solidFill>
              </a:rPr>
              <a:t>The Italian Air Force is composed by about 43.000 Men and Women of </a:t>
            </a:r>
            <a:r>
              <a:rPr lang="it-IT" sz="2000" dirty="0" err="1" smtClean="0">
                <a:solidFill>
                  <a:schemeClr val="bg1"/>
                </a:solidFill>
              </a:rPr>
              <a:t>which</a:t>
            </a:r>
            <a:endParaRPr lang="it-IT" sz="2000" dirty="0" smtClean="0">
              <a:solidFill>
                <a:schemeClr val="bg1"/>
              </a:solidFill>
            </a:endParaRPr>
          </a:p>
          <a:p>
            <a:pPr>
              <a:buNone/>
            </a:pPr>
            <a:r>
              <a:rPr lang="it-IT" sz="2000" dirty="0" smtClean="0">
                <a:solidFill>
                  <a:schemeClr val="bg1"/>
                </a:solidFill>
              </a:rPr>
              <a:t>6.000 Officers, 29.000 Sergeants and 6.000 Soldiers. </a:t>
            </a:r>
          </a:p>
        </p:txBody>
      </p:sp>
      <p:pic>
        <p:nvPicPr>
          <p:cNvPr id="1026" name="Picture 2" descr="C:\Documents and Settings\Alvise\Desktop\PPP Aeronautica Militare\piloti2giugno.jpg"/>
          <p:cNvPicPr>
            <a:picLocks noChangeAspect="1" noChangeArrowheads="1"/>
          </p:cNvPicPr>
          <p:nvPr/>
        </p:nvPicPr>
        <p:blipFill>
          <a:blip r:embed="rId2" cstate="print"/>
          <a:srcRect/>
          <a:stretch>
            <a:fillRect/>
          </a:stretch>
        </p:blipFill>
        <p:spPr bwMode="auto">
          <a:xfrm>
            <a:off x="304800" y="1981200"/>
            <a:ext cx="4343400" cy="2620165"/>
          </a:xfrm>
          <a:prstGeom prst="rect">
            <a:avLst/>
          </a:prstGeom>
          <a:noFill/>
        </p:spPr>
      </p:pic>
      <p:pic>
        <p:nvPicPr>
          <p:cNvPr id="1027" name="Picture 3" descr="C:\Documents and Settings\Alvise\Desktop\PPP Aeronautica Militare\aeronautica ufficiali.jpg"/>
          <p:cNvPicPr>
            <a:picLocks noChangeAspect="1" noChangeArrowheads="1"/>
          </p:cNvPicPr>
          <p:nvPr/>
        </p:nvPicPr>
        <p:blipFill>
          <a:blip r:embed="rId3" cstate="print"/>
          <a:srcRect/>
          <a:stretch>
            <a:fillRect/>
          </a:stretch>
        </p:blipFill>
        <p:spPr bwMode="auto">
          <a:xfrm>
            <a:off x="2438400" y="4724400"/>
            <a:ext cx="4487854" cy="1886685"/>
          </a:xfrm>
          <a:prstGeom prst="rect">
            <a:avLst/>
          </a:prstGeom>
          <a:noFill/>
        </p:spPr>
      </p:pic>
      <p:pic>
        <p:nvPicPr>
          <p:cNvPr id="1028" name="Picture 4" descr="C:\Documents and Settings\Alvise\Desktop\PPP Aeronautica Militare\pdd_061253.jpg"/>
          <p:cNvPicPr>
            <a:picLocks noChangeAspect="1" noChangeArrowheads="1"/>
          </p:cNvPicPr>
          <p:nvPr/>
        </p:nvPicPr>
        <p:blipFill>
          <a:blip r:embed="rId4" cstate="print"/>
          <a:srcRect/>
          <a:stretch>
            <a:fillRect/>
          </a:stretch>
        </p:blipFill>
        <p:spPr bwMode="auto">
          <a:xfrm>
            <a:off x="5029200" y="1981200"/>
            <a:ext cx="3656013" cy="24297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1"/>
                </a:solidFill>
              </a:rPr>
              <a:t>ORGANIZATION</a:t>
            </a:r>
            <a:endParaRPr lang="it-IT" dirty="0">
              <a:solidFill>
                <a:schemeClr val="bg1"/>
              </a:solidFill>
            </a:endParaRPr>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000" dirty="0" smtClean="0">
                <a:solidFill>
                  <a:schemeClr val="bg1"/>
                </a:solidFill>
              </a:rPr>
              <a:t>       The Italian air force has strength of about 700 aircrafts and Helicopters whit some ground units for special duties. It is divided in Three Main Commands:</a:t>
            </a:r>
          </a:p>
          <a:p>
            <a:pPr>
              <a:buNone/>
            </a:pPr>
            <a:r>
              <a:rPr lang="en-US" sz="2000" dirty="0" smtClean="0">
                <a:solidFill>
                  <a:schemeClr val="bg1"/>
                </a:solidFill>
              </a:rPr>
              <a:t>       - Operational Forces Command</a:t>
            </a:r>
          </a:p>
          <a:p>
            <a:pPr>
              <a:buNone/>
            </a:pPr>
            <a:r>
              <a:rPr lang="en-US" sz="2000" dirty="0" smtClean="0">
                <a:solidFill>
                  <a:schemeClr val="bg1"/>
                </a:solidFill>
              </a:rPr>
              <a:t>       - Logistic Command</a:t>
            </a:r>
          </a:p>
          <a:p>
            <a:pPr>
              <a:buNone/>
            </a:pPr>
            <a:r>
              <a:rPr lang="en-US" sz="2000" dirty="0" smtClean="0">
                <a:solidFill>
                  <a:schemeClr val="bg1"/>
                </a:solidFill>
              </a:rPr>
              <a:t>       - Schools Command</a:t>
            </a:r>
          </a:p>
          <a:p>
            <a:pPr>
              <a:buNone/>
            </a:pPr>
            <a:r>
              <a:rPr lang="en-US" sz="2000" dirty="0" smtClean="0">
                <a:solidFill>
                  <a:schemeClr val="bg1"/>
                </a:solidFill>
              </a:rPr>
              <a:t>       - Operation Command</a:t>
            </a:r>
          </a:p>
          <a:p>
            <a:pPr>
              <a:buNone/>
            </a:pPr>
            <a:r>
              <a:rPr lang="en-US" sz="2000" dirty="0" smtClean="0">
                <a:solidFill>
                  <a:schemeClr val="bg1"/>
                </a:solidFill>
              </a:rPr>
              <a:t>       The Operations Command controls all Radar Units, the other commands are going to be explained later.</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1"/>
                </a:solidFill>
              </a:rPr>
              <a:t>OPERATIONAL FORCES COMMAND</a:t>
            </a:r>
            <a:endParaRPr lang="it-IT"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2000" dirty="0" smtClean="0">
                <a:solidFill>
                  <a:schemeClr val="bg1"/>
                </a:solidFill>
              </a:rPr>
              <a:t>It is located in </a:t>
            </a:r>
            <a:r>
              <a:rPr lang="en-US" sz="2000" dirty="0" err="1" smtClean="0">
                <a:solidFill>
                  <a:schemeClr val="bg1"/>
                </a:solidFill>
              </a:rPr>
              <a:t>Centocelle</a:t>
            </a:r>
            <a:r>
              <a:rPr lang="en-US" sz="2000" dirty="0" smtClean="0">
                <a:solidFill>
                  <a:schemeClr val="bg1"/>
                </a:solidFill>
              </a:rPr>
              <a:t> near Rome and Controls all combat units of the Italian Air Force.  It is then divided into</a:t>
            </a:r>
          </a:p>
          <a:p>
            <a:pPr>
              <a:buFontTx/>
              <a:buChar char="-"/>
            </a:pPr>
            <a:r>
              <a:rPr lang="en-US" sz="2000" dirty="0" smtClean="0">
                <a:solidFill>
                  <a:schemeClr val="bg1"/>
                </a:solidFill>
              </a:rPr>
              <a:t>The Combat Forces Command: Located in Milan command all Front-Line units of the Air Force.</a:t>
            </a:r>
          </a:p>
          <a:p>
            <a:pPr>
              <a:buFontTx/>
              <a:buChar char="-"/>
            </a:pPr>
            <a:r>
              <a:rPr lang="en-US" sz="2000" dirty="0" smtClean="0">
                <a:solidFill>
                  <a:schemeClr val="bg1"/>
                </a:solidFill>
              </a:rPr>
              <a:t> The 1</a:t>
            </a:r>
            <a:r>
              <a:rPr lang="en-US" sz="2000" baseline="30000" dirty="0" smtClean="0">
                <a:solidFill>
                  <a:schemeClr val="bg1"/>
                </a:solidFill>
              </a:rPr>
              <a:t>st</a:t>
            </a:r>
            <a:r>
              <a:rPr lang="en-US" sz="2000" dirty="0" smtClean="0">
                <a:solidFill>
                  <a:schemeClr val="bg1"/>
                </a:solidFill>
              </a:rPr>
              <a:t> Special Air Brigade: Located in </a:t>
            </a:r>
            <a:r>
              <a:rPr lang="en-US" sz="2000" dirty="0" err="1" smtClean="0">
                <a:solidFill>
                  <a:schemeClr val="bg1"/>
                </a:solidFill>
              </a:rPr>
              <a:t>Padova</a:t>
            </a:r>
            <a:r>
              <a:rPr lang="en-US" sz="2000" dirty="0" smtClean="0">
                <a:solidFill>
                  <a:schemeClr val="bg1"/>
                </a:solidFill>
              </a:rPr>
              <a:t> command all special operations units.</a:t>
            </a:r>
          </a:p>
          <a:p>
            <a:pPr>
              <a:buFontTx/>
              <a:buChar char="-"/>
            </a:pPr>
            <a:r>
              <a:rPr lang="en-US" sz="2000" dirty="0" smtClean="0">
                <a:solidFill>
                  <a:schemeClr val="bg1"/>
                </a:solidFill>
              </a:rPr>
              <a:t>The 46</a:t>
            </a:r>
            <a:r>
              <a:rPr lang="en-US" sz="2000" baseline="30000" dirty="0" smtClean="0">
                <a:solidFill>
                  <a:schemeClr val="bg1"/>
                </a:solidFill>
              </a:rPr>
              <a:t>th</a:t>
            </a:r>
            <a:r>
              <a:rPr lang="en-US" sz="2000" dirty="0" smtClean="0">
                <a:solidFill>
                  <a:schemeClr val="bg1"/>
                </a:solidFill>
              </a:rPr>
              <a:t> Air Brigade: Located in Pisa control the Transport Planes.</a:t>
            </a:r>
          </a:p>
          <a:p>
            <a:pPr>
              <a:buNone/>
            </a:pPr>
            <a:r>
              <a:rPr lang="en-US" sz="2000" dirty="0" smtClean="0">
                <a:solidFill>
                  <a:schemeClr val="bg1"/>
                </a:solidFill>
              </a:rPr>
              <a:t>Then there are other units that are not controlled by any of this command.</a:t>
            </a:r>
          </a:p>
        </p:txBody>
      </p:sp>
      <p:sp>
        <p:nvSpPr>
          <p:cNvPr id="4" name="TextBox 3"/>
          <p:cNvSpPr txBox="1"/>
          <p:nvPr/>
        </p:nvSpPr>
        <p:spPr>
          <a:xfrm>
            <a:off x="2362200" y="5410200"/>
            <a:ext cx="4419600" cy="646331"/>
          </a:xfrm>
          <a:prstGeom prst="rect">
            <a:avLst/>
          </a:prstGeom>
          <a:noFill/>
        </p:spPr>
        <p:txBody>
          <a:bodyPr wrap="square" rtlCol="0">
            <a:spAutoFit/>
          </a:bodyPr>
          <a:lstStyle/>
          <a:p>
            <a:r>
              <a:rPr lang="it-IT" dirty="0" smtClean="0">
                <a:solidFill>
                  <a:schemeClr val="bg1"/>
                </a:solidFill>
              </a:rPr>
              <a:t>Now we are going to see all units </a:t>
            </a:r>
            <a:r>
              <a:rPr lang="it-IT" dirty="0" err="1" smtClean="0">
                <a:solidFill>
                  <a:schemeClr val="bg1"/>
                </a:solidFill>
              </a:rPr>
              <a:t>that</a:t>
            </a:r>
            <a:r>
              <a:rPr lang="it-IT" dirty="0" smtClean="0">
                <a:solidFill>
                  <a:schemeClr val="bg1"/>
                </a:solidFill>
              </a:rPr>
              <a:t> compose it.</a:t>
            </a:r>
            <a:endParaRPr lang="it-IT"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sz="4900" dirty="0" smtClean="0">
                <a:solidFill>
                  <a:schemeClr val="bg1"/>
                </a:solidFill>
              </a:rPr>
              <a:t>2° Stormo</a:t>
            </a:r>
            <a:r>
              <a:rPr lang="it-IT" dirty="0" smtClean="0">
                <a:solidFill>
                  <a:schemeClr val="bg1"/>
                </a:solidFill>
              </a:rPr>
              <a:t/>
            </a:r>
            <a:br>
              <a:rPr lang="it-IT" dirty="0" smtClean="0">
                <a:solidFill>
                  <a:schemeClr val="bg1"/>
                </a:solidFill>
              </a:rPr>
            </a:br>
            <a:r>
              <a:rPr lang="en-US" sz="4000" dirty="0" smtClean="0">
                <a:solidFill>
                  <a:schemeClr val="bg1"/>
                </a:solidFill>
              </a:rPr>
              <a:t>2</a:t>
            </a:r>
            <a:r>
              <a:rPr lang="en-US" sz="4000" baseline="30000" dirty="0" smtClean="0">
                <a:solidFill>
                  <a:schemeClr val="bg1"/>
                </a:solidFill>
              </a:rPr>
              <a:t>nd</a:t>
            </a:r>
            <a:r>
              <a:rPr lang="en-US" sz="4000" dirty="0" smtClean="0">
                <a:solidFill>
                  <a:schemeClr val="bg1"/>
                </a:solidFill>
              </a:rPr>
              <a:t> Wing</a:t>
            </a:r>
            <a:endParaRPr lang="it-IT" sz="4000" dirty="0">
              <a:solidFill>
                <a:schemeClr val="bg1"/>
              </a:solidFill>
            </a:endParaRPr>
          </a:p>
        </p:txBody>
      </p:sp>
      <p:sp>
        <p:nvSpPr>
          <p:cNvPr id="3" name="Content Placeholder 2"/>
          <p:cNvSpPr>
            <a:spLocks noGrp="1"/>
          </p:cNvSpPr>
          <p:nvPr>
            <p:ph idx="1"/>
          </p:nvPr>
        </p:nvSpPr>
        <p:spPr/>
        <p:txBody>
          <a:bodyPr>
            <a:normAutofit/>
          </a:bodyPr>
          <a:lstStyle/>
          <a:p>
            <a:pPr>
              <a:buNone/>
            </a:pPr>
            <a:r>
              <a:rPr lang="it-IT" sz="2000" dirty="0" smtClean="0">
                <a:solidFill>
                  <a:schemeClr val="bg1"/>
                </a:solidFill>
              </a:rPr>
              <a:t> </a:t>
            </a:r>
            <a:r>
              <a:rPr lang="it-IT" sz="2000" dirty="0" err="1" smtClean="0">
                <a:solidFill>
                  <a:schemeClr val="bg1"/>
                </a:solidFill>
              </a:rPr>
              <a:t>It</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air Defence Unit </a:t>
            </a:r>
            <a:r>
              <a:rPr lang="it-IT" sz="2000" dirty="0" err="1" smtClean="0">
                <a:solidFill>
                  <a:schemeClr val="bg1"/>
                </a:solidFill>
              </a:rPr>
              <a:t>equipped</a:t>
            </a:r>
            <a:r>
              <a:rPr lang="it-IT" sz="2000" dirty="0">
                <a:solidFill>
                  <a:schemeClr val="bg1"/>
                </a:solidFill>
              </a:rPr>
              <a:t> </a:t>
            </a:r>
            <a:r>
              <a:rPr lang="it-IT" sz="2000" dirty="0" smtClean="0">
                <a:solidFill>
                  <a:schemeClr val="bg1"/>
                </a:solidFill>
              </a:rPr>
              <a:t>with Spada Missiles. Its command is in Rivolto</a:t>
            </a:r>
            <a:endParaRPr lang="it-IT" sz="2000" dirty="0">
              <a:solidFill>
                <a:schemeClr val="bg1"/>
              </a:solidFill>
            </a:endParaRPr>
          </a:p>
        </p:txBody>
      </p:sp>
      <p:pic>
        <p:nvPicPr>
          <p:cNvPr id="2050" name="Picture 2" descr="C:\Documents and Settings\Alvise\Desktop\PPP Aeronautica Militare\300px-Ensign_of_the_2º_Stormo_of_the_Italian_Air_Force.svg.png"/>
          <p:cNvPicPr>
            <a:picLocks noChangeAspect="1" noChangeArrowheads="1"/>
          </p:cNvPicPr>
          <p:nvPr/>
        </p:nvPicPr>
        <p:blipFill>
          <a:blip r:embed="rId2" cstate="print"/>
          <a:srcRect/>
          <a:stretch>
            <a:fillRect/>
          </a:stretch>
        </p:blipFill>
        <p:spPr bwMode="auto">
          <a:xfrm>
            <a:off x="3657600" y="4699000"/>
            <a:ext cx="1619250" cy="2159000"/>
          </a:xfrm>
          <a:prstGeom prst="rect">
            <a:avLst/>
          </a:prstGeom>
          <a:noFill/>
        </p:spPr>
      </p:pic>
      <p:pic>
        <p:nvPicPr>
          <p:cNvPr id="2052" name="Picture 4" descr="C:\Documents and Settings\Alvise\Desktop\PPP Aeronautica Militare\zaragoza08_120.jpg"/>
          <p:cNvPicPr>
            <a:picLocks noChangeAspect="1" noChangeArrowheads="1"/>
          </p:cNvPicPr>
          <p:nvPr/>
        </p:nvPicPr>
        <p:blipFill>
          <a:blip r:embed="rId3" cstate="print"/>
          <a:srcRect/>
          <a:stretch>
            <a:fillRect/>
          </a:stretch>
        </p:blipFill>
        <p:spPr bwMode="auto">
          <a:xfrm>
            <a:off x="457200" y="2133600"/>
            <a:ext cx="3657600" cy="2384297"/>
          </a:xfrm>
          <a:prstGeom prst="rect">
            <a:avLst/>
          </a:prstGeom>
          <a:noFill/>
        </p:spPr>
      </p:pic>
      <p:pic>
        <p:nvPicPr>
          <p:cNvPr id="2053" name="Picture 5" descr="C:\Documents and Settings\Alvise\Desktop\PPP Aeronautica Militare\5_air_defence.jpg"/>
          <p:cNvPicPr>
            <a:picLocks noChangeAspect="1" noChangeArrowheads="1"/>
          </p:cNvPicPr>
          <p:nvPr/>
        </p:nvPicPr>
        <p:blipFill>
          <a:blip r:embed="rId4" cstate="print"/>
          <a:srcRect/>
          <a:stretch>
            <a:fillRect/>
          </a:stretch>
        </p:blipFill>
        <p:spPr bwMode="auto">
          <a:xfrm>
            <a:off x="4876800" y="2133600"/>
            <a:ext cx="3407036" cy="23415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solidFill>
                  <a:schemeClr val="bg1"/>
                </a:solidFill>
              </a:rPr>
              <a:t>4°Stormo</a:t>
            </a:r>
            <a:br>
              <a:rPr lang="en-US" dirty="0" smtClean="0">
                <a:solidFill>
                  <a:schemeClr val="bg1"/>
                </a:solidFill>
              </a:rPr>
            </a:br>
            <a:r>
              <a:rPr lang="en-US" sz="4000" dirty="0" smtClean="0">
                <a:solidFill>
                  <a:schemeClr val="bg1"/>
                </a:solidFill>
              </a:rPr>
              <a:t>4</a:t>
            </a:r>
            <a:r>
              <a:rPr lang="en-US" sz="4000" baseline="30000" dirty="0" smtClean="0">
                <a:solidFill>
                  <a:schemeClr val="bg1"/>
                </a:solidFill>
              </a:rPr>
              <a:t>th</a:t>
            </a:r>
            <a:r>
              <a:rPr lang="en-US" sz="4000" dirty="0" smtClean="0">
                <a:solidFill>
                  <a:schemeClr val="bg1"/>
                </a:solidFill>
              </a:rPr>
              <a:t> Wing</a:t>
            </a:r>
            <a:endParaRPr lang="en-US" sz="4000" dirty="0">
              <a:solidFill>
                <a:schemeClr val="bg1"/>
              </a:solidFill>
            </a:endParaRPr>
          </a:p>
        </p:txBody>
      </p:sp>
      <p:sp>
        <p:nvSpPr>
          <p:cNvPr id="3" name="Content Placeholder 2"/>
          <p:cNvSpPr>
            <a:spLocks noGrp="1"/>
          </p:cNvSpPr>
          <p:nvPr>
            <p:ph idx="1"/>
          </p:nvPr>
        </p:nvSpPr>
        <p:spPr>
          <a:xfrm>
            <a:off x="533400" y="1219200"/>
            <a:ext cx="8229600" cy="4525963"/>
          </a:xfrm>
        </p:spPr>
        <p:txBody>
          <a:bodyPr>
            <a:normAutofit/>
          </a:bodyPr>
          <a:lstStyle/>
          <a:p>
            <a:pPr>
              <a:buNone/>
            </a:pPr>
            <a:r>
              <a:rPr lang="en-US" sz="2000" dirty="0" smtClean="0">
                <a:solidFill>
                  <a:schemeClr val="bg1"/>
                </a:solidFill>
              </a:rPr>
              <a:t>       The 4</a:t>
            </a:r>
            <a:r>
              <a:rPr lang="en-US" sz="2000" baseline="30000" dirty="0" smtClean="0">
                <a:solidFill>
                  <a:schemeClr val="bg1"/>
                </a:solidFill>
              </a:rPr>
              <a:t>th</a:t>
            </a:r>
            <a:r>
              <a:rPr lang="en-US" sz="2000" dirty="0" smtClean="0">
                <a:solidFill>
                  <a:schemeClr val="bg1"/>
                </a:solidFill>
              </a:rPr>
              <a:t> Wing is a Fighter unit of the Italian Air Force Equipped with Eurofighter Typhoon.  It is Based in Grosseto</a:t>
            </a:r>
            <a:endParaRPr lang="en-US" sz="2000" dirty="0">
              <a:solidFill>
                <a:schemeClr val="bg1"/>
              </a:solidFill>
            </a:endParaRPr>
          </a:p>
        </p:txBody>
      </p:sp>
      <p:pic>
        <p:nvPicPr>
          <p:cNvPr id="3074" name="Picture 2" descr="C:\Documents and Settings\Alvise\Desktop\PPP Aeronautica Militare\300px-Ensign_of_the_4º_Stormo_of_the_Italian_Air_Force.svg.png"/>
          <p:cNvPicPr>
            <a:picLocks noChangeAspect="1" noChangeArrowheads="1"/>
          </p:cNvPicPr>
          <p:nvPr/>
        </p:nvPicPr>
        <p:blipFill>
          <a:blip r:embed="rId2" cstate="print"/>
          <a:srcRect/>
          <a:stretch>
            <a:fillRect/>
          </a:stretch>
        </p:blipFill>
        <p:spPr bwMode="auto">
          <a:xfrm>
            <a:off x="3638550" y="4572000"/>
            <a:ext cx="1714500" cy="2286000"/>
          </a:xfrm>
          <a:prstGeom prst="rect">
            <a:avLst/>
          </a:prstGeom>
          <a:noFill/>
        </p:spPr>
      </p:pic>
      <p:pic>
        <p:nvPicPr>
          <p:cNvPr id="3075" name="Picture 3" descr="E:\PPP Aeronautica Militare\eurofighter-typhoon-8994-1920x1080.jpg"/>
          <p:cNvPicPr>
            <a:picLocks noChangeAspect="1" noChangeArrowheads="1"/>
          </p:cNvPicPr>
          <p:nvPr/>
        </p:nvPicPr>
        <p:blipFill>
          <a:blip r:embed="rId3" cstate="print"/>
          <a:srcRect/>
          <a:stretch>
            <a:fillRect/>
          </a:stretch>
        </p:blipFill>
        <p:spPr bwMode="auto">
          <a:xfrm>
            <a:off x="4394220" y="2057400"/>
            <a:ext cx="4383861" cy="2466045"/>
          </a:xfrm>
          <a:prstGeom prst="rect">
            <a:avLst/>
          </a:prstGeom>
          <a:noFill/>
        </p:spPr>
      </p:pic>
      <p:pic>
        <p:nvPicPr>
          <p:cNvPr id="3076" name="Picture 4" descr="E:\PPP Aeronautica Militare\EFA 4 STORMO.JPG"/>
          <p:cNvPicPr>
            <a:picLocks noChangeAspect="1" noChangeArrowheads="1"/>
          </p:cNvPicPr>
          <p:nvPr/>
        </p:nvPicPr>
        <p:blipFill>
          <a:blip r:embed="rId4" cstate="print"/>
          <a:srcRect/>
          <a:stretch>
            <a:fillRect/>
          </a:stretch>
        </p:blipFill>
        <p:spPr bwMode="auto">
          <a:xfrm>
            <a:off x="304800" y="2057400"/>
            <a:ext cx="3665538" cy="24364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it-IT" dirty="0" smtClean="0">
                <a:solidFill>
                  <a:schemeClr val="bg1"/>
                </a:solidFill>
              </a:rPr>
              <a:t>6°Stormo</a:t>
            </a:r>
            <a:br>
              <a:rPr lang="it-IT" dirty="0" smtClean="0">
                <a:solidFill>
                  <a:schemeClr val="bg1"/>
                </a:solidFill>
              </a:rPr>
            </a:br>
            <a:r>
              <a:rPr lang="en-US" sz="4000" dirty="0" smtClean="0">
                <a:solidFill>
                  <a:schemeClr val="bg1"/>
                </a:solidFill>
              </a:rPr>
              <a:t>6</a:t>
            </a:r>
            <a:r>
              <a:rPr lang="en-US" sz="4000" baseline="30000" dirty="0" smtClean="0">
                <a:solidFill>
                  <a:schemeClr val="bg1"/>
                </a:solidFill>
              </a:rPr>
              <a:t>th</a:t>
            </a:r>
            <a:r>
              <a:rPr lang="en-US" sz="4000" dirty="0" smtClean="0">
                <a:solidFill>
                  <a:schemeClr val="bg1"/>
                </a:solidFill>
              </a:rPr>
              <a:t> Wing</a:t>
            </a:r>
            <a:endParaRPr lang="it-IT" sz="4000" dirty="0">
              <a:solidFill>
                <a:schemeClr val="bg1"/>
              </a:solidFill>
            </a:endParaRPr>
          </a:p>
        </p:txBody>
      </p:sp>
      <p:sp>
        <p:nvSpPr>
          <p:cNvPr id="3" name="Content Placeholder 2"/>
          <p:cNvSpPr>
            <a:spLocks noGrp="1"/>
          </p:cNvSpPr>
          <p:nvPr>
            <p:ph idx="1"/>
          </p:nvPr>
        </p:nvSpPr>
        <p:spPr>
          <a:xfrm>
            <a:off x="457200" y="1219200"/>
            <a:ext cx="8229600" cy="4525963"/>
          </a:xfrm>
        </p:spPr>
        <p:txBody>
          <a:bodyPr>
            <a:normAutofit/>
          </a:bodyPr>
          <a:lstStyle/>
          <a:p>
            <a:pPr>
              <a:buNone/>
            </a:pPr>
            <a:r>
              <a:rPr lang="it-IT" sz="2000" dirty="0" smtClean="0">
                <a:solidFill>
                  <a:schemeClr val="bg1"/>
                </a:solidFill>
              </a:rPr>
              <a:t>      The 6</a:t>
            </a:r>
            <a:r>
              <a:rPr lang="en-US" sz="2000" baseline="30000" dirty="0" err="1" smtClean="0">
                <a:solidFill>
                  <a:schemeClr val="bg1"/>
                </a:solidFill>
              </a:rPr>
              <a:t>th</a:t>
            </a:r>
            <a:r>
              <a:rPr lang="en-US" sz="2000" dirty="0" smtClean="0">
                <a:solidFill>
                  <a:schemeClr val="bg1"/>
                </a:solidFill>
              </a:rPr>
              <a:t> Wing is a Ground Attack Unit based at </a:t>
            </a:r>
            <a:r>
              <a:rPr lang="en-US" sz="2000" dirty="0" err="1" smtClean="0">
                <a:solidFill>
                  <a:schemeClr val="bg1"/>
                </a:solidFill>
              </a:rPr>
              <a:t>Ghedi</a:t>
            </a:r>
            <a:r>
              <a:rPr lang="en-US" sz="2000" dirty="0" smtClean="0">
                <a:solidFill>
                  <a:schemeClr val="bg1"/>
                </a:solidFill>
              </a:rPr>
              <a:t>. It is equipped with Tornado IDS</a:t>
            </a:r>
            <a:endParaRPr lang="it-IT" sz="2000" dirty="0">
              <a:solidFill>
                <a:schemeClr val="bg1"/>
              </a:solidFill>
            </a:endParaRPr>
          </a:p>
        </p:txBody>
      </p:sp>
      <p:pic>
        <p:nvPicPr>
          <p:cNvPr id="4098" name="Picture 2" descr="C:\Documents and Settings\Alvise\Desktop\PPP Aeronautica Militare\473px-Ensign_of_the_6º_Stormo_of_the_Italian_Air_Force.svg.png"/>
          <p:cNvPicPr>
            <a:picLocks noChangeAspect="1" noChangeArrowheads="1"/>
          </p:cNvPicPr>
          <p:nvPr/>
        </p:nvPicPr>
        <p:blipFill>
          <a:blip r:embed="rId2" cstate="print"/>
          <a:srcRect/>
          <a:stretch>
            <a:fillRect/>
          </a:stretch>
        </p:blipFill>
        <p:spPr bwMode="auto">
          <a:xfrm>
            <a:off x="3950306" y="4876800"/>
            <a:ext cx="1561846" cy="1981200"/>
          </a:xfrm>
          <a:prstGeom prst="rect">
            <a:avLst/>
          </a:prstGeom>
          <a:noFill/>
        </p:spPr>
      </p:pic>
      <p:pic>
        <p:nvPicPr>
          <p:cNvPr id="4099" name="Picture 3" descr="E:\PPP Aeronautica Militare\199023.jpg"/>
          <p:cNvPicPr>
            <a:picLocks noChangeAspect="1" noChangeArrowheads="1"/>
          </p:cNvPicPr>
          <p:nvPr/>
        </p:nvPicPr>
        <p:blipFill>
          <a:blip r:embed="rId3" cstate="print"/>
          <a:srcRect/>
          <a:stretch>
            <a:fillRect/>
          </a:stretch>
        </p:blipFill>
        <p:spPr bwMode="auto">
          <a:xfrm>
            <a:off x="685800" y="1981200"/>
            <a:ext cx="3956538" cy="2743200"/>
          </a:xfrm>
          <a:prstGeom prst="rect">
            <a:avLst/>
          </a:prstGeom>
          <a:noFill/>
        </p:spPr>
      </p:pic>
      <p:pic>
        <p:nvPicPr>
          <p:cNvPr id="4" name="Picture 2" descr="E:\PPP Aeronautica Militare\Tornado_Ghedi_900.jpg"/>
          <p:cNvPicPr>
            <a:picLocks noChangeAspect="1" noChangeArrowheads="1"/>
          </p:cNvPicPr>
          <p:nvPr/>
        </p:nvPicPr>
        <p:blipFill>
          <a:blip r:embed="rId4" cstate="print"/>
          <a:srcRect/>
          <a:stretch>
            <a:fillRect/>
          </a:stretch>
        </p:blipFill>
        <p:spPr bwMode="auto">
          <a:xfrm>
            <a:off x="4876800" y="1981200"/>
            <a:ext cx="3733800" cy="2489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971</Words>
  <Application>Microsoft Office PowerPoint</Application>
  <PresentationFormat>Presentazione su schermo (4:3)</PresentationFormat>
  <Paragraphs>80</Paragraphs>
  <Slides>29</Slides>
  <Notes>1</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Office Theme</vt:lpstr>
      <vt:lpstr>The Italian Air Force AERONAUTICA MILITARE</vt:lpstr>
      <vt:lpstr>HISTORY</vt:lpstr>
      <vt:lpstr>PRESENT DAY</vt:lpstr>
      <vt:lpstr>PERSONNEL</vt:lpstr>
      <vt:lpstr>ORGANIZATION</vt:lpstr>
      <vt:lpstr>OPERATIONAL FORCES COMMAND</vt:lpstr>
      <vt:lpstr>2° Stormo 2nd Wing</vt:lpstr>
      <vt:lpstr>4°Stormo 4th Wing</vt:lpstr>
      <vt:lpstr>6°Stormo 6th Wing</vt:lpstr>
      <vt:lpstr>32°Stormo 32nd Wing</vt:lpstr>
      <vt:lpstr>36°Stormo  36th Wing</vt:lpstr>
      <vt:lpstr>37°Stormo  37th Wing  </vt:lpstr>
      <vt:lpstr>50°Stormo  50th Wing</vt:lpstr>
      <vt:lpstr>51°Stormo  51st Wing</vt:lpstr>
      <vt:lpstr>THE SPECIAL AIR BRIGADE</vt:lpstr>
      <vt:lpstr>9° Stormo 9th Wing</vt:lpstr>
      <vt:lpstr>16°Stormo  16th Wing</vt:lpstr>
      <vt:lpstr>17°Stormo  17th Wing</vt:lpstr>
      <vt:lpstr>46a Brigata Aerea 46th Air Brigade </vt:lpstr>
      <vt:lpstr>14° Stormo 14th Wing</vt:lpstr>
      <vt:lpstr>15°Stormo  15th Wing</vt:lpstr>
      <vt:lpstr>31°Stormo 31st Wing</vt:lpstr>
      <vt:lpstr>313 a Squadriglia “Frecce Tricolori”</vt:lpstr>
      <vt:lpstr>SCHOOL COMAND</vt:lpstr>
      <vt:lpstr>AIR FORCE ACCADEMY</vt:lpstr>
      <vt:lpstr> 61° Stormo 61St Wing</vt:lpstr>
      <vt:lpstr>70°Stormo 70th Wing</vt:lpstr>
      <vt:lpstr> 72°Stormo 72nd Wing</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Italian Air Force AERONAUTICA MILITARE</dc:title>
  <dc:creator>Carlo</dc:creator>
  <cp:lastModifiedBy>Carlo</cp:lastModifiedBy>
  <cp:revision>46</cp:revision>
  <dcterms:created xsi:type="dcterms:W3CDTF">2006-08-16T00:00:00Z</dcterms:created>
  <dcterms:modified xsi:type="dcterms:W3CDTF">2013-02-06T22:41:21Z</dcterms:modified>
</cp:coreProperties>
</file>