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58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79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90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4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1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5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76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2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3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1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9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8" r:id="rId6"/>
    <p:sldLayoutId id="2147483664" r:id="rId7"/>
    <p:sldLayoutId id="2147483665" r:id="rId8"/>
    <p:sldLayoutId id="2147483666" r:id="rId9"/>
    <p:sldLayoutId id="2147483667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3" descr="Marmori, jossa on ruskea ja turkoosi värit">
            <a:extLst>
              <a:ext uri="{FF2B5EF4-FFF2-40B4-BE49-F238E27FC236}">
                <a16:creationId xmlns:a16="http://schemas.microsoft.com/office/drawing/2014/main" id="{97691A84-4115-30D8-2BE8-8D41D0D3A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" r="5257" b="1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18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B88B413-1978-7BEF-2AC1-FA147BEBB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4880" y="2913292"/>
            <a:ext cx="3153720" cy="3270940"/>
          </a:xfrm>
        </p:spPr>
        <p:txBody>
          <a:bodyPr>
            <a:normAutofit/>
          </a:bodyPr>
          <a:lstStyle/>
          <a:p>
            <a:r>
              <a:rPr lang="fi-FI" sz="4400" b="1" dirty="0"/>
              <a:t>LUKUPESÄ</a:t>
            </a:r>
            <a:br>
              <a:rPr lang="fi-FI" sz="4400" dirty="0"/>
            </a:br>
            <a:r>
              <a:rPr lang="fi-FI" sz="1800" dirty="0"/>
              <a:t>pomm1083 </a:t>
            </a:r>
            <a:br>
              <a:rPr lang="fi-FI" sz="1800" dirty="0"/>
            </a:br>
            <a:r>
              <a:rPr lang="fi-FI" sz="1800" dirty="0"/>
              <a:t>Suomen kieli ja kirjallisuus</a:t>
            </a:r>
            <a:br>
              <a:rPr lang="fi-FI" sz="4400" dirty="0"/>
            </a:br>
            <a:br>
              <a:rPr lang="fi-FI" sz="4400" dirty="0"/>
            </a:br>
            <a:r>
              <a:rPr lang="fi-FI" sz="1200" dirty="0"/>
              <a:t>Elina palohuhta</a:t>
            </a:r>
            <a:endParaRPr lang="fi-FI" sz="440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DC152E1-0F45-9FFC-0EC5-96813B618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37176" y="1193496"/>
            <a:ext cx="2521424" cy="1520669"/>
          </a:xfrm>
        </p:spPr>
        <p:txBody>
          <a:bodyPr>
            <a:normAutofit/>
          </a:bodyPr>
          <a:lstStyle/>
          <a:p>
            <a:r>
              <a:rPr lang="fi-FI" sz="1600" dirty="0"/>
              <a:t>”Tästä tulee jotenkin ihan lapsuus mieleen”</a:t>
            </a:r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210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huonekalu, sisä-, seinä, Koristetyyny&#10;&#10;Kuvaus luotu automaattisesti">
            <a:extLst>
              <a:ext uri="{FF2B5EF4-FFF2-40B4-BE49-F238E27FC236}">
                <a16:creationId xmlns:a16="http://schemas.microsoft.com/office/drawing/2014/main" id="{1971AAFC-D40A-1C56-C9D7-648BB72D7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8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EE390AF-F03A-BCB0-557D-D7778B30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>
            <a:normAutofit/>
          </a:bodyPr>
          <a:lstStyle/>
          <a:p>
            <a:r>
              <a:rPr lang="fi-FI" dirty="0"/>
              <a:t>Suunnittelu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72C403-B075-5CD5-5E83-54C26BDF5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899" y="1938064"/>
            <a:ext cx="5487146" cy="4118345"/>
          </a:xfrm>
        </p:spPr>
        <p:txBody>
          <a:bodyPr>
            <a:normAutofit/>
          </a:bodyPr>
          <a:lstStyle/>
          <a:p>
            <a:r>
              <a:rPr lang="fi-FI" dirty="0"/>
              <a:t>Mistä ajatus lähti?</a:t>
            </a:r>
          </a:p>
          <a:p>
            <a:pPr marL="0" indent="0">
              <a:buNone/>
            </a:pPr>
            <a:r>
              <a:rPr lang="fi-FI" dirty="0"/>
              <a:t>Jotain erilaista, aikuiselle lukijalle</a:t>
            </a:r>
          </a:p>
          <a:p>
            <a:r>
              <a:rPr lang="fi-FI" dirty="0"/>
              <a:t>Taustalla ajatus lukijan aiemmin esiin nostetusta toiveesta</a:t>
            </a:r>
          </a:p>
          <a:p>
            <a:pPr marL="0" indent="0">
              <a:buNone/>
            </a:pPr>
            <a:r>
              <a:rPr lang="fi-FI" dirty="0"/>
              <a:t>”Voi, kun joskus sais lukea uutisia oikeen oikeasta sanomalehdestä”</a:t>
            </a:r>
          </a:p>
          <a:p>
            <a:r>
              <a:rPr lang="fi-FI" dirty="0"/>
              <a:t>Tarkoituksena luoda hetki, jossa mahdollistuu rauhoittuminen ajankohtaisten uutisten ja asioiden äärelle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4558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29310EB-4C8A-7B36-72B5-9C12B8E8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fi-FI" dirty="0"/>
              <a:t>Mitä halusin huomioida?</a:t>
            </a:r>
          </a:p>
        </p:txBody>
      </p:sp>
      <p:pic>
        <p:nvPicPr>
          <p:cNvPr id="5" name="Kuva 4" descr="Kuva, joka sisältää kohteen seinä, huonekalu, sisä-, tyyny&#10;&#10;Kuvaus luotu automaattisesti">
            <a:extLst>
              <a:ext uri="{FF2B5EF4-FFF2-40B4-BE49-F238E27FC236}">
                <a16:creationId xmlns:a16="http://schemas.microsoft.com/office/drawing/2014/main" id="{5F387F7D-DED5-53D6-C633-17895ACD26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1"/>
          <a:stretch/>
        </p:blipFill>
        <p:spPr>
          <a:xfrm>
            <a:off x="0" y="0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97F4B9-06B4-17D6-E44E-4DC354C3B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>
            <a:normAutofit/>
          </a:bodyPr>
          <a:lstStyle/>
          <a:p>
            <a:r>
              <a:rPr lang="fi-FI" dirty="0"/>
              <a:t>Että lukijan on hyvä olla – oli hyvä, että tunsin lukijan entuudestaan</a:t>
            </a:r>
            <a:endParaRPr lang="fi-FI"/>
          </a:p>
          <a:p>
            <a:pPr marL="0" indent="0">
              <a:buNone/>
            </a:pPr>
            <a:r>
              <a:rPr lang="fi-FI" dirty="0"/>
              <a:t>Yksilölliset mieltymykset, toiveet, tarpeet</a:t>
            </a:r>
            <a:endParaRPr lang="fi-FI"/>
          </a:p>
          <a:p>
            <a:r>
              <a:rPr lang="fi-FI" dirty="0"/>
              <a:t>Että lukupesässä on hyvä ja lämmin, ennen kaikkea </a:t>
            </a:r>
            <a:r>
              <a:rPr lang="fi-FI" b="1" i="1" dirty="0">
                <a:latin typeface="Bradley Hand ITC" panose="03070402050302030203" pitchFamily="66" charset="0"/>
              </a:rPr>
              <a:t>turvallinen</a:t>
            </a:r>
            <a:r>
              <a:rPr lang="fi-FI" dirty="0"/>
              <a:t> olla </a:t>
            </a:r>
            <a:endParaRPr lang="fi-FI"/>
          </a:p>
          <a:p>
            <a:pPr marL="0" indent="0">
              <a:buNone/>
            </a:pPr>
            <a:r>
              <a:rPr lang="fi-FI" dirty="0"/>
              <a:t>Ympäristön viihtyvyys, tekstiilielementit, mukava istumapaikka, valaistus</a:t>
            </a:r>
            <a:endParaRPr lang="fi-FI"/>
          </a:p>
          <a:p>
            <a:r>
              <a:rPr lang="fi-FI" dirty="0"/>
              <a:t>Että toiveet tulevat toteutetuiksi</a:t>
            </a:r>
            <a:endParaRPr lang="fi-FI"/>
          </a:p>
          <a:p>
            <a:pPr marL="0" indent="0">
              <a:buNone/>
            </a:pPr>
            <a:r>
              <a:rPr lang="fi-FI" dirty="0"/>
              <a:t>Aiemmat keskustelut lukutoiveista</a:t>
            </a:r>
            <a:endParaRPr lang="fi-FI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038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pöytäastiasto, teksti, kahvikuppi, tee&#10;&#10;Kuvaus luotu automaattisesti">
            <a:extLst>
              <a:ext uri="{FF2B5EF4-FFF2-40B4-BE49-F238E27FC236}">
                <a16:creationId xmlns:a16="http://schemas.microsoft.com/office/drawing/2014/main" id="{2CA45CD9-7BEE-A7C9-8803-87B55B4B1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" b="24040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A346F49-2F85-5E81-EC53-6DF8ADA1F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>
            <a:normAutofit/>
          </a:bodyPr>
          <a:lstStyle/>
          <a:p>
            <a:r>
              <a:rPr lang="fi-FI" dirty="0"/>
              <a:t>TOTEUTUS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FAFB2F-F0EA-EC10-197E-63CB6356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899" y="1946085"/>
            <a:ext cx="5487146" cy="41183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i-FI" dirty="0"/>
              <a:t>Mieleistä luettavaa, sekä mieleistä oheistarjottavaa ja –juotavaa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dirty="0"/>
              <a:t>Kupponen teetä, hyvää suklaata ja raikasta lempparijuomaa kylkeen</a:t>
            </a:r>
          </a:p>
          <a:p>
            <a:pPr>
              <a:lnSpc>
                <a:spcPct val="150000"/>
              </a:lnSpc>
            </a:pPr>
            <a:r>
              <a:rPr lang="fi-FI" dirty="0"/>
              <a:t>Tarjolle muitakin lukumahdollisuuksia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dirty="0"/>
              <a:t>”Näistä voisit tykätä”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8698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87A04F6-05F8-B009-B3D5-747B27E4D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fi-FI" dirty="0"/>
              <a:t>LUKIJAN SUUSTA</a:t>
            </a:r>
          </a:p>
        </p:txBody>
      </p:sp>
      <p:pic>
        <p:nvPicPr>
          <p:cNvPr id="7" name="Kuva 6" descr="Kuva, joka sisältää kohteen sisä-, huonekalu, seinä, ikkuna&#10;&#10;Kuvaus luotu automaattisesti">
            <a:extLst>
              <a:ext uri="{FF2B5EF4-FFF2-40B4-BE49-F238E27FC236}">
                <a16:creationId xmlns:a16="http://schemas.microsoft.com/office/drawing/2014/main" id="{9F5D69B9-E612-4DB8-8A94-A3020EE78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1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7D22BA-805E-C429-2408-A8D5EAFCA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60" y="2149550"/>
            <a:ext cx="6238687" cy="40226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fi-FI" sz="1900" dirty="0"/>
              <a:t>Tunnelma oli lämmin ja olo mukava, kirjat ja lehdet houkuttelevasti esille asetettu ja paikka myös </a:t>
            </a:r>
            <a:r>
              <a:rPr lang="fi-FI" sz="1900"/>
              <a:t>visuaalisesti miellyttävä</a:t>
            </a:r>
            <a:endParaRPr lang="fi-FI" sz="1900" dirty="0"/>
          </a:p>
          <a:p>
            <a:pPr>
              <a:lnSpc>
                <a:spcPct val="150000"/>
              </a:lnSpc>
            </a:pPr>
            <a:r>
              <a:rPr lang="fi-FI" sz="1900" dirty="0"/>
              <a:t>Helsingin sanomaat paperisena versiona muistutti lapsuus-/nuoruusajoista ja vei muistoissa viikonloppujen aamupalapöytään – paperilehti tuli tuolloin luettua huolella kannesta kanteen</a:t>
            </a:r>
          </a:p>
          <a:p>
            <a:pPr>
              <a:lnSpc>
                <a:spcPct val="150000"/>
              </a:lnSpc>
            </a:pPr>
            <a:r>
              <a:rPr lang="fi-FI" sz="1900" dirty="0"/>
              <a:t>Erillinen lukupesä helpotti myös puhelimen unohtamista, helposti huomio saattaa muuten lukuhetkenkin keskellä karata someen</a:t>
            </a:r>
          </a:p>
          <a:p>
            <a:pPr>
              <a:lnSpc>
                <a:spcPct val="150000"/>
              </a:lnSpc>
            </a:pPr>
            <a:r>
              <a:rPr lang="fi-FI" sz="1900" dirty="0"/>
              <a:t>Kirjoja/lehtiä oli sopivasti esillä (ei tullut valinnan vaikeus), vaikka kaikki niistä oli omaan makuun sopivia (eli hyvin tarkkailtu algoritmia)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90933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LightSeedRightStep">
      <a:dk1>
        <a:srgbClr val="000000"/>
      </a:dk1>
      <a:lt1>
        <a:srgbClr val="FFFFFF"/>
      </a:lt1>
      <a:dk2>
        <a:srgbClr val="413324"/>
      </a:dk2>
      <a:lt2>
        <a:srgbClr val="E2E7E8"/>
      </a:lt2>
      <a:accent1>
        <a:srgbClr val="D39089"/>
      </a:accent1>
      <a:accent2>
        <a:srgbClr val="C79A6B"/>
      </a:accent2>
      <a:accent3>
        <a:srgbClr val="AAA66F"/>
      </a:accent3>
      <a:accent4>
        <a:srgbClr val="91AB5F"/>
      </a:accent4>
      <a:accent5>
        <a:srgbClr val="80AE72"/>
      </a:accent5>
      <a:accent6>
        <a:srgbClr val="63B371"/>
      </a:accent6>
      <a:hlink>
        <a:srgbClr val="588C92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219</Words>
  <Application>Microsoft Office PowerPoint</Application>
  <PresentationFormat>Laajakuva</PresentationFormat>
  <Paragraphs>25</Paragraphs>
  <Slides>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10" baseType="lpstr">
      <vt:lpstr>Arial</vt:lpstr>
      <vt:lpstr>Bradley Hand ITC</vt:lpstr>
      <vt:lpstr>Univers Condensed Light</vt:lpstr>
      <vt:lpstr>Walbaum Display Light</vt:lpstr>
      <vt:lpstr>AngleLinesVTI</vt:lpstr>
      <vt:lpstr>LUKUPESÄ pomm1083  Suomen kieli ja kirjallisuus  Elina palohuhta</vt:lpstr>
      <vt:lpstr>Suunnittelu</vt:lpstr>
      <vt:lpstr>Mitä halusin huomioida?</vt:lpstr>
      <vt:lpstr>TOTEUTUS</vt:lpstr>
      <vt:lpstr>LUKIJAN SUUSTA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LUKUPESÄ pomm1083  Suomen kieli ja kirjallisuus </dc:title>
  <dc:creator>Palohuhta, Elina</dc:creator>
  <cp:lastModifiedBy>Palohuhta, Elina</cp:lastModifiedBy>
  <cp:revision>3</cp:revision>
  <dcterms:created xsi:type="dcterms:W3CDTF">2023-05-07T15:24:06Z</dcterms:created>
  <dcterms:modified xsi:type="dcterms:W3CDTF">2023-05-07T16:33:03Z</dcterms:modified>
</cp:coreProperties>
</file>