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1"/>
    <p:restoredTop sz="94658"/>
  </p:normalViewPr>
  <p:slideViewPr>
    <p:cSldViewPr>
      <p:cViewPr varScale="1">
        <p:scale>
          <a:sx n="67" d="100"/>
          <a:sy n="67" d="100"/>
        </p:scale>
        <p:origin x="984" y="6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96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83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649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12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2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04188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65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85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43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99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80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6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24769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 smtClean="0">
                <a:solidFill>
                  <a:schemeClr val="accent1"/>
                </a:solidFill>
              </a:rPr>
              <a:t>Jakso VI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Keskinäis-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iippuvuuden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maailma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endParaRPr lang="fi-FI" sz="2400" b="1" i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98275" y="765600"/>
            <a:ext cx="3391500" cy="4077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00"/>
              </a:spcBef>
              <a:buNone/>
            </a:pPr>
            <a:r>
              <a:rPr lang="fi-FI"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Puimakone puolestaan kertoo Kiinan maatalouden menestyksestä.</a:t>
            </a:r>
          </a:p>
        </p:txBody>
      </p:sp>
      <p:sp>
        <p:nvSpPr>
          <p:cNvPr id="152" name="Shape 152"/>
          <p:cNvSpPr/>
          <p:nvPr/>
        </p:nvSpPr>
        <p:spPr>
          <a:xfrm>
            <a:off x="5199675" y="416475"/>
            <a:ext cx="3486300" cy="501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76" y="416476"/>
            <a:ext cx="3486299" cy="5588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98275" y="765600"/>
            <a:ext cx="3391500" cy="4077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00"/>
              </a:spcBef>
              <a:buNone/>
            </a:pPr>
            <a:r>
              <a:rPr lang="fi-FI"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Energialaitokset ja taustalla oleva kaupunki kuvaavat Kiinan talouskasvua.</a:t>
            </a:r>
          </a:p>
        </p:txBody>
      </p:sp>
      <p:sp>
        <p:nvSpPr>
          <p:cNvPr id="159" name="Shape 159"/>
          <p:cNvSpPr/>
          <p:nvPr/>
        </p:nvSpPr>
        <p:spPr>
          <a:xfrm>
            <a:off x="5199675" y="416475"/>
            <a:ext cx="3486300" cy="501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76" y="416475"/>
            <a:ext cx="3486300" cy="5565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9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698275" y="765600"/>
            <a:ext cx="3391500" cy="4077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00"/>
              </a:spcBef>
              <a:buNone/>
            </a:pPr>
            <a:r>
              <a:rPr lang="fi-FI"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Kohti taivasta kohoavat muodot luovat mielikuvaa kehityksestä.</a:t>
            </a:r>
          </a:p>
        </p:txBody>
      </p:sp>
      <p:sp>
        <p:nvSpPr>
          <p:cNvPr id="166" name="Shape 166"/>
          <p:cNvSpPr/>
          <p:nvPr/>
        </p:nvSpPr>
        <p:spPr>
          <a:xfrm>
            <a:off x="5199675" y="416475"/>
            <a:ext cx="3486300" cy="501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79" y="416479"/>
            <a:ext cx="3486299" cy="5575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6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SzPct val="45833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-FI" sz="2400">
                <a:solidFill>
                  <a:schemeClr val="dk1"/>
                </a:solidFill>
              </a:rPr>
              <a:t>c) Miten Kiina on viime vuosina vahvistanut asemaansa suurvaltana? (14p)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564600" y="127125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8000" lvl="0" indent="-288000" rtl="0"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fi-FI" sz="2400" dirty="0"/>
              <a:t>Kiinan talous on kasvanut voimakkaasti useita vuos</a:t>
            </a:r>
            <a:r>
              <a:rPr lang="fi-FI" sz="2400" dirty="0">
                <a:solidFill>
                  <a:srgbClr val="000000"/>
                </a:solidFill>
              </a:rPr>
              <a:t>ia. Tämä tuo sille vaikutusvaltaa maailmalla.</a:t>
            </a:r>
          </a:p>
          <a:p>
            <a:pPr marL="288000" lvl="0" indent="-288000" rtl="0"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fi-FI" sz="2400" dirty="0"/>
              <a:t>Kiina on vahvistanut armeijaansa. Miesmäärältään sillä on maailman suurin armeija. </a:t>
            </a:r>
          </a:p>
          <a:p>
            <a:pPr marL="288000" lvl="0" indent="-288000" rtl="0"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fi-FI" sz="2400" dirty="0"/>
              <a:t>Kiina on panostanut erityisesti laivastoonsa, koska se pyrkii olemaan alueellinen suurvalta.</a:t>
            </a:r>
          </a:p>
          <a:p>
            <a:pPr marL="288000" lvl="0" indent="-288000" rtl="0"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fi-FI" sz="2400" dirty="0"/>
              <a:t>Kiina on tehnyt sijoituksia ympäri maailmaa.</a:t>
            </a:r>
          </a:p>
          <a:p>
            <a:pPr marL="288000" lvl="0" indent="-288000" rtl="0"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fi-FI" sz="2400" dirty="0"/>
              <a:t>Kiina on varmistanut energiansaantiaan investoimalla Afrikkaan, esimerkiksi Nigerian öljy- ja kaivosteollisuuteen.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579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2400"/>
              <a:t>Taitoaukeama: propagandatehtävä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076325"/>
            <a:ext cx="36063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 sz="1100" dirty="0">
                <a:ea typeface="Arial"/>
                <a:cs typeface="Arial"/>
                <a:sym typeface="Arial"/>
              </a:rPr>
              <a:t>														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Vieressä on kiinalainen propagandakuva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vuodelta 2002.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Kuvan teksti: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“ Taistelu jatkuu puolueen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perustavoitteiden ja historiallisten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velvollisuuksien puolesta!”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fi-FI" sz="2400" dirty="0">
                <a:ea typeface="Arial"/>
                <a:cs typeface="Arial"/>
                <a:sym typeface="Arial"/>
              </a:rPr>
              <a:t>					</a:t>
            </a:r>
            <a:endParaRPr lang="fi-FI" sz="1100" dirty="0">
              <a:ea typeface="Arial"/>
              <a:cs typeface="Arial"/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5293900" y="1076325"/>
            <a:ext cx="3486150" cy="5019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1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0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69850" algn="l" rtl="0">
              <a:lnSpc>
                <a:spcPct val="115000"/>
              </a:lnSpc>
              <a:spcBef>
                <a:spcPts val="0"/>
              </a:spcBef>
              <a:buSzPct val="45833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698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-FI" sz="2400" dirty="0">
                <a:solidFill>
                  <a:schemeClr val="dk1"/>
                </a:solidFill>
              </a:rPr>
              <a:t>a)  </a:t>
            </a:r>
            <a:r>
              <a:rPr lang="fi-FI" sz="2400" dirty="0" smtClean="0">
                <a:solidFill>
                  <a:schemeClr val="dk1"/>
                </a:solidFill>
              </a:rPr>
              <a:t>Mikä </a:t>
            </a:r>
            <a:r>
              <a:rPr lang="fi-FI" sz="2400" dirty="0">
                <a:solidFill>
                  <a:schemeClr val="dk1"/>
                </a:solidFill>
              </a:rPr>
              <a:t>on ollut kuvan julkaisemisen tarkoitus? (6p)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8000" marR="0" lvl="0" indent="-288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2400" dirty="0" smtClean="0">
                <a:solidFill>
                  <a:srgbClr val="000000"/>
                </a:solidFill>
              </a:rPr>
              <a:t>Kuva </a:t>
            </a:r>
            <a:r>
              <a:rPr lang="fi-FI" sz="2400" dirty="0">
                <a:solidFill>
                  <a:srgbClr val="000000"/>
                </a:solidFill>
              </a:rPr>
              <a:t>osoittaa Kiinan sotilaallista mahtavuutta ja samalla Kiinan kommunistisen puolueen valtaa.</a:t>
            </a:r>
          </a:p>
          <a:p>
            <a:pPr marL="288000" marR="0" lvl="0" indent="-288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2400" dirty="0">
                <a:solidFill>
                  <a:srgbClr val="000000"/>
                </a:solidFill>
              </a:rPr>
              <a:t>Kuvatekstissä perustellaan, että sotilaallista kalustoa tarvitaan puolueen tavoitteiden ylläpitämiseksi.</a:t>
            </a:r>
          </a:p>
          <a:p>
            <a:pPr marL="288000" marR="0" lvl="0" indent="-288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2400" dirty="0">
                <a:solidFill>
                  <a:srgbClr val="000000"/>
                </a:solidFill>
              </a:rPr>
              <a:t>Historiallisilla velvollisuuksilla todennäköisesti tarkoitetaan vuosituhantisen Kiinan suuruuden ylläpitoa. Vai viittaako lause kommunistiseen vallankumoukseen?</a:t>
            </a:r>
          </a:p>
        </p:txBody>
      </p:sp>
      <p:sp>
        <p:nvSpPr>
          <p:cNvPr id="104" name="Shape 104"/>
          <p:cNvSpPr/>
          <p:nvPr/>
        </p:nvSpPr>
        <p:spPr>
          <a:xfrm rot="10800000">
            <a:off x="8763124" y="6049987"/>
            <a:ext cx="36300" cy="6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063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0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69850" algn="l" rtl="0">
              <a:lnSpc>
                <a:spcPct val="115000"/>
              </a:lnSpc>
              <a:spcBef>
                <a:spcPts val="0"/>
              </a:spcBef>
              <a:buSzPct val="45833"/>
              <a:buNone/>
            </a:pPr>
            <a:endParaRPr sz="2400">
              <a:solidFill>
                <a:schemeClr val="dk1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>
                <a:solidFill>
                  <a:schemeClr val="dk1"/>
                </a:solidFill>
              </a:rPr>
              <a:t>b)  Erittele kuvassa käytettyjä tehokeinoja. (10p)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2828925" y="1118587"/>
            <a:ext cx="3486150" cy="5019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4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698275" y="765600"/>
            <a:ext cx="3391500" cy="4077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00"/>
              </a:spcBef>
              <a:buNone/>
            </a:pPr>
            <a:r>
              <a:rPr lang="fi-FI"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Kuvan vaikutelma on dynaaminen: Kiina kehittyy. Siihen tekstikin viittaa.</a:t>
            </a:r>
          </a:p>
        </p:txBody>
      </p:sp>
      <p:sp>
        <p:nvSpPr>
          <p:cNvPr id="117" name="Shape 117"/>
          <p:cNvSpPr/>
          <p:nvPr/>
        </p:nvSpPr>
        <p:spPr>
          <a:xfrm>
            <a:off x="5199675" y="416475"/>
            <a:ext cx="3486300" cy="501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5199750" y="416462"/>
            <a:ext cx="3486150" cy="5019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4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698275" y="765600"/>
            <a:ext cx="3391500" cy="4077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00"/>
              </a:spcBef>
              <a:buNone/>
            </a:pPr>
            <a:r>
              <a:rPr lang="fi-FI"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Kuvan yksityiskohdat nostavat esiin Kiinan kehityksen eri puolia.</a:t>
            </a:r>
          </a:p>
        </p:txBody>
      </p:sp>
      <p:sp>
        <p:nvSpPr>
          <p:cNvPr id="124" name="Shape 124"/>
          <p:cNvSpPr/>
          <p:nvPr/>
        </p:nvSpPr>
        <p:spPr>
          <a:xfrm>
            <a:off x="5199675" y="416475"/>
            <a:ext cx="3486300" cy="501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5199750" y="416462"/>
            <a:ext cx="3486150" cy="5019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6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698275" y="765600"/>
            <a:ext cx="3391500" cy="4077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00"/>
              </a:spcBef>
              <a:buNone/>
            </a:pPr>
            <a:r>
              <a:rPr lang="fi-FI"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Sirppi ja vasara sekä punainen väri ovat kommunismiin liittyviä symboleita. Valo lankeaa sirppiin.</a:t>
            </a:r>
          </a:p>
        </p:txBody>
      </p:sp>
      <p:sp>
        <p:nvSpPr>
          <p:cNvPr id="131" name="Shape 131"/>
          <p:cNvSpPr/>
          <p:nvPr/>
        </p:nvSpPr>
        <p:spPr>
          <a:xfrm>
            <a:off x="5199675" y="416475"/>
            <a:ext cx="3486300" cy="501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76" y="416475"/>
            <a:ext cx="3486300" cy="5648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7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698275" y="765600"/>
            <a:ext cx="3391500" cy="4077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00"/>
              </a:spcBef>
              <a:buNone/>
            </a:pPr>
            <a:r>
              <a:rPr lang="fi-FI"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Kuvassa näkyy avaruusraketti, jolla osoitetaan Kiinan kyvykkyyttä tieteessä ja avaruusteknolo- giassa.</a:t>
            </a:r>
          </a:p>
        </p:txBody>
      </p:sp>
      <p:sp>
        <p:nvSpPr>
          <p:cNvPr id="138" name="Shape 138"/>
          <p:cNvSpPr/>
          <p:nvPr/>
        </p:nvSpPr>
        <p:spPr>
          <a:xfrm>
            <a:off x="5199675" y="416475"/>
            <a:ext cx="3486300" cy="501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76" y="416476"/>
            <a:ext cx="3486299" cy="560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7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698275" y="765600"/>
            <a:ext cx="3391500" cy="4077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00"/>
              </a:spcBef>
              <a:buNone/>
            </a:pPr>
            <a:r>
              <a:rPr lang="fi-FI" sz="24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Kuvan taistelulaiva luo mielikuvaa suuresta sotilasmahdista. </a:t>
            </a:r>
          </a:p>
        </p:txBody>
      </p:sp>
      <p:sp>
        <p:nvSpPr>
          <p:cNvPr id="145" name="Shape 145"/>
          <p:cNvSpPr/>
          <p:nvPr/>
        </p:nvSpPr>
        <p:spPr>
          <a:xfrm>
            <a:off x="5199675" y="416475"/>
            <a:ext cx="3486300" cy="501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75" y="416475"/>
            <a:ext cx="3486300" cy="5586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9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C69D417-8C22-437C-8803-F9A9448B1813}">
  <ds:schemaRefs>
    <ds:schemaRef ds:uri="http://schemas.openxmlformats.org/package/2006/metadata/core-properties"/>
    <ds:schemaRef ds:uri="http://purl.org/dc/terms/"/>
    <ds:schemaRef ds:uri="a8d9c6b2-3655-4504-8205-749f4c2876d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194</TotalTime>
  <Words>227</Words>
  <Application>Microsoft Office PowerPoint</Application>
  <PresentationFormat>On-screen Show (4:3)</PresentationFormat>
  <Paragraphs>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Geneva</vt:lpstr>
      <vt:lpstr>Lucida Grande</vt:lpstr>
      <vt:lpstr>Merriweather Sans</vt:lpstr>
      <vt:lpstr>Verdana</vt:lpstr>
      <vt:lpstr>Blank Presentation</vt:lpstr>
      <vt:lpstr>PowerPoint Presentation</vt:lpstr>
      <vt:lpstr>Taitoaukeama: propagandatehtävä</vt:lpstr>
      <vt:lpstr> a)  Mikä on ollut kuvan julkaisemisen tarkoitus? (6p) </vt:lpstr>
      <vt:lpstr> b)  Erittele kuvassa käytettyjä tehokeinoja. (10p)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c) Miten Kiina on viime vuosina vahvistanut asemaansa suurvaltana? (14p)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Minna</cp:lastModifiedBy>
  <cp:revision>21</cp:revision>
  <dcterms:created xsi:type="dcterms:W3CDTF">2016-09-06T12:02:22Z</dcterms:created>
  <dcterms:modified xsi:type="dcterms:W3CDTF">2021-02-06T14:50:40Z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