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7" r:id="rId5"/>
    <p:sldMasterId id="2147483700" r:id="rId6"/>
  </p:sldMasterIdLst>
  <p:notesMasterIdLst>
    <p:notesMasterId r:id="rId30"/>
  </p:notesMasterIdLst>
  <p:sldIdLst>
    <p:sldId id="256" r:id="rId7"/>
    <p:sldId id="2716" r:id="rId8"/>
    <p:sldId id="2703" r:id="rId9"/>
    <p:sldId id="2704" r:id="rId10"/>
    <p:sldId id="2705" r:id="rId11"/>
    <p:sldId id="2715" r:id="rId12"/>
    <p:sldId id="2654" r:id="rId13"/>
    <p:sldId id="316" r:id="rId14"/>
    <p:sldId id="2687" r:id="rId15"/>
    <p:sldId id="2702" r:id="rId16"/>
    <p:sldId id="2699" r:id="rId17"/>
    <p:sldId id="2669" r:id="rId18"/>
    <p:sldId id="2684" r:id="rId19"/>
    <p:sldId id="2685" r:id="rId20"/>
    <p:sldId id="2690" r:id="rId21"/>
    <p:sldId id="2697" r:id="rId22"/>
    <p:sldId id="314" r:id="rId23"/>
    <p:sldId id="2718" r:id="rId24"/>
    <p:sldId id="2719" r:id="rId25"/>
    <p:sldId id="2720" r:id="rId26"/>
    <p:sldId id="2721" r:id="rId27"/>
    <p:sldId id="2717" r:id="rId28"/>
    <p:sldId id="2560" r:id="rId29"/>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EE89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6AEDCD-A174-45BB-A572-598B67A9876C}" v="86" dt="2025-08-19T07:27:09.8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51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AF216F-9D26-470B-80CF-50F9E154F2AF}" type="doc">
      <dgm:prSet loTypeId="urn:microsoft.com/office/officeart/2005/8/layout/venn2" loCatId="relationship" qsTypeId="urn:microsoft.com/office/officeart/2005/8/quickstyle/simple1" qsCatId="simple" csTypeId="urn:microsoft.com/office/officeart/2005/8/colors/colorful1" csCatId="colorful" phldr="1"/>
      <dgm:spPr/>
      <dgm:t>
        <a:bodyPr/>
        <a:lstStyle/>
        <a:p>
          <a:endParaRPr lang="en-US"/>
        </a:p>
      </dgm:t>
    </dgm:pt>
    <dgm:pt modelId="{8F32EC43-323C-4E00-ABAF-58DDF5F196C0}">
      <dgm:prSet custT="1"/>
      <dgm:spPr>
        <a:solidFill>
          <a:schemeClr val="accent3">
            <a:lumMod val="40000"/>
            <a:lumOff val="60000"/>
          </a:schemeClr>
        </a:solidFill>
      </dgm:spPr>
      <dgm:t>
        <a:bodyPr/>
        <a:lstStyle/>
        <a:p>
          <a:endParaRPr lang="fi-FI" sz="1100"/>
        </a:p>
        <a:p>
          <a:r>
            <a:rPr lang="fi-FI" sz="1400" b="1">
              <a:solidFill>
                <a:schemeClr val="tx1"/>
              </a:solidFill>
            </a:rPr>
            <a:t>1. Oppimisen edellytyksiä tukevat opetusjärjestelyt</a:t>
          </a:r>
          <a:endParaRPr lang="en-US" sz="1400" b="1">
            <a:solidFill>
              <a:schemeClr val="tx1"/>
            </a:solidFill>
          </a:endParaRPr>
        </a:p>
      </dgm:t>
    </dgm:pt>
    <dgm:pt modelId="{15DD90E7-5FCF-4BD1-A211-753083445077}" type="parTrans" cxnId="{CB623DCA-66F4-47F0-9013-4E34569AFD98}">
      <dgm:prSet/>
      <dgm:spPr/>
      <dgm:t>
        <a:bodyPr/>
        <a:lstStyle/>
        <a:p>
          <a:endParaRPr lang="en-US"/>
        </a:p>
      </dgm:t>
    </dgm:pt>
    <dgm:pt modelId="{49D14952-AD34-4187-9742-96F1E10B7266}" type="sibTrans" cxnId="{CB623DCA-66F4-47F0-9013-4E34569AFD98}">
      <dgm:prSet/>
      <dgm:spPr/>
      <dgm:t>
        <a:bodyPr/>
        <a:lstStyle/>
        <a:p>
          <a:endParaRPr lang="en-US"/>
        </a:p>
      </dgm:t>
    </dgm:pt>
    <dgm:pt modelId="{FCC5027D-4D81-4B81-8778-AA81D56D079A}">
      <dgm:prSet custT="1"/>
      <dgm:spPr>
        <a:solidFill>
          <a:schemeClr val="accent1">
            <a:lumMod val="40000"/>
            <a:lumOff val="60000"/>
          </a:schemeClr>
        </a:solidFill>
      </dgm:spPr>
      <dgm:t>
        <a:bodyPr/>
        <a:lstStyle/>
        <a:p>
          <a:endParaRPr lang="fi-FI" sz="1300">
            <a:solidFill>
              <a:schemeClr val="tx1"/>
            </a:solidFill>
          </a:endParaRPr>
        </a:p>
        <a:p>
          <a:r>
            <a:rPr lang="fi-FI" sz="1300" b="1">
              <a:solidFill>
                <a:schemeClr val="tx1"/>
              </a:solidFill>
            </a:rPr>
            <a:t>2. </a:t>
          </a:r>
          <a:r>
            <a:rPr lang="fi-FI" sz="1400" b="1">
              <a:solidFill>
                <a:schemeClr val="tx1"/>
              </a:solidFill>
            </a:rPr>
            <a:t>Ryhmäkohtaiset tukimuodot</a:t>
          </a:r>
          <a:endParaRPr lang="en-US" sz="1300" b="1">
            <a:solidFill>
              <a:schemeClr val="tx1"/>
            </a:solidFill>
          </a:endParaRPr>
        </a:p>
      </dgm:t>
    </dgm:pt>
    <dgm:pt modelId="{592497FF-240E-416E-A692-02CAED315D29}" type="parTrans" cxnId="{18245B1A-0077-4D32-A4A9-CA71260D387B}">
      <dgm:prSet/>
      <dgm:spPr/>
      <dgm:t>
        <a:bodyPr/>
        <a:lstStyle/>
        <a:p>
          <a:endParaRPr lang="en-US"/>
        </a:p>
      </dgm:t>
    </dgm:pt>
    <dgm:pt modelId="{E7074741-D040-43CF-A89B-0BC2315D03DA}" type="sibTrans" cxnId="{18245B1A-0077-4D32-A4A9-CA71260D387B}">
      <dgm:prSet/>
      <dgm:spPr/>
      <dgm:t>
        <a:bodyPr/>
        <a:lstStyle/>
        <a:p>
          <a:endParaRPr lang="en-US"/>
        </a:p>
      </dgm:t>
    </dgm:pt>
    <dgm:pt modelId="{8CDAE2C7-5C22-4189-AB7E-2BEF5994F7A1}">
      <dgm:prSet custT="1"/>
      <dgm:spPr>
        <a:solidFill>
          <a:schemeClr val="accent5">
            <a:lumMod val="60000"/>
            <a:lumOff val="40000"/>
          </a:schemeClr>
        </a:solidFill>
      </dgm:spPr>
      <dgm:t>
        <a:bodyPr/>
        <a:lstStyle/>
        <a:p>
          <a:endParaRPr lang="fi-FI" sz="1300"/>
        </a:p>
        <a:p>
          <a:r>
            <a:rPr lang="fi-FI" sz="1400" b="1">
              <a:solidFill>
                <a:schemeClr val="tx1"/>
              </a:solidFill>
            </a:rPr>
            <a:t>3. Oppilaskoh-</a:t>
          </a:r>
        </a:p>
        <a:p>
          <a:r>
            <a:rPr lang="fi-FI" sz="1400" b="1">
              <a:solidFill>
                <a:schemeClr val="tx1"/>
              </a:solidFill>
            </a:rPr>
            <a:t>taiset  tukitoimet</a:t>
          </a:r>
          <a:endParaRPr lang="en-US" sz="1400" b="1">
            <a:solidFill>
              <a:schemeClr val="tx1"/>
            </a:solidFill>
          </a:endParaRPr>
        </a:p>
      </dgm:t>
    </dgm:pt>
    <dgm:pt modelId="{7EC28969-AAC0-42B9-BD16-00E91E0F0F16}" type="parTrans" cxnId="{46F2AD4B-91B0-4A93-BE1C-C970035A5708}">
      <dgm:prSet/>
      <dgm:spPr/>
      <dgm:t>
        <a:bodyPr/>
        <a:lstStyle/>
        <a:p>
          <a:endParaRPr lang="en-US"/>
        </a:p>
      </dgm:t>
    </dgm:pt>
    <dgm:pt modelId="{48D3263A-076B-4B8F-88AE-6478A9C593D7}" type="sibTrans" cxnId="{46F2AD4B-91B0-4A93-BE1C-C970035A5708}">
      <dgm:prSet/>
      <dgm:spPr/>
      <dgm:t>
        <a:bodyPr/>
        <a:lstStyle/>
        <a:p>
          <a:endParaRPr lang="en-US"/>
        </a:p>
      </dgm:t>
    </dgm:pt>
    <dgm:pt modelId="{044CFF83-95F9-44B0-8228-31414D993465}">
      <dgm:prSet custT="1"/>
      <dgm:spPr/>
      <dgm:t>
        <a:bodyPr/>
        <a:lstStyle/>
        <a:p>
          <a:r>
            <a:rPr lang="fi-FI" sz="1400" b="1">
              <a:solidFill>
                <a:schemeClr val="tx1"/>
              </a:solidFill>
            </a:rPr>
            <a:t>Yhteisöllinen opiskeluhuolto = Koulun toimintakulttuuri</a:t>
          </a:r>
        </a:p>
      </dgm:t>
    </dgm:pt>
    <dgm:pt modelId="{08308F87-D1DC-4170-BA10-B9F48DBD2B5F}" type="parTrans" cxnId="{8DE3834C-A0F8-4F22-B3BA-BB45F43FDDB6}">
      <dgm:prSet/>
      <dgm:spPr/>
      <dgm:t>
        <a:bodyPr/>
        <a:lstStyle/>
        <a:p>
          <a:endParaRPr lang="fi-FI"/>
        </a:p>
      </dgm:t>
    </dgm:pt>
    <dgm:pt modelId="{98974F80-60CB-4664-86BD-F072D956614C}" type="sibTrans" cxnId="{8DE3834C-A0F8-4F22-B3BA-BB45F43FDDB6}">
      <dgm:prSet/>
      <dgm:spPr/>
      <dgm:t>
        <a:bodyPr/>
        <a:lstStyle/>
        <a:p>
          <a:endParaRPr lang="fi-FI"/>
        </a:p>
      </dgm:t>
    </dgm:pt>
    <dgm:pt modelId="{9CF1EA72-1940-4BD6-9350-28D6217AAEF1}" type="pres">
      <dgm:prSet presAssocID="{04AF216F-9D26-470B-80CF-50F9E154F2AF}" presName="Name0" presStyleCnt="0">
        <dgm:presLayoutVars>
          <dgm:chMax val="7"/>
          <dgm:resizeHandles val="exact"/>
        </dgm:presLayoutVars>
      </dgm:prSet>
      <dgm:spPr/>
    </dgm:pt>
    <dgm:pt modelId="{83463F71-7D30-4E1D-ADB4-F82EB910F228}" type="pres">
      <dgm:prSet presAssocID="{04AF216F-9D26-470B-80CF-50F9E154F2AF}" presName="comp1" presStyleCnt="0"/>
      <dgm:spPr/>
    </dgm:pt>
    <dgm:pt modelId="{43D9FCF3-C8A7-4717-925A-B6758B385C91}" type="pres">
      <dgm:prSet presAssocID="{04AF216F-9D26-470B-80CF-50F9E154F2AF}" presName="circle1" presStyleLbl="node1" presStyleIdx="0" presStyleCnt="4" custScaleX="110572"/>
      <dgm:spPr/>
    </dgm:pt>
    <dgm:pt modelId="{AEBD31A3-4972-4B98-9EFC-63FC0FBA18AF}" type="pres">
      <dgm:prSet presAssocID="{04AF216F-9D26-470B-80CF-50F9E154F2AF}" presName="c1text" presStyleLbl="node1" presStyleIdx="0" presStyleCnt="4">
        <dgm:presLayoutVars>
          <dgm:bulletEnabled val="1"/>
        </dgm:presLayoutVars>
      </dgm:prSet>
      <dgm:spPr/>
    </dgm:pt>
    <dgm:pt modelId="{DB621F93-D11D-4728-84B9-F8C3AAA69777}" type="pres">
      <dgm:prSet presAssocID="{04AF216F-9D26-470B-80CF-50F9E154F2AF}" presName="comp2" presStyleCnt="0"/>
      <dgm:spPr/>
    </dgm:pt>
    <dgm:pt modelId="{F9F85445-E0B7-46E1-8C00-0086F5FC1C3E}" type="pres">
      <dgm:prSet presAssocID="{04AF216F-9D26-470B-80CF-50F9E154F2AF}" presName="circle2" presStyleLbl="node1" presStyleIdx="1" presStyleCnt="4" custScaleX="104442"/>
      <dgm:spPr/>
    </dgm:pt>
    <dgm:pt modelId="{440BAEB7-95EF-4462-BD96-F958FD135B30}" type="pres">
      <dgm:prSet presAssocID="{04AF216F-9D26-470B-80CF-50F9E154F2AF}" presName="c2text" presStyleLbl="node1" presStyleIdx="1" presStyleCnt="4">
        <dgm:presLayoutVars>
          <dgm:bulletEnabled val="1"/>
        </dgm:presLayoutVars>
      </dgm:prSet>
      <dgm:spPr/>
    </dgm:pt>
    <dgm:pt modelId="{45269925-9C61-4A87-86BA-853102C420BC}" type="pres">
      <dgm:prSet presAssocID="{04AF216F-9D26-470B-80CF-50F9E154F2AF}" presName="comp3" presStyleCnt="0"/>
      <dgm:spPr/>
    </dgm:pt>
    <dgm:pt modelId="{8A1E80DA-B9C2-4B33-B0FF-3EAEDE3C8E0C}" type="pres">
      <dgm:prSet presAssocID="{04AF216F-9D26-470B-80CF-50F9E154F2AF}" presName="circle3" presStyleLbl="node1" presStyleIdx="2" presStyleCnt="4" custScaleX="103024"/>
      <dgm:spPr/>
    </dgm:pt>
    <dgm:pt modelId="{EAE01CAE-FAA0-4655-A886-149F39DA0603}" type="pres">
      <dgm:prSet presAssocID="{04AF216F-9D26-470B-80CF-50F9E154F2AF}" presName="c3text" presStyleLbl="node1" presStyleIdx="2" presStyleCnt="4">
        <dgm:presLayoutVars>
          <dgm:bulletEnabled val="1"/>
        </dgm:presLayoutVars>
      </dgm:prSet>
      <dgm:spPr/>
    </dgm:pt>
    <dgm:pt modelId="{30B79018-CFD0-4C5B-9A6F-AF547C8F4856}" type="pres">
      <dgm:prSet presAssocID="{04AF216F-9D26-470B-80CF-50F9E154F2AF}" presName="comp4" presStyleCnt="0"/>
      <dgm:spPr/>
    </dgm:pt>
    <dgm:pt modelId="{F95953A6-0A5D-4576-A06C-5388C0A5008C}" type="pres">
      <dgm:prSet presAssocID="{04AF216F-9D26-470B-80CF-50F9E154F2AF}" presName="circle4" presStyleLbl="node1" presStyleIdx="3" presStyleCnt="4"/>
      <dgm:spPr/>
    </dgm:pt>
    <dgm:pt modelId="{8F355FF8-58BA-418A-B55E-421B17FF90E7}" type="pres">
      <dgm:prSet presAssocID="{04AF216F-9D26-470B-80CF-50F9E154F2AF}" presName="c4text" presStyleLbl="node1" presStyleIdx="3" presStyleCnt="4">
        <dgm:presLayoutVars>
          <dgm:bulletEnabled val="1"/>
        </dgm:presLayoutVars>
      </dgm:prSet>
      <dgm:spPr/>
    </dgm:pt>
  </dgm:ptLst>
  <dgm:cxnLst>
    <dgm:cxn modelId="{4E0C1017-43BC-4088-8F4A-44F40FD7E4ED}" type="presOf" srcId="{044CFF83-95F9-44B0-8228-31414D993465}" destId="{AEBD31A3-4972-4B98-9EFC-63FC0FBA18AF}" srcOrd="1" destOrd="0" presId="urn:microsoft.com/office/officeart/2005/8/layout/venn2"/>
    <dgm:cxn modelId="{18245B1A-0077-4D32-A4A9-CA71260D387B}" srcId="{04AF216F-9D26-470B-80CF-50F9E154F2AF}" destId="{FCC5027D-4D81-4B81-8778-AA81D56D079A}" srcOrd="2" destOrd="0" parTransId="{592497FF-240E-416E-A692-02CAED315D29}" sibTransId="{E7074741-D040-43CF-A89B-0BC2315D03DA}"/>
    <dgm:cxn modelId="{1D9C7A1C-0908-4F26-B20B-E5E38FFF2317}" type="presOf" srcId="{044CFF83-95F9-44B0-8228-31414D993465}" destId="{43D9FCF3-C8A7-4717-925A-B6758B385C91}" srcOrd="0" destOrd="0" presId="urn:microsoft.com/office/officeart/2005/8/layout/venn2"/>
    <dgm:cxn modelId="{8775D43D-0C1F-44F5-8735-E571F637E7E1}" type="presOf" srcId="{8F32EC43-323C-4E00-ABAF-58DDF5F196C0}" destId="{440BAEB7-95EF-4462-BD96-F958FD135B30}" srcOrd="1" destOrd="0" presId="urn:microsoft.com/office/officeart/2005/8/layout/venn2"/>
    <dgm:cxn modelId="{BB1C135D-6212-42F9-A970-6C3EC359AE37}" type="presOf" srcId="{FCC5027D-4D81-4B81-8778-AA81D56D079A}" destId="{EAE01CAE-FAA0-4655-A886-149F39DA0603}" srcOrd="1" destOrd="0" presId="urn:microsoft.com/office/officeart/2005/8/layout/venn2"/>
    <dgm:cxn modelId="{B92A3A69-53C9-4593-8235-F059BFFC3659}" type="presOf" srcId="{8CDAE2C7-5C22-4189-AB7E-2BEF5994F7A1}" destId="{F95953A6-0A5D-4576-A06C-5388C0A5008C}" srcOrd="0" destOrd="0" presId="urn:microsoft.com/office/officeart/2005/8/layout/venn2"/>
    <dgm:cxn modelId="{235C324A-E7C7-4766-AF78-8606CD755733}" type="presOf" srcId="{FCC5027D-4D81-4B81-8778-AA81D56D079A}" destId="{8A1E80DA-B9C2-4B33-B0FF-3EAEDE3C8E0C}" srcOrd="0" destOrd="0" presId="urn:microsoft.com/office/officeart/2005/8/layout/venn2"/>
    <dgm:cxn modelId="{3DF47D4A-0B4D-4C29-B2EF-E926E92FB8C3}" type="presOf" srcId="{8F32EC43-323C-4E00-ABAF-58DDF5F196C0}" destId="{F9F85445-E0B7-46E1-8C00-0086F5FC1C3E}" srcOrd="0" destOrd="0" presId="urn:microsoft.com/office/officeart/2005/8/layout/venn2"/>
    <dgm:cxn modelId="{8C83066B-BCC0-4F8A-A12B-BBAD7550CA38}" type="presOf" srcId="{8CDAE2C7-5C22-4189-AB7E-2BEF5994F7A1}" destId="{8F355FF8-58BA-418A-B55E-421B17FF90E7}" srcOrd="1" destOrd="0" presId="urn:microsoft.com/office/officeart/2005/8/layout/venn2"/>
    <dgm:cxn modelId="{46F2AD4B-91B0-4A93-BE1C-C970035A5708}" srcId="{04AF216F-9D26-470B-80CF-50F9E154F2AF}" destId="{8CDAE2C7-5C22-4189-AB7E-2BEF5994F7A1}" srcOrd="3" destOrd="0" parTransId="{7EC28969-AAC0-42B9-BD16-00E91E0F0F16}" sibTransId="{48D3263A-076B-4B8F-88AE-6478A9C593D7}"/>
    <dgm:cxn modelId="{8DE3834C-A0F8-4F22-B3BA-BB45F43FDDB6}" srcId="{04AF216F-9D26-470B-80CF-50F9E154F2AF}" destId="{044CFF83-95F9-44B0-8228-31414D993465}" srcOrd="0" destOrd="0" parTransId="{08308F87-D1DC-4170-BA10-B9F48DBD2B5F}" sibTransId="{98974F80-60CB-4664-86BD-F072D956614C}"/>
    <dgm:cxn modelId="{CB623DCA-66F4-47F0-9013-4E34569AFD98}" srcId="{04AF216F-9D26-470B-80CF-50F9E154F2AF}" destId="{8F32EC43-323C-4E00-ABAF-58DDF5F196C0}" srcOrd="1" destOrd="0" parTransId="{15DD90E7-5FCF-4BD1-A211-753083445077}" sibTransId="{49D14952-AD34-4187-9742-96F1E10B7266}"/>
    <dgm:cxn modelId="{33612AF3-08DB-4EC9-BEC4-9F5E07CDDD85}" type="presOf" srcId="{04AF216F-9D26-470B-80CF-50F9E154F2AF}" destId="{9CF1EA72-1940-4BD6-9350-28D6217AAEF1}" srcOrd="0" destOrd="0" presId="urn:microsoft.com/office/officeart/2005/8/layout/venn2"/>
    <dgm:cxn modelId="{02565A2C-710C-4C5B-AB2B-23C51072D3D0}" type="presParOf" srcId="{9CF1EA72-1940-4BD6-9350-28D6217AAEF1}" destId="{83463F71-7D30-4E1D-ADB4-F82EB910F228}" srcOrd="0" destOrd="0" presId="urn:microsoft.com/office/officeart/2005/8/layout/venn2"/>
    <dgm:cxn modelId="{3F6D2D4E-BAE2-45AA-BE52-CC8CDDAC85F5}" type="presParOf" srcId="{83463F71-7D30-4E1D-ADB4-F82EB910F228}" destId="{43D9FCF3-C8A7-4717-925A-B6758B385C91}" srcOrd="0" destOrd="0" presId="urn:microsoft.com/office/officeart/2005/8/layout/venn2"/>
    <dgm:cxn modelId="{7BAC817F-D062-4521-A0A5-E83AD4E44547}" type="presParOf" srcId="{83463F71-7D30-4E1D-ADB4-F82EB910F228}" destId="{AEBD31A3-4972-4B98-9EFC-63FC0FBA18AF}" srcOrd="1" destOrd="0" presId="urn:microsoft.com/office/officeart/2005/8/layout/venn2"/>
    <dgm:cxn modelId="{357E49B1-7E5F-4912-A44C-E55F84B7EA00}" type="presParOf" srcId="{9CF1EA72-1940-4BD6-9350-28D6217AAEF1}" destId="{DB621F93-D11D-4728-84B9-F8C3AAA69777}" srcOrd="1" destOrd="0" presId="urn:microsoft.com/office/officeart/2005/8/layout/venn2"/>
    <dgm:cxn modelId="{5B3A576C-258F-4BA0-8CAB-694AF741EB74}" type="presParOf" srcId="{DB621F93-D11D-4728-84B9-F8C3AAA69777}" destId="{F9F85445-E0B7-46E1-8C00-0086F5FC1C3E}" srcOrd="0" destOrd="0" presId="urn:microsoft.com/office/officeart/2005/8/layout/venn2"/>
    <dgm:cxn modelId="{EC3FF81F-966C-4191-B4F8-F5870549A4F4}" type="presParOf" srcId="{DB621F93-D11D-4728-84B9-F8C3AAA69777}" destId="{440BAEB7-95EF-4462-BD96-F958FD135B30}" srcOrd="1" destOrd="0" presId="urn:microsoft.com/office/officeart/2005/8/layout/venn2"/>
    <dgm:cxn modelId="{88F4E0D0-BB20-47F1-A8F5-5B93EB8D8D6F}" type="presParOf" srcId="{9CF1EA72-1940-4BD6-9350-28D6217AAEF1}" destId="{45269925-9C61-4A87-86BA-853102C420BC}" srcOrd="2" destOrd="0" presId="urn:microsoft.com/office/officeart/2005/8/layout/venn2"/>
    <dgm:cxn modelId="{75CAE7C3-914B-4697-9A19-5323686A124B}" type="presParOf" srcId="{45269925-9C61-4A87-86BA-853102C420BC}" destId="{8A1E80DA-B9C2-4B33-B0FF-3EAEDE3C8E0C}" srcOrd="0" destOrd="0" presId="urn:microsoft.com/office/officeart/2005/8/layout/venn2"/>
    <dgm:cxn modelId="{B9DF06BB-6077-420B-8CD5-183A97FF35DF}" type="presParOf" srcId="{45269925-9C61-4A87-86BA-853102C420BC}" destId="{EAE01CAE-FAA0-4655-A886-149F39DA0603}" srcOrd="1" destOrd="0" presId="urn:microsoft.com/office/officeart/2005/8/layout/venn2"/>
    <dgm:cxn modelId="{474CBFBA-47E6-4BFB-8428-E16938F25242}" type="presParOf" srcId="{9CF1EA72-1940-4BD6-9350-28D6217AAEF1}" destId="{30B79018-CFD0-4C5B-9A6F-AF547C8F4856}" srcOrd="3" destOrd="0" presId="urn:microsoft.com/office/officeart/2005/8/layout/venn2"/>
    <dgm:cxn modelId="{FA089CA7-00F3-4A01-8235-4916616504E6}" type="presParOf" srcId="{30B79018-CFD0-4C5B-9A6F-AF547C8F4856}" destId="{F95953A6-0A5D-4576-A06C-5388C0A5008C}" srcOrd="0" destOrd="0" presId="urn:microsoft.com/office/officeart/2005/8/layout/venn2"/>
    <dgm:cxn modelId="{9645C59D-E68F-4C9F-99F0-15A45084418F}" type="presParOf" srcId="{30B79018-CFD0-4C5B-9A6F-AF547C8F4856}" destId="{8F355FF8-58BA-418A-B55E-421B17FF90E7}"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9FCF3-C8A7-4717-925A-B6758B385C91}">
      <dsp:nvSpPr>
        <dsp:cNvPr id="0" name=""/>
        <dsp:cNvSpPr/>
      </dsp:nvSpPr>
      <dsp:spPr>
        <a:xfrm>
          <a:off x="1965611" y="0"/>
          <a:ext cx="7205207" cy="6516304"/>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fi-FI" sz="1400" b="1" kern="1200">
              <a:solidFill>
                <a:schemeClr val="tx1"/>
              </a:solidFill>
            </a:rPr>
            <a:t>Yhteisöllinen opiskeluhuolto = Koulun toimintakulttuuri</a:t>
          </a:r>
        </a:p>
      </dsp:txBody>
      <dsp:txXfrm>
        <a:off x="4560926" y="325815"/>
        <a:ext cx="2014576" cy="977445"/>
      </dsp:txXfrm>
    </dsp:sp>
    <dsp:sp modelId="{F9F85445-E0B7-46E1-8C00-0086F5FC1C3E}">
      <dsp:nvSpPr>
        <dsp:cNvPr id="0" name=""/>
        <dsp:cNvSpPr/>
      </dsp:nvSpPr>
      <dsp:spPr>
        <a:xfrm>
          <a:off x="2845911" y="1303260"/>
          <a:ext cx="5444606" cy="5213043"/>
        </a:xfrm>
        <a:prstGeom prst="ellipse">
          <a:avLst/>
        </a:prstGeom>
        <a:solidFill>
          <a:schemeClr val="accent3">
            <a:lumMod val="40000"/>
            <a:lumOff val="6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endParaRPr lang="fi-FI" sz="1100" kern="1200"/>
        </a:p>
        <a:p>
          <a:pPr marL="0" lvl="0" indent="0" algn="ctr" defTabSz="488950">
            <a:lnSpc>
              <a:spcPct val="90000"/>
            </a:lnSpc>
            <a:spcBef>
              <a:spcPct val="0"/>
            </a:spcBef>
            <a:spcAft>
              <a:spcPct val="35000"/>
            </a:spcAft>
            <a:buNone/>
          </a:pPr>
          <a:r>
            <a:rPr lang="fi-FI" sz="1400" b="1" kern="1200">
              <a:solidFill>
                <a:schemeClr val="tx1"/>
              </a:solidFill>
            </a:rPr>
            <a:t>1. Oppimisen edellytyksiä tukevat opetusjärjestelyt</a:t>
          </a:r>
          <a:endParaRPr lang="en-US" sz="1400" b="1" kern="1200">
            <a:solidFill>
              <a:schemeClr val="tx1"/>
            </a:solidFill>
          </a:endParaRPr>
        </a:p>
      </dsp:txBody>
      <dsp:txXfrm>
        <a:off x="4616770" y="1616043"/>
        <a:ext cx="1902889" cy="938347"/>
      </dsp:txXfrm>
    </dsp:sp>
    <dsp:sp modelId="{8A1E80DA-B9C2-4B33-B0FF-3EAEDE3C8E0C}">
      <dsp:nvSpPr>
        <dsp:cNvPr id="0" name=""/>
        <dsp:cNvSpPr/>
      </dsp:nvSpPr>
      <dsp:spPr>
        <a:xfrm>
          <a:off x="3554207" y="2606521"/>
          <a:ext cx="4028014" cy="3909782"/>
        </a:xfrm>
        <a:prstGeom prst="ellipse">
          <a:avLst/>
        </a:prstGeom>
        <a:solidFill>
          <a:schemeClr val="accent1">
            <a:lumMod val="40000"/>
            <a:lumOff val="6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endParaRPr lang="fi-FI" sz="1300" kern="1200">
            <a:solidFill>
              <a:schemeClr val="tx1"/>
            </a:solidFill>
          </a:endParaRPr>
        </a:p>
        <a:p>
          <a:pPr marL="0" lvl="0" indent="0" algn="ctr" defTabSz="577850">
            <a:lnSpc>
              <a:spcPct val="90000"/>
            </a:lnSpc>
            <a:spcBef>
              <a:spcPct val="0"/>
            </a:spcBef>
            <a:spcAft>
              <a:spcPct val="35000"/>
            </a:spcAft>
            <a:buNone/>
          </a:pPr>
          <a:r>
            <a:rPr lang="fi-FI" sz="1300" b="1" kern="1200">
              <a:solidFill>
                <a:schemeClr val="tx1"/>
              </a:solidFill>
            </a:rPr>
            <a:t>2. </a:t>
          </a:r>
          <a:r>
            <a:rPr lang="fi-FI" sz="1400" b="1" kern="1200">
              <a:solidFill>
                <a:schemeClr val="tx1"/>
              </a:solidFill>
            </a:rPr>
            <a:t>Ryhmäkohtaiset tukimuodot</a:t>
          </a:r>
          <a:endParaRPr lang="en-US" sz="1300" b="1" kern="1200">
            <a:solidFill>
              <a:schemeClr val="tx1"/>
            </a:solidFill>
          </a:endParaRPr>
        </a:p>
      </dsp:txBody>
      <dsp:txXfrm>
        <a:off x="4629687" y="2899755"/>
        <a:ext cx="1877054" cy="879701"/>
      </dsp:txXfrm>
    </dsp:sp>
    <dsp:sp modelId="{F95953A6-0A5D-4576-A06C-5388C0A5008C}">
      <dsp:nvSpPr>
        <dsp:cNvPr id="0" name=""/>
        <dsp:cNvSpPr/>
      </dsp:nvSpPr>
      <dsp:spPr>
        <a:xfrm>
          <a:off x="4264954" y="3909782"/>
          <a:ext cx="2606521" cy="2606521"/>
        </a:xfrm>
        <a:prstGeom prst="ellipse">
          <a:avLst/>
        </a:prstGeom>
        <a:solidFill>
          <a:schemeClr val="accent5">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endParaRPr lang="fi-FI" sz="1300" kern="1200"/>
        </a:p>
        <a:p>
          <a:pPr marL="0" lvl="0" indent="0" algn="ctr" defTabSz="577850">
            <a:lnSpc>
              <a:spcPct val="90000"/>
            </a:lnSpc>
            <a:spcBef>
              <a:spcPct val="0"/>
            </a:spcBef>
            <a:spcAft>
              <a:spcPct val="35000"/>
            </a:spcAft>
            <a:buNone/>
          </a:pPr>
          <a:r>
            <a:rPr lang="fi-FI" sz="1400" b="1" kern="1200">
              <a:solidFill>
                <a:schemeClr val="tx1"/>
              </a:solidFill>
            </a:rPr>
            <a:t>3. Oppilaskoh-</a:t>
          </a:r>
        </a:p>
        <a:p>
          <a:pPr marL="0" lvl="0" indent="0" algn="ctr" defTabSz="577850">
            <a:lnSpc>
              <a:spcPct val="90000"/>
            </a:lnSpc>
            <a:spcBef>
              <a:spcPct val="0"/>
            </a:spcBef>
            <a:spcAft>
              <a:spcPct val="35000"/>
            </a:spcAft>
            <a:buNone/>
          </a:pPr>
          <a:r>
            <a:rPr lang="fi-FI" sz="1400" b="1" kern="1200">
              <a:solidFill>
                <a:schemeClr val="tx1"/>
              </a:solidFill>
            </a:rPr>
            <a:t>taiset  tukitoimet</a:t>
          </a:r>
          <a:endParaRPr lang="en-US" sz="1400" b="1" kern="1200">
            <a:solidFill>
              <a:schemeClr val="tx1"/>
            </a:solidFill>
          </a:endParaRPr>
        </a:p>
      </dsp:txBody>
      <dsp:txXfrm>
        <a:off x="4646670" y="4561412"/>
        <a:ext cx="1843089" cy="1303260"/>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B4C851-FD09-4FE1-8B95-269BE5F67D28}" type="datetimeFigureOut">
              <a:rPr lang="fi-FI" smtClean="0"/>
              <a:t>20.8.2025</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FD80BB-1A66-4E6D-8F18-EF58E65367D1}" type="slidenum">
              <a:rPr lang="fi-FI" smtClean="0"/>
              <a:t>‹#›</a:t>
            </a:fld>
            <a:endParaRPr lang="fi-FI"/>
          </a:p>
        </p:txBody>
      </p:sp>
    </p:spTree>
    <p:extLst>
      <p:ext uri="{BB962C8B-B14F-4D97-AF65-F5344CB8AC3E}">
        <p14:creationId xmlns:p14="http://schemas.microsoft.com/office/powerpoint/2010/main" val="3931346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4000"/>
              <a:t>Koko koulun uudistus. Ei portaita, vaan esim. oppilaskohtaisia tukitoimia saava oppilas on oikeutettu myös ryhmäkohtaisiin tukitoimiin ja oppimisen edellytyksiä tukeviin opetusjärjestelyihin. </a:t>
            </a:r>
          </a:p>
        </p:txBody>
      </p:sp>
      <p:sp>
        <p:nvSpPr>
          <p:cNvPr id="4" name="Dian numeron paikkamerkki 3"/>
          <p:cNvSpPr>
            <a:spLocks noGrp="1"/>
          </p:cNvSpPr>
          <p:nvPr>
            <p:ph type="sldNum" sz="quarter" idx="5"/>
          </p:nvPr>
        </p:nvSpPr>
        <p:spPr/>
        <p:txBody>
          <a:bodyPr/>
          <a:lstStyle/>
          <a:p>
            <a:fld id="{8C5400FD-DC13-4738-820C-51A654F6F45A}" type="slidenum">
              <a:rPr lang="fi-FI" smtClean="0"/>
              <a:t>9</a:t>
            </a:fld>
            <a:endParaRPr lang="fi-FI"/>
          </a:p>
        </p:txBody>
      </p:sp>
    </p:spTree>
    <p:extLst>
      <p:ext uri="{BB962C8B-B14F-4D97-AF65-F5344CB8AC3E}">
        <p14:creationId xmlns:p14="http://schemas.microsoft.com/office/powerpoint/2010/main" val="2055693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indent="0">
              <a:buNone/>
            </a:pPr>
            <a:endParaRPr lang="fi-FI" sz="1400" b="1"/>
          </a:p>
          <a:p>
            <a:pPr marL="0" marR="0" lvl="0" indent="0" algn="l" defTabSz="914400" rtl="0" eaLnBrk="1" fontAlgn="auto" latinLnBrk="0" hangingPunct="1">
              <a:lnSpc>
                <a:spcPct val="100000"/>
              </a:lnSpc>
              <a:spcBef>
                <a:spcPts val="0"/>
              </a:spcBef>
              <a:spcAft>
                <a:spcPts val="0"/>
              </a:spcAft>
              <a:buClrTx/>
              <a:buSzTx/>
              <a:buFontTx/>
              <a:buNone/>
              <a:tabLst/>
              <a:defRPr/>
            </a:pPr>
            <a:r>
              <a:rPr lang="fi-FI"/>
              <a:t>On arkipäivän työskentelyä luokassa. On koko uudistuksen peruskallio! Formatiivisen arvioinnin avulla myös opettaja saa tietoa siitä, kuinka oppilaat oppivat asiat ja olenko onnistunut huomioimaan kaikki oppilaat. Opettajan tulee tuntea oppilaansa, jotta voi esim. muodostaa opetusryhmät, yhteisopettajuuden. Pystyttävä myös muokata joustavasti kesken lukuvuodenkin. Eriyttäminen tapahtuu omassa luokassa.</a:t>
            </a:r>
            <a:r>
              <a:rPr lang="fi-FI" sz="1200"/>
              <a:t> - Useammalle, ennakoiden, oman tutun opettajan antamana. Kaikki saavat ja tarvitsevat tukea jossain mielessä. Eriyttäminen ja joustavat opetusjärjestelyt osana oppimisen ja koulunkäynnin tukea. Aina kaikki suunniteltu ei toimi -&gt; tehdään seuraavalla kerralla toisin! Toiselle ryhmälle toimii toisenlainen lähestymistapa (ryhmätyö</a:t>
            </a:r>
            <a:r>
              <a:rPr lang="fi-FI"/>
              <a:t> jne.).</a:t>
            </a:r>
          </a:p>
          <a:p>
            <a:pPr>
              <a:buFontTx/>
              <a:buChar char="-"/>
            </a:pPr>
            <a:r>
              <a:rPr lang="fi-FI" sz="1200"/>
              <a:t>Ei ole uusi asia (POPS 2014)</a:t>
            </a:r>
          </a:p>
          <a:p>
            <a:pPr>
              <a:buFontTx/>
              <a:buChar char="-"/>
            </a:pPr>
            <a:r>
              <a:rPr lang="fi-FI" sz="1200"/>
              <a:t>On inklusiivisen opetuksen ja uudistuksen keskeinen elementti</a:t>
            </a:r>
          </a:p>
          <a:p>
            <a:pPr>
              <a:buFontTx/>
              <a:buChar char="-"/>
            </a:pPr>
            <a:r>
              <a:rPr lang="fi-FI" sz="1200"/>
              <a:t>Lähestymistapa, jossa huomioidaan oppilaiden ja opetusryhmien erilaisuus ja erityiset tarpeet, oppilaiden kiinnostuksen kohteet ja tavat työskennellä sekä yksilöllinen eteneminen</a:t>
            </a:r>
          </a:p>
          <a:p>
            <a:pPr>
              <a:buFontTx/>
              <a:buChar char="-"/>
            </a:pPr>
            <a:r>
              <a:rPr lang="fi-FI" sz="1200"/>
              <a:t>Tuetaan oppilaiden itsetuntoa ja motivaatiota</a:t>
            </a:r>
          </a:p>
          <a:p>
            <a:pPr>
              <a:buFontTx/>
              <a:buChar char="-"/>
            </a:pPr>
            <a:r>
              <a:rPr lang="fi-FI" sz="1200"/>
              <a:t>Turvataan työrauhaa</a:t>
            </a:r>
          </a:p>
          <a:p>
            <a:pPr>
              <a:buFontTx/>
              <a:buChar char="-"/>
            </a:pPr>
            <a:r>
              <a:rPr lang="fi-FI" sz="1200"/>
              <a:t>Ehkäistään oppilaskohtaisten tukitoimien tarvetta</a:t>
            </a:r>
          </a:p>
          <a:p>
            <a:pPr>
              <a:buFontTx/>
              <a:buChar char="-"/>
            </a:pPr>
            <a:r>
              <a:rPr lang="fi-FI" sz="1200"/>
              <a:t>Eriyttämisen tavoite on, että mahdollisimman moni oppilas oppii ja pystyy osoittamaan osaamisensa oppitunnilla</a:t>
            </a:r>
            <a:endParaRPr lang="fi-FI"/>
          </a:p>
          <a:p>
            <a:pPr>
              <a:buFontTx/>
              <a:buChar char="-"/>
            </a:pPr>
            <a:r>
              <a:rPr lang="fi-FI" sz="1200"/>
              <a:t>Saman opetusryhmän oppilaille annetaan opetusta heidän toisistaan poikkeavien tarpeidensa mukaisesti</a:t>
            </a:r>
          </a:p>
          <a:p>
            <a:pPr>
              <a:buFontTx/>
              <a:buChar char="-"/>
            </a:pPr>
            <a:r>
              <a:rPr lang="fi-FI" sz="1200"/>
              <a:t>Voi tapahtua </a:t>
            </a:r>
            <a:r>
              <a:rPr lang="fi-FI" sz="1200" err="1"/>
              <a:t>ylös-</a:t>
            </a:r>
            <a:r>
              <a:rPr lang="fi-FI" sz="1200"/>
              <a:t> tai alaspäin</a:t>
            </a:r>
          </a:p>
          <a:p>
            <a:pPr>
              <a:buFontTx/>
              <a:buChar char="-"/>
            </a:pPr>
            <a:r>
              <a:rPr lang="fi-FI" sz="1200" b="1"/>
              <a:t>Sisältöjen eriyttäminen: </a:t>
            </a:r>
            <a:r>
              <a:rPr lang="fi-FI" sz="1200"/>
              <a:t>mitä opetetaan, mitä halutaan oppilaiden oppivat</a:t>
            </a:r>
          </a:p>
          <a:p>
            <a:pPr>
              <a:buFontTx/>
              <a:buChar char="-"/>
            </a:pPr>
            <a:r>
              <a:rPr lang="fi-FI" sz="1200" b="1"/>
              <a:t>Oppimistilanteen eriyttäminen: </a:t>
            </a:r>
            <a:r>
              <a:rPr lang="fi-FI" sz="1200"/>
              <a:t>opetusjärjestelyt- ja menetelmät. Hiljaisten ja osallistumattomien oppilaiden osallistaminen. </a:t>
            </a:r>
          </a:p>
          <a:p>
            <a:pPr>
              <a:buFontTx/>
              <a:buChar char="-"/>
            </a:pPr>
            <a:r>
              <a:rPr lang="fi-FI" sz="1200" b="1"/>
              <a:t>Tuotokseen liittyvä eriyttäminen: </a:t>
            </a:r>
            <a:r>
              <a:rPr lang="fi-FI" sz="1200"/>
              <a:t>arviointimenetelmät, pari- ja ryhmäkokeet, suulliset kokeet, minimediaiset arvioinnit, kokeeseen annettu aika, apuvälineet + tavat, joilla oppiminen ja osaaminen osoitetaan pidemmän ajanjakson aikana vrt. yksittäiset kokeet ja näytöt oppimisen yhteydessä</a:t>
            </a:r>
          </a:p>
          <a:p>
            <a:pPr marL="0" indent="0">
              <a:buNone/>
            </a:pPr>
            <a:endParaRPr lang="fi-FI" sz="1200"/>
          </a:p>
          <a:p>
            <a:pPr marL="0" indent="0">
              <a:buNone/>
            </a:pPr>
            <a:r>
              <a:rPr lang="fi-FI" sz="1200"/>
              <a:t>Ennaltaehkäisy korjaamisen sijaan (esim. käytöksen ohjaaminen, opetetaan taitoja…)</a:t>
            </a:r>
          </a:p>
          <a:p>
            <a:pPr marL="0" indent="0">
              <a:buNone/>
            </a:pPr>
            <a:r>
              <a:rPr lang="fi-FI" sz="1200"/>
              <a:t>1) </a:t>
            </a:r>
            <a:r>
              <a:rPr lang="fi-FI" sz="1200" b="1"/>
              <a:t>fyysinen oppimisympäristö </a:t>
            </a:r>
            <a:r>
              <a:rPr lang="fi-FI" sz="1200"/>
              <a:t>(istumajärjestys, ajanhallinta, monipuolinen 	opetusmateriaali, monikanavaiset vuorovaikutus- ja opetusvälineet) </a:t>
            </a:r>
          </a:p>
          <a:p>
            <a:pPr marL="0" indent="0">
              <a:buNone/>
            </a:pPr>
            <a:r>
              <a:rPr lang="fi-FI" sz="1200"/>
              <a:t>2) </a:t>
            </a:r>
            <a:r>
              <a:rPr lang="fi-FI" sz="1200" b="1"/>
              <a:t>psykososiaalinen oppimisympäristö </a:t>
            </a:r>
            <a:r>
              <a:rPr lang="fi-FI" sz="1200"/>
              <a:t>(ryhmän ilmapiiri, turvallinen ympäristö, säännöt 	tai sovitut toimintatavat, sosiaaliset suhteet oppijan ja opettajan sekä oppijoiden välillä, positiivinen vuorovaikutus, selkeät käyttäytymisen odotukset, kodin kanssa tehtävä yhteistyö) </a:t>
            </a:r>
          </a:p>
          <a:p>
            <a:pPr marL="0" indent="0">
              <a:buNone/>
            </a:pPr>
            <a:r>
              <a:rPr lang="fi-FI" sz="1200"/>
              <a:t>3) </a:t>
            </a:r>
            <a:r>
              <a:rPr lang="fi-FI" sz="1200" b="1"/>
              <a:t>pedagoginen oppimisympäristö </a:t>
            </a:r>
            <a:r>
              <a:rPr lang="fi-FI" sz="1200"/>
              <a:t>(opetusmenetelmät, jotka lisäävät oppijan oppimismotivaatiota ja ennaltaehkäisevät häiritsevää käyttäytymistä, yksilöllisten 	tarpeiden ja kiinnostuksen kohteiden huomioiminen)</a:t>
            </a:r>
          </a:p>
          <a:p>
            <a:pPr>
              <a:defRPr/>
            </a:pPr>
            <a:endParaRPr lang="fi-FI" sz="1200">
              <a:ea typeface="Calibri"/>
              <a:cs typeface="Calibri"/>
            </a:endParaRPr>
          </a:p>
          <a:p>
            <a:endParaRPr lang="fi-FI"/>
          </a:p>
        </p:txBody>
      </p:sp>
      <p:sp>
        <p:nvSpPr>
          <p:cNvPr id="4" name="Dian numeron paikkamerkki 3"/>
          <p:cNvSpPr>
            <a:spLocks noGrp="1"/>
          </p:cNvSpPr>
          <p:nvPr>
            <p:ph type="sldNum" sz="quarter" idx="5"/>
          </p:nvPr>
        </p:nvSpPr>
        <p:spPr/>
        <p:txBody>
          <a:bodyPr/>
          <a:lstStyle/>
          <a:p>
            <a:fld id="{C6FD80BB-1A66-4E6D-8F18-EF58E65367D1}" type="slidenum">
              <a:rPr lang="fi-FI" smtClean="0"/>
              <a:t>10</a:t>
            </a:fld>
            <a:endParaRPr lang="fi-FI"/>
          </a:p>
        </p:txBody>
      </p:sp>
    </p:spTree>
    <p:extLst>
      <p:ext uri="{BB962C8B-B14F-4D97-AF65-F5344CB8AC3E}">
        <p14:creationId xmlns:p14="http://schemas.microsoft.com/office/powerpoint/2010/main" val="2138490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Oheismateriaali: </a:t>
            </a:r>
          </a:p>
          <a:p>
            <a:pPr marL="171450" indent="-171450">
              <a:buFontTx/>
              <a:buChar char="-"/>
            </a:pPr>
            <a:r>
              <a:rPr lang="fi-FI"/>
              <a:t>Veso diaesitys</a:t>
            </a:r>
          </a:p>
          <a:p>
            <a:pPr marL="171450" indent="-171450">
              <a:buFontTx/>
              <a:buChar char="-"/>
            </a:pPr>
            <a:r>
              <a:rPr lang="fi-FI"/>
              <a:t>Seudun opetussuunnitelman luvut 4, 5 ja 7</a:t>
            </a:r>
          </a:p>
          <a:p>
            <a:pPr marL="171450" indent="-171450">
              <a:buFontTx/>
              <a:buChar char="-"/>
            </a:pPr>
            <a:r>
              <a:rPr lang="fi-FI"/>
              <a:t>YS-aika diasarja (OAJ)</a:t>
            </a:r>
          </a:p>
          <a:p>
            <a:pPr marL="171450" indent="-171450">
              <a:buFontTx/>
              <a:buChar char="-"/>
            </a:pPr>
            <a:r>
              <a:rPr lang="fi-FI"/>
              <a:t>Luokanvalvojan tehtävät diasarja</a:t>
            </a:r>
          </a:p>
          <a:p>
            <a:pPr marL="171450" indent="-171450">
              <a:buFontTx/>
              <a:buChar char="-"/>
            </a:pPr>
            <a:r>
              <a:rPr lang="fi-FI"/>
              <a:t>Huoltajien ja oppilaiden kyselyjen tulokset</a:t>
            </a:r>
          </a:p>
          <a:p>
            <a:pPr marL="171450" indent="-171450">
              <a:buFontTx/>
              <a:buChar char="-"/>
            </a:pPr>
            <a:endParaRPr lang="fi-FI"/>
          </a:p>
        </p:txBody>
      </p:sp>
      <p:sp>
        <p:nvSpPr>
          <p:cNvPr id="4" name="Dian numeron paikkamerkki 3"/>
          <p:cNvSpPr>
            <a:spLocks noGrp="1"/>
          </p:cNvSpPr>
          <p:nvPr>
            <p:ph type="sldNum" sz="quarter" idx="5"/>
          </p:nvPr>
        </p:nvSpPr>
        <p:spPr/>
        <p:txBody>
          <a:bodyPr/>
          <a:lstStyle/>
          <a:p>
            <a:fld id="{C6FD80BB-1A66-4E6D-8F18-EF58E65367D1}" type="slidenum">
              <a:rPr lang="fi-FI" smtClean="0"/>
              <a:t>17</a:t>
            </a:fld>
            <a:endParaRPr lang="fi-FI"/>
          </a:p>
        </p:txBody>
      </p:sp>
    </p:spTree>
    <p:extLst>
      <p:ext uri="{BB962C8B-B14F-4D97-AF65-F5344CB8AC3E}">
        <p14:creationId xmlns:p14="http://schemas.microsoft.com/office/powerpoint/2010/main" val="1243393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917254-5303-4530-86BC-1FAFB3691CED}"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9055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CDB640B-E31D-136B-AB47-03FA78A108DC}"/>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B738DFC2-7903-4CEE-1C0C-DC9BD6DD60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C2CFEDA8-4B71-0551-069C-405022FE8CC3}"/>
              </a:ext>
            </a:extLst>
          </p:cNvPr>
          <p:cNvSpPr>
            <a:spLocks noGrp="1"/>
          </p:cNvSpPr>
          <p:nvPr>
            <p:ph type="dt" sz="half" idx="10"/>
          </p:nvPr>
        </p:nvSpPr>
        <p:spPr/>
        <p:txBody>
          <a:bodyPr/>
          <a:lstStyle/>
          <a:p>
            <a:fld id="{31CB1F34-5E33-489E-B318-2F9D5CA97643}" type="datetimeFigureOut">
              <a:rPr lang="fi-FI" smtClean="0"/>
              <a:t>20.8.2025</a:t>
            </a:fld>
            <a:endParaRPr lang="fi-FI"/>
          </a:p>
        </p:txBody>
      </p:sp>
      <p:sp>
        <p:nvSpPr>
          <p:cNvPr id="5" name="Alatunnisteen paikkamerkki 4">
            <a:extLst>
              <a:ext uri="{FF2B5EF4-FFF2-40B4-BE49-F238E27FC236}">
                <a16:creationId xmlns:a16="http://schemas.microsoft.com/office/drawing/2014/main" id="{83D60990-8731-2BC3-827F-4FD51F83F9BD}"/>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1804ABD3-AD68-8E3A-92C7-6ECE8BE11443}"/>
              </a:ext>
            </a:extLst>
          </p:cNvPr>
          <p:cNvSpPr>
            <a:spLocks noGrp="1"/>
          </p:cNvSpPr>
          <p:nvPr>
            <p:ph type="sldNum" sz="quarter" idx="12"/>
          </p:nvPr>
        </p:nvSpPr>
        <p:spPr/>
        <p:txBody>
          <a:bodyPr/>
          <a:lstStyle/>
          <a:p>
            <a:fld id="{2B0CC9A7-9F42-4B13-A0AB-5F3C1D507103}" type="slidenum">
              <a:rPr lang="fi-FI" smtClean="0"/>
              <a:t>‹#›</a:t>
            </a:fld>
            <a:endParaRPr lang="fi-FI"/>
          </a:p>
        </p:txBody>
      </p:sp>
    </p:spTree>
    <p:extLst>
      <p:ext uri="{BB962C8B-B14F-4D97-AF65-F5344CB8AC3E}">
        <p14:creationId xmlns:p14="http://schemas.microsoft.com/office/powerpoint/2010/main" val="2884046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1F89E18-DBF6-1B19-4A10-A4E7156EE9F6}"/>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3EDB397B-FD61-280A-BAEA-17E4C466D7B0}"/>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0E5596F-6EFC-660D-250D-BA363B8578B1}"/>
              </a:ext>
            </a:extLst>
          </p:cNvPr>
          <p:cNvSpPr>
            <a:spLocks noGrp="1"/>
          </p:cNvSpPr>
          <p:nvPr>
            <p:ph type="dt" sz="half" idx="10"/>
          </p:nvPr>
        </p:nvSpPr>
        <p:spPr/>
        <p:txBody>
          <a:bodyPr/>
          <a:lstStyle/>
          <a:p>
            <a:fld id="{31CB1F34-5E33-489E-B318-2F9D5CA97643}" type="datetimeFigureOut">
              <a:rPr lang="fi-FI" smtClean="0"/>
              <a:t>20.8.2025</a:t>
            </a:fld>
            <a:endParaRPr lang="fi-FI"/>
          </a:p>
        </p:txBody>
      </p:sp>
      <p:sp>
        <p:nvSpPr>
          <p:cNvPr id="5" name="Alatunnisteen paikkamerkki 4">
            <a:extLst>
              <a:ext uri="{FF2B5EF4-FFF2-40B4-BE49-F238E27FC236}">
                <a16:creationId xmlns:a16="http://schemas.microsoft.com/office/drawing/2014/main" id="{4D4972D8-7DF7-5C6D-9ECB-C45C8E16B4C0}"/>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7CCA3977-20E0-8C9C-814E-89C6CACF80A8}"/>
              </a:ext>
            </a:extLst>
          </p:cNvPr>
          <p:cNvSpPr>
            <a:spLocks noGrp="1"/>
          </p:cNvSpPr>
          <p:nvPr>
            <p:ph type="sldNum" sz="quarter" idx="12"/>
          </p:nvPr>
        </p:nvSpPr>
        <p:spPr/>
        <p:txBody>
          <a:bodyPr/>
          <a:lstStyle/>
          <a:p>
            <a:fld id="{2B0CC9A7-9F42-4B13-A0AB-5F3C1D507103}" type="slidenum">
              <a:rPr lang="fi-FI" smtClean="0"/>
              <a:t>‹#›</a:t>
            </a:fld>
            <a:endParaRPr lang="fi-FI"/>
          </a:p>
        </p:txBody>
      </p:sp>
    </p:spTree>
    <p:extLst>
      <p:ext uri="{BB962C8B-B14F-4D97-AF65-F5344CB8AC3E}">
        <p14:creationId xmlns:p14="http://schemas.microsoft.com/office/powerpoint/2010/main" val="1874265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53B151F8-6B06-5F0D-7BC6-E9ABB92F5AAD}"/>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DE137622-E0C5-F8F5-0A51-5680C9D2AABE}"/>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81160C0F-62CF-EC1A-9012-DA255A47F277}"/>
              </a:ext>
            </a:extLst>
          </p:cNvPr>
          <p:cNvSpPr>
            <a:spLocks noGrp="1"/>
          </p:cNvSpPr>
          <p:nvPr>
            <p:ph type="dt" sz="half" idx="10"/>
          </p:nvPr>
        </p:nvSpPr>
        <p:spPr/>
        <p:txBody>
          <a:bodyPr/>
          <a:lstStyle/>
          <a:p>
            <a:fld id="{31CB1F34-5E33-489E-B318-2F9D5CA97643}" type="datetimeFigureOut">
              <a:rPr lang="fi-FI" smtClean="0"/>
              <a:t>20.8.2025</a:t>
            </a:fld>
            <a:endParaRPr lang="fi-FI"/>
          </a:p>
        </p:txBody>
      </p:sp>
      <p:sp>
        <p:nvSpPr>
          <p:cNvPr id="5" name="Alatunnisteen paikkamerkki 4">
            <a:extLst>
              <a:ext uri="{FF2B5EF4-FFF2-40B4-BE49-F238E27FC236}">
                <a16:creationId xmlns:a16="http://schemas.microsoft.com/office/drawing/2014/main" id="{61E0400C-7F1C-FD53-7757-EC930762C46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DA1ED578-98BB-27B1-369D-0455D1390161}"/>
              </a:ext>
            </a:extLst>
          </p:cNvPr>
          <p:cNvSpPr>
            <a:spLocks noGrp="1"/>
          </p:cNvSpPr>
          <p:nvPr>
            <p:ph type="sldNum" sz="quarter" idx="12"/>
          </p:nvPr>
        </p:nvSpPr>
        <p:spPr/>
        <p:txBody>
          <a:bodyPr/>
          <a:lstStyle/>
          <a:p>
            <a:fld id="{2B0CC9A7-9F42-4B13-A0AB-5F3C1D507103}" type="slidenum">
              <a:rPr lang="fi-FI" smtClean="0"/>
              <a:t>‹#›</a:t>
            </a:fld>
            <a:endParaRPr lang="fi-FI"/>
          </a:p>
        </p:txBody>
      </p:sp>
    </p:spTree>
    <p:extLst>
      <p:ext uri="{BB962C8B-B14F-4D97-AF65-F5344CB8AC3E}">
        <p14:creationId xmlns:p14="http://schemas.microsoft.com/office/powerpoint/2010/main" val="3948652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04E684-10F4-4CC3-A0B9-F03AA7BE37CF}" type="datetimeFigureOut">
              <a:rPr lang="en-US" smtClean="0"/>
              <a:t>8/20/2025</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4697619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fi-FI"/>
              <a:t>Muokkaa ots. perustyyl. napsautt.</a:t>
            </a:r>
            <a:endParaRPr lang="en-US"/>
          </a:p>
        </p:txBody>
      </p:sp>
      <p:sp>
        <p:nvSpPr>
          <p:cNvPr id="3" name="Date Placeholder 2"/>
          <p:cNvSpPr>
            <a:spLocks noGrp="1"/>
          </p:cNvSpPr>
          <p:nvPr>
            <p:ph type="dt" sz="half" idx="10"/>
          </p:nvPr>
        </p:nvSpPr>
        <p:spPr/>
        <p:txBody>
          <a:bodyPr/>
          <a:lstStyle/>
          <a:p>
            <a:fld id="{3C04E684-10F4-4CC3-A0B9-F03AA7BE37CF}" type="datetimeFigureOut">
              <a:rPr lang="en-US" smtClean="0"/>
              <a:t>8/20/2025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3573737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Content Placeholder 2"/>
          <p:cNvSpPr>
            <a:spLocks noGrp="1"/>
          </p:cNvSpPr>
          <p:nvPr>
            <p:ph sz="half" idx="1"/>
          </p:nvPr>
        </p:nvSpPr>
        <p:spPr>
          <a:xfrm>
            <a:off x="1154954" y="2603500"/>
            <a:ext cx="4825158" cy="3416301"/>
          </a:xfrm>
        </p:spPr>
        <p:txBody>
          <a:bodyPr>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Content Placeholder 3"/>
          <p:cNvSpPr>
            <a:spLocks noGrp="1"/>
          </p:cNvSpPr>
          <p:nvPr>
            <p:ph sz="half" idx="2"/>
          </p:nvPr>
        </p:nvSpPr>
        <p:spPr>
          <a:xfrm>
            <a:off x="6208712" y="2603500"/>
            <a:ext cx="4825159" cy="3416300"/>
          </a:xfrm>
        </p:spPr>
        <p:txBody>
          <a:bodyPr>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p>
            <a:fld id="{3C04E684-10F4-4CC3-A0B9-F03AA7BE37CF}" type="datetimeFigureOut">
              <a:rPr lang="en-US" smtClean="0"/>
              <a:t>8/20/2025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11406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Content Placeholder 2"/>
          <p:cNvSpPr>
            <a:spLocks noGrp="1"/>
          </p:cNvSpPr>
          <p:nvPr>
            <p:ph idx="1"/>
          </p:nvPr>
        </p:nvSpPr>
        <p:spPr>
          <a:xfrm>
            <a:off x="1154954" y="2603500"/>
            <a:ext cx="8825659" cy="34163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3C04E684-10F4-4CC3-A0B9-F03AA7BE37CF}" type="datetimeFigureOut">
              <a:rPr lang="en-US" smtClean="0"/>
              <a:t>8/20/2025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5821218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FC12AD9-C353-6038-A404-A4DC0A94356D}"/>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1FF3F602-62B8-005A-C3FB-1E3F52A5F5B2}"/>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9DA2911-2BA3-268B-4F4D-1E49E155E7F5}"/>
              </a:ext>
            </a:extLst>
          </p:cNvPr>
          <p:cNvSpPr>
            <a:spLocks noGrp="1"/>
          </p:cNvSpPr>
          <p:nvPr>
            <p:ph type="dt" sz="half" idx="10"/>
          </p:nvPr>
        </p:nvSpPr>
        <p:spPr/>
        <p:txBody>
          <a:bodyPr/>
          <a:lstStyle/>
          <a:p>
            <a:fld id="{4510DD42-E88F-45D8-8395-EFA4EC84725B}" type="datetimeFigureOut">
              <a:rPr lang="fi-FI" smtClean="0"/>
              <a:t>20.8.2025</a:t>
            </a:fld>
            <a:endParaRPr lang="fi-FI"/>
          </a:p>
        </p:txBody>
      </p:sp>
      <p:sp>
        <p:nvSpPr>
          <p:cNvPr id="5" name="Alatunnisteen paikkamerkki 4">
            <a:extLst>
              <a:ext uri="{FF2B5EF4-FFF2-40B4-BE49-F238E27FC236}">
                <a16:creationId xmlns:a16="http://schemas.microsoft.com/office/drawing/2014/main" id="{8D8FC020-174A-997E-5A3A-9D9F69BE71BD}"/>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1EA0FC6-5D0E-70A9-EB41-54189F5C98AB}"/>
              </a:ext>
            </a:extLst>
          </p:cNvPr>
          <p:cNvSpPr>
            <a:spLocks noGrp="1"/>
          </p:cNvSpPr>
          <p:nvPr>
            <p:ph type="sldNum" sz="quarter" idx="12"/>
          </p:nvPr>
        </p:nvSpPr>
        <p:spPr/>
        <p:txBody>
          <a:bodyPr/>
          <a:lstStyle/>
          <a:p>
            <a:fld id="{F8F644ED-7BF4-4A74-A6F8-B53860F9F9B5}" type="slidenum">
              <a:rPr lang="fi-FI" smtClean="0"/>
              <a:t>‹#›</a:t>
            </a:fld>
            <a:endParaRPr lang="fi-FI"/>
          </a:p>
        </p:txBody>
      </p:sp>
    </p:spTree>
    <p:extLst>
      <p:ext uri="{BB962C8B-B14F-4D97-AF65-F5344CB8AC3E}">
        <p14:creationId xmlns:p14="http://schemas.microsoft.com/office/powerpoint/2010/main" val="267054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720FF50-A269-741D-BFCB-61F7F29EB4CD}"/>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314C542F-5F67-2CA5-397C-32EA3A5924D2}"/>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D1038EE-B0DF-7632-2D40-61C8ED10541D}"/>
              </a:ext>
            </a:extLst>
          </p:cNvPr>
          <p:cNvSpPr>
            <a:spLocks noGrp="1"/>
          </p:cNvSpPr>
          <p:nvPr>
            <p:ph type="dt" sz="half" idx="10"/>
          </p:nvPr>
        </p:nvSpPr>
        <p:spPr/>
        <p:txBody>
          <a:bodyPr/>
          <a:lstStyle/>
          <a:p>
            <a:fld id="{31CB1F34-5E33-489E-B318-2F9D5CA97643}" type="datetimeFigureOut">
              <a:rPr lang="fi-FI" smtClean="0"/>
              <a:t>20.8.2025</a:t>
            </a:fld>
            <a:endParaRPr lang="fi-FI"/>
          </a:p>
        </p:txBody>
      </p:sp>
      <p:sp>
        <p:nvSpPr>
          <p:cNvPr id="5" name="Alatunnisteen paikkamerkki 4">
            <a:extLst>
              <a:ext uri="{FF2B5EF4-FFF2-40B4-BE49-F238E27FC236}">
                <a16:creationId xmlns:a16="http://schemas.microsoft.com/office/drawing/2014/main" id="{CC095C8F-667B-BF1D-2B0D-C538D4E4B83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AD8085A-9831-74C0-B6CE-E81FBE455B6A}"/>
              </a:ext>
            </a:extLst>
          </p:cNvPr>
          <p:cNvSpPr>
            <a:spLocks noGrp="1"/>
          </p:cNvSpPr>
          <p:nvPr>
            <p:ph type="sldNum" sz="quarter" idx="12"/>
          </p:nvPr>
        </p:nvSpPr>
        <p:spPr/>
        <p:txBody>
          <a:bodyPr/>
          <a:lstStyle/>
          <a:p>
            <a:fld id="{2B0CC9A7-9F42-4B13-A0AB-5F3C1D507103}" type="slidenum">
              <a:rPr lang="fi-FI" smtClean="0"/>
              <a:t>‹#›</a:t>
            </a:fld>
            <a:endParaRPr lang="fi-FI"/>
          </a:p>
        </p:txBody>
      </p:sp>
    </p:spTree>
    <p:extLst>
      <p:ext uri="{BB962C8B-B14F-4D97-AF65-F5344CB8AC3E}">
        <p14:creationId xmlns:p14="http://schemas.microsoft.com/office/powerpoint/2010/main" val="3431620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0D114C3-2B59-BE56-0968-2E75C2CC1CB2}"/>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B26001D9-31B5-9E87-CF8D-76D451792B2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48E9744B-315D-003D-DEC4-D5EA33AA301F}"/>
              </a:ext>
            </a:extLst>
          </p:cNvPr>
          <p:cNvSpPr>
            <a:spLocks noGrp="1"/>
          </p:cNvSpPr>
          <p:nvPr>
            <p:ph type="dt" sz="half" idx="10"/>
          </p:nvPr>
        </p:nvSpPr>
        <p:spPr/>
        <p:txBody>
          <a:bodyPr/>
          <a:lstStyle/>
          <a:p>
            <a:fld id="{31CB1F34-5E33-489E-B318-2F9D5CA97643}" type="datetimeFigureOut">
              <a:rPr lang="fi-FI" smtClean="0"/>
              <a:t>20.8.2025</a:t>
            </a:fld>
            <a:endParaRPr lang="fi-FI"/>
          </a:p>
        </p:txBody>
      </p:sp>
      <p:sp>
        <p:nvSpPr>
          <p:cNvPr id="5" name="Alatunnisteen paikkamerkki 4">
            <a:extLst>
              <a:ext uri="{FF2B5EF4-FFF2-40B4-BE49-F238E27FC236}">
                <a16:creationId xmlns:a16="http://schemas.microsoft.com/office/drawing/2014/main" id="{714D0FA8-8CCA-C7DC-EF3B-238F756346CD}"/>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7394117B-DA67-B415-5EDB-D9522FF18944}"/>
              </a:ext>
            </a:extLst>
          </p:cNvPr>
          <p:cNvSpPr>
            <a:spLocks noGrp="1"/>
          </p:cNvSpPr>
          <p:nvPr>
            <p:ph type="sldNum" sz="quarter" idx="12"/>
          </p:nvPr>
        </p:nvSpPr>
        <p:spPr/>
        <p:txBody>
          <a:bodyPr/>
          <a:lstStyle/>
          <a:p>
            <a:fld id="{2B0CC9A7-9F42-4B13-A0AB-5F3C1D507103}" type="slidenum">
              <a:rPr lang="fi-FI" smtClean="0"/>
              <a:t>‹#›</a:t>
            </a:fld>
            <a:endParaRPr lang="fi-FI"/>
          </a:p>
        </p:txBody>
      </p:sp>
    </p:spTree>
    <p:extLst>
      <p:ext uri="{BB962C8B-B14F-4D97-AF65-F5344CB8AC3E}">
        <p14:creationId xmlns:p14="http://schemas.microsoft.com/office/powerpoint/2010/main" val="2637960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125549F-A36C-DA95-4E59-2FA780F7B19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BC15362-AEFC-F631-F354-92F9F3A827EA}"/>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EEE6194D-3CE0-4828-F90F-8BF0767BF344}"/>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FD8471D9-03EF-0008-EE9E-2088C3CA320D}"/>
              </a:ext>
            </a:extLst>
          </p:cNvPr>
          <p:cNvSpPr>
            <a:spLocks noGrp="1"/>
          </p:cNvSpPr>
          <p:nvPr>
            <p:ph type="dt" sz="half" idx="10"/>
          </p:nvPr>
        </p:nvSpPr>
        <p:spPr/>
        <p:txBody>
          <a:bodyPr/>
          <a:lstStyle/>
          <a:p>
            <a:fld id="{31CB1F34-5E33-489E-B318-2F9D5CA97643}" type="datetimeFigureOut">
              <a:rPr lang="fi-FI" smtClean="0"/>
              <a:t>20.8.2025</a:t>
            </a:fld>
            <a:endParaRPr lang="fi-FI"/>
          </a:p>
        </p:txBody>
      </p:sp>
      <p:sp>
        <p:nvSpPr>
          <p:cNvPr id="6" name="Alatunnisteen paikkamerkki 5">
            <a:extLst>
              <a:ext uri="{FF2B5EF4-FFF2-40B4-BE49-F238E27FC236}">
                <a16:creationId xmlns:a16="http://schemas.microsoft.com/office/drawing/2014/main" id="{3A84F089-ABFC-6E80-32A8-40E9E02AAC02}"/>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29518F67-B9F7-4E24-DF29-29904C7638DD}"/>
              </a:ext>
            </a:extLst>
          </p:cNvPr>
          <p:cNvSpPr>
            <a:spLocks noGrp="1"/>
          </p:cNvSpPr>
          <p:nvPr>
            <p:ph type="sldNum" sz="quarter" idx="12"/>
          </p:nvPr>
        </p:nvSpPr>
        <p:spPr/>
        <p:txBody>
          <a:bodyPr/>
          <a:lstStyle/>
          <a:p>
            <a:fld id="{2B0CC9A7-9F42-4B13-A0AB-5F3C1D507103}" type="slidenum">
              <a:rPr lang="fi-FI" smtClean="0"/>
              <a:t>‹#›</a:t>
            </a:fld>
            <a:endParaRPr lang="fi-FI"/>
          </a:p>
        </p:txBody>
      </p:sp>
    </p:spTree>
    <p:extLst>
      <p:ext uri="{BB962C8B-B14F-4D97-AF65-F5344CB8AC3E}">
        <p14:creationId xmlns:p14="http://schemas.microsoft.com/office/powerpoint/2010/main" val="721205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AB04FBF-ED24-F7A0-88AD-24DBD905C952}"/>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5341B594-9D34-DDF3-33EA-3826F8EF71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6068A530-2BEC-F92F-9B1F-486835A34FF2}"/>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761EBC98-5386-DE19-0482-59E64F35A9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D601B644-4187-9D74-C422-5FB74B92F36C}"/>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39A1D271-8C60-E898-3470-7036A849F575}"/>
              </a:ext>
            </a:extLst>
          </p:cNvPr>
          <p:cNvSpPr>
            <a:spLocks noGrp="1"/>
          </p:cNvSpPr>
          <p:nvPr>
            <p:ph type="dt" sz="half" idx="10"/>
          </p:nvPr>
        </p:nvSpPr>
        <p:spPr/>
        <p:txBody>
          <a:bodyPr/>
          <a:lstStyle/>
          <a:p>
            <a:fld id="{31CB1F34-5E33-489E-B318-2F9D5CA97643}" type="datetimeFigureOut">
              <a:rPr lang="fi-FI" smtClean="0"/>
              <a:t>20.8.2025</a:t>
            </a:fld>
            <a:endParaRPr lang="fi-FI"/>
          </a:p>
        </p:txBody>
      </p:sp>
      <p:sp>
        <p:nvSpPr>
          <p:cNvPr id="8" name="Alatunnisteen paikkamerkki 7">
            <a:extLst>
              <a:ext uri="{FF2B5EF4-FFF2-40B4-BE49-F238E27FC236}">
                <a16:creationId xmlns:a16="http://schemas.microsoft.com/office/drawing/2014/main" id="{6BFF57EB-63D2-DDFB-7804-50E0C021AAA2}"/>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68A56A16-1C4D-700E-43BB-4EC7211A0CF5}"/>
              </a:ext>
            </a:extLst>
          </p:cNvPr>
          <p:cNvSpPr>
            <a:spLocks noGrp="1"/>
          </p:cNvSpPr>
          <p:nvPr>
            <p:ph type="sldNum" sz="quarter" idx="12"/>
          </p:nvPr>
        </p:nvSpPr>
        <p:spPr/>
        <p:txBody>
          <a:bodyPr/>
          <a:lstStyle/>
          <a:p>
            <a:fld id="{2B0CC9A7-9F42-4B13-A0AB-5F3C1D507103}" type="slidenum">
              <a:rPr lang="fi-FI" smtClean="0"/>
              <a:t>‹#›</a:t>
            </a:fld>
            <a:endParaRPr lang="fi-FI"/>
          </a:p>
        </p:txBody>
      </p:sp>
    </p:spTree>
    <p:extLst>
      <p:ext uri="{BB962C8B-B14F-4D97-AF65-F5344CB8AC3E}">
        <p14:creationId xmlns:p14="http://schemas.microsoft.com/office/powerpoint/2010/main" val="1221529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4B5CE63-0D6C-4F24-C571-C41A55DDE555}"/>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58E5D133-8B30-DE58-D314-CA2F6471D1B8}"/>
              </a:ext>
            </a:extLst>
          </p:cNvPr>
          <p:cNvSpPr>
            <a:spLocks noGrp="1"/>
          </p:cNvSpPr>
          <p:nvPr>
            <p:ph type="dt" sz="half" idx="10"/>
          </p:nvPr>
        </p:nvSpPr>
        <p:spPr/>
        <p:txBody>
          <a:bodyPr/>
          <a:lstStyle/>
          <a:p>
            <a:fld id="{31CB1F34-5E33-489E-B318-2F9D5CA97643}" type="datetimeFigureOut">
              <a:rPr lang="fi-FI" smtClean="0"/>
              <a:t>20.8.2025</a:t>
            </a:fld>
            <a:endParaRPr lang="fi-FI"/>
          </a:p>
        </p:txBody>
      </p:sp>
      <p:sp>
        <p:nvSpPr>
          <p:cNvPr id="4" name="Alatunnisteen paikkamerkki 3">
            <a:extLst>
              <a:ext uri="{FF2B5EF4-FFF2-40B4-BE49-F238E27FC236}">
                <a16:creationId xmlns:a16="http://schemas.microsoft.com/office/drawing/2014/main" id="{44435CC3-B86B-7B2B-B365-304F41AF3ACA}"/>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B0E6FE60-959B-EA15-43F3-570BCB284C60}"/>
              </a:ext>
            </a:extLst>
          </p:cNvPr>
          <p:cNvSpPr>
            <a:spLocks noGrp="1"/>
          </p:cNvSpPr>
          <p:nvPr>
            <p:ph type="sldNum" sz="quarter" idx="12"/>
          </p:nvPr>
        </p:nvSpPr>
        <p:spPr/>
        <p:txBody>
          <a:bodyPr/>
          <a:lstStyle/>
          <a:p>
            <a:fld id="{2B0CC9A7-9F42-4B13-A0AB-5F3C1D507103}" type="slidenum">
              <a:rPr lang="fi-FI" smtClean="0"/>
              <a:t>‹#›</a:t>
            </a:fld>
            <a:endParaRPr lang="fi-FI"/>
          </a:p>
        </p:txBody>
      </p:sp>
    </p:spTree>
    <p:extLst>
      <p:ext uri="{BB962C8B-B14F-4D97-AF65-F5344CB8AC3E}">
        <p14:creationId xmlns:p14="http://schemas.microsoft.com/office/powerpoint/2010/main" val="1716019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4CADD570-525B-E43C-932B-14A1C2D59A03}"/>
              </a:ext>
            </a:extLst>
          </p:cNvPr>
          <p:cNvSpPr>
            <a:spLocks noGrp="1"/>
          </p:cNvSpPr>
          <p:nvPr>
            <p:ph type="dt" sz="half" idx="10"/>
          </p:nvPr>
        </p:nvSpPr>
        <p:spPr/>
        <p:txBody>
          <a:bodyPr/>
          <a:lstStyle/>
          <a:p>
            <a:fld id="{31CB1F34-5E33-489E-B318-2F9D5CA97643}" type="datetimeFigureOut">
              <a:rPr lang="fi-FI" smtClean="0"/>
              <a:t>20.8.2025</a:t>
            </a:fld>
            <a:endParaRPr lang="fi-FI"/>
          </a:p>
        </p:txBody>
      </p:sp>
      <p:sp>
        <p:nvSpPr>
          <p:cNvPr id="3" name="Alatunnisteen paikkamerkki 2">
            <a:extLst>
              <a:ext uri="{FF2B5EF4-FFF2-40B4-BE49-F238E27FC236}">
                <a16:creationId xmlns:a16="http://schemas.microsoft.com/office/drawing/2014/main" id="{BBFD0285-3A46-DD7E-DEAB-D01EC3ABC7CD}"/>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327D07C0-0298-5A4E-DFFC-BAB777BAF6A8}"/>
              </a:ext>
            </a:extLst>
          </p:cNvPr>
          <p:cNvSpPr>
            <a:spLocks noGrp="1"/>
          </p:cNvSpPr>
          <p:nvPr>
            <p:ph type="sldNum" sz="quarter" idx="12"/>
          </p:nvPr>
        </p:nvSpPr>
        <p:spPr/>
        <p:txBody>
          <a:bodyPr/>
          <a:lstStyle/>
          <a:p>
            <a:fld id="{2B0CC9A7-9F42-4B13-A0AB-5F3C1D507103}" type="slidenum">
              <a:rPr lang="fi-FI" smtClean="0"/>
              <a:t>‹#›</a:t>
            </a:fld>
            <a:endParaRPr lang="fi-FI"/>
          </a:p>
        </p:txBody>
      </p:sp>
    </p:spTree>
    <p:extLst>
      <p:ext uri="{BB962C8B-B14F-4D97-AF65-F5344CB8AC3E}">
        <p14:creationId xmlns:p14="http://schemas.microsoft.com/office/powerpoint/2010/main" val="1735331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F4D1418-27A2-A540-5548-52A303ACA0E6}"/>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79905556-2D8B-3AD0-B5DF-28DF441970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070C022B-7EDA-714D-C564-941ED4F466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6DB45C9A-24C4-77AE-4301-6C1B07B077F3}"/>
              </a:ext>
            </a:extLst>
          </p:cNvPr>
          <p:cNvSpPr>
            <a:spLocks noGrp="1"/>
          </p:cNvSpPr>
          <p:nvPr>
            <p:ph type="dt" sz="half" idx="10"/>
          </p:nvPr>
        </p:nvSpPr>
        <p:spPr/>
        <p:txBody>
          <a:bodyPr/>
          <a:lstStyle/>
          <a:p>
            <a:fld id="{31CB1F34-5E33-489E-B318-2F9D5CA97643}" type="datetimeFigureOut">
              <a:rPr lang="fi-FI" smtClean="0"/>
              <a:t>20.8.2025</a:t>
            </a:fld>
            <a:endParaRPr lang="fi-FI"/>
          </a:p>
        </p:txBody>
      </p:sp>
      <p:sp>
        <p:nvSpPr>
          <p:cNvPr id="6" name="Alatunnisteen paikkamerkki 5">
            <a:extLst>
              <a:ext uri="{FF2B5EF4-FFF2-40B4-BE49-F238E27FC236}">
                <a16:creationId xmlns:a16="http://schemas.microsoft.com/office/drawing/2014/main" id="{0E754D80-54F4-2DDB-4CFF-6A629A994410}"/>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E06E7325-DB54-4BB6-2E9D-2E9D8DCD3D39}"/>
              </a:ext>
            </a:extLst>
          </p:cNvPr>
          <p:cNvSpPr>
            <a:spLocks noGrp="1"/>
          </p:cNvSpPr>
          <p:nvPr>
            <p:ph type="sldNum" sz="quarter" idx="12"/>
          </p:nvPr>
        </p:nvSpPr>
        <p:spPr/>
        <p:txBody>
          <a:bodyPr/>
          <a:lstStyle/>
          <a:p>
            <a:fld id="{2B0CC9A7-9F42-4B13-A0AB-5F3C1D507103}" type="slidenum">
              <a:rPr lang="fi-FI" smtClean="0"/>
              <a:t>‹#›</a:t>
            </a:fld>
            <a:endParaRPr lang="fi-FI"/>
          </a:p>
        </p:txBody>
      </p:sp>
    </p:spTree>
    <p:extLst>
      <p:ext uri="{BB962C8B-B14F-4D97-AF65-F5344CB8AC3E}">
        <p14:creationId xmlns:p14="http://schemas.microsoft.com/office/powerpoint/2010/main" val="2578724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7A4C148-ED71-1C87-80E6-614655E59338}"/>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7590038E-8FD0-B130-01DC-DE39364A3A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B24A0DD8-F37D-D705-939A-C01EDD9AF1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46401951-0189-E4B9-0EA3-B86D52AA145A}"/>
              </a:ext>
            </a:extLst>
          </p:cNvPr>
          <p:cNvSpPr>
            <a:spLocks noGrp="1"/>
          </p:cNvSpPr>
          <p:nvPr>
            <p:ph type="dt" sz="half" idx="10"/>
          </p:nvPr>
        </p:nvSpPr>
        <p:spPr/>
        <p:txBody>
          <a:bodyPr/>
          <a:lstStyle/>
          <a:p>
            <a:fld id="{31CB1F34-5E33-489E-B318-2F9D5CA97643}" type="datetimeFigureOut">
              <a:rPr lang="fi-FI" smtClean="0"/>
              <a:t>20.8.2025</a:t>
            </a:fld>
            <a:endParaRPr lang="fi-FI"/>
          </a:p>
        </p:txBody>
      </p:sp>
      <p:sp>
        <p:nvSpPr>
          <p:cNvPr id="6" name="Alatunnisteen paikkamerkki 5">
            <a:extLst>
              <a:ext uri="{FF2B5EF4-FFF2-40B4-BE49-F238E27FC236}">
                <a16:creationId xmlns:a16="http://schemas.microsoft.com/office/drawing/2014/main" id="{2DDC1F62-BAF8-872C-F9C5-9B5CE612EA3B}"/>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AD8530B6-6DF1-85F5-F91A-D2876758D704}"/>
              </a:ext>
            </a:extLst>
          </p:cNvPr>
          <p:cNvSpPr>
            <a:spLocks noGrp="1"/>
          </p:cNvSpPr>
          <p:nvPr>
            <p:ph type="sldNum" sz="quarter" idx="12"/>
          </p:nvPr>
        </p:nvSpPr>
        <p:spPr/>
        <p:txBody>
          <a:bodyPr/>
          <a:lstStyle/>
          <a:p>
            <a:fld id="{2B0CC9A7-9F42-4B13-A0AB-5F3C1D507103}" type="slidenum">
              <a:rPr lang="fi-FI" smtClean="0"/>
              <a:t>‹#›</a:t>
            </a:fld>
            <a:endParaRPr lang="fi-FI"/>
          </a:p>
        </p:txBody>
      </p:sp>
    </p:spTree>
    <p:extLst>
      <p:ext uri="{BB962C8B-B14F-4D97-AF65-F5344CB8AC3E}">
        <p14:creationId xmlns:p14="http://schemas.microsoft.com/office/powerpoint/2010/main" val="1844527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4B56CEF2-E41F-6EAA-DCA5-907EB7D91A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1AAF2DD5-0692-F5BF-34B0-38A876C4F8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39828396-9C2D-83E5-902A-BC3C52BA5D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1CB1F34-5E33-489E-B318-2F9D5CA97643}" type="datetimeFigureOut">
              <a:rPr lang="fi-FI" smtClean="0"/>
              <a:t>20.8.2025</a:t>
            </a:fld>
            <a:endParaRPr lang="fi-FI"/>
          </a:p>
        </p:txBody>
      </p:sp>
      <p:sp>
        <p:nvSpPr>
          <p:cNvPr id="5" name="Alatunnisteen paikkamerkki 4">
            <a:extLst>
              <a:ext uri="{FF2B5EF4-FFF2-40B4-BE49-F238E27FC236}">
                <a16:creationId xmlns:a16="http://schemas.microsoft.com/office/drawing/2014/main" id="{15F43486-003B-C606-AB77-62756A1F40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i-FI"/>
          </a:p>
        </p:txBody>
      </p:sp>
      <p:sp>
        <p:nvSpPr>
          <p:cNvPr id="6" name="Dian numeron paikkamerkki 5">
            <a:extLst>
              <a:ext uri="{FF2B5EF4-FFF2-40B4-BE49-F238E27FC236}">
                <a16:creationId xmlns:a16="http://schemas.microsoft.com/office/drawing/2014/main" id="{3C037CB8-918F-2257-F246-CB1D92405F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B0CC9A7-9F42-4B13-A0AB-5F3C1D507103}" type="slidenum">
              <a:rPr lang="fi-FI" smtClean="0"/>
              <a:t>‹#›</a:t>
            </a:fld>
            <a:endParaRPr lang="fi-FI"/>
          </a:p>
        </p:txBody>
      </p:sp>
    </p:spTree>
    <p:extLst>
      <p:ext uri="{BB962C8B-B14F-4D97-AF65-F5344CB8AC3E}">
        <p14:creationId xmlns:p14="http://schemas.microsoft.com/office/powerpoint/2010/main" val="7524492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6">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fi-FI"/>
              <a:t>Muokkaa ots. perustyyl. napsautt.</a:t>
            </a:r>
            <a:endParaRPr lang="en-US"/>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3C04E684-10F4-4CC3-A0B9-F03AA7BE37CF}" type="datetimeFigureOut">
              <a:rPr lang="en-US" smtClean="0"/>
              <a:t>8/20/2025</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2655267048"/>
      </p:ext>
    </p:extLst>
  </p:cSld>
  <p:clrMap bg1="lt1" tx1="dk1" bg2="lt2" tx2="dk2" accent1="accent1" accent2="accent2" accent3="accent3" accent4="accent4" accent5="accent5" accent6="accent6" hlink="hlink" folHlink="folHlink"/>
  <p:sldLayoutIdLst>
    <p:sldLayoutId id="2147483684" r:id="rId1"/>
    <p:sldLayoutId id="2147483683" r:id="rId2"/>
    <p:sldLayoutId id="2147483681" r:id="rId3"/>
    <p:sldLayoutId id="2147483679" r:id="rId4"/>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3B2914F2-FD3F-AEE5-AB05-09DAA8F11E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D430690D-40B1-E9E3-4E1A-D1509EF202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7EF26D7B-DB58-DB87-FA69-4D1EF52280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10DD42-E88F-45D8-8395-EFA4EC84725B}" type="datetimeFigureOut">
              <a:rPr lang="fi-FI" smtClean="0"/>
              <a:t>20.8.2025</a:t>
            </a:fld>
            <a:endParaRPr lang="fi-FI"/>
          </a:p>
        </p:txBody>
      </p:sp>
      <p:sp>
        <p:nvSpPr>
          <p:cNvPr id="5" name="Alatunnisteen paikkamerkki 4">
            <a:extLst>
              <a:ext uri="{FF2B5EF4-FFF2-40B4-BE49-F238E27FC236}">
                <a16:creationId xmlns:a16="http://schemas.microsoft.com/office/drawing/2014/main" id="{4E76121E-5DAC-FC49-53A3-33FD78E153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23A8C06B-3945-C459-EBE0-6372A99F8A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F644ED-7BF4-4A74-A6F8-B53860F9F9B5}" type="slidenum">
              <a:rPr lang="fi-FI" smtClean="0"/>
              <a:t>‹#›</a:t>
            </a:fld>
            <a:endParaRPr lang="fi-FI"/>
          </a:p>
        </p:txBody>
      </p:sp>
    </p:spTree>
    <p:extLst>
      <p:ext uri="{BB962C8B-B14F-4D97-AF65-F5344CB8AC3E}">
        <p14:creationId xmlns:p14="http://schemas.microsoft.com/office/powerpoint/2010/main" val="1199015952"/>
      </p:ext>
    </p:extLst>
  </p:cSld>
  <p:clrMap bg1="lt1" tx1="dk1" bg2="lt2" tx2="dk2" accent1="accent1" accent2="accent2" accent3="accent3" accent4="accent4" accent5="accent5" accent6="accent6" hlink="hlink" folHlink="folHlink"/>
  <p:sldLayoutIdLst>
    <p:sldLayoutId id="214748370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s://dived.fi/wp-content/uploads/2018/05/Kieli-ja-kultturitietoinen-bingo.pdf"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https://dived.fi/kieli-ja-kulttuuritietoinen-opetus/"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opetushallitus.padlet.org/heidisairanen1/esi-ja-perusopetuksen-opetussuunnitelman-p-ivitetyt-perustee-39pazzqqsl79vh5n/wish/AL83WzB92ONzW0P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hyperlink" Target="mailto:anu-helena.turtiainen@joensuu.fi" TargetMode="External"/><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a:extLst>
              <a:ext uri="{FF2B5EF4-FFF2-40B4-BE49-F238E27FC236}">
                <a16:creationId xmlns:a16="http://schemas.microsoft.com/office/drawing/2014/main" id="{D4906370-1564-49FA-A802-58546B3922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664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Handsfree-wrists ja interlinked voit piirtää ympyrän">
            <a:extLst>
              <a:ext uri="{FF2B5EF4-FFF2-40B4-BE49-F238E27FC236}">
                <a16:creationId xmlns:a16="http://schemas.microsoft.com/office/drawing/2014/main" id="{5F45A00B-D6E8-8B54-3AB9-785D35F73405}"/>
              </a:ext>
            </a:extLst>
          </p:cNvPr>
          <p:cNvPicPr>
            <a:picLocks noChangeAspect="1"/>
          </p:cNvPicPr>
          <p:nvPr/>
        </p:nvPicPr>
        <p:blipFill>
          <a:blip r:embed="rId2">
            <a:alphaModFix amt="55000"/>
          </a:blip>
          <a:srcRect b="15730"/>
          <a:stretch/>
        </p:blipFill>
        <p:spPr>
          <a:xfrm>
            <a:off x="20" y="10"/>
            <a:ext cx="12191979" cy="6857990"/>
          </a:xfrm>
          <a:prstGeom prst="rect">
            <a:avLst/>
          </a:prstGeom>
        </p:spPr>
      </p:pic>
      <p:sp>
        <p:nvSpPr>
          <p:cNvPr id="41" name="Oval 40">
            <a:extLst>
              <a:ext uri="{FF2B5EF4-FFF2-40B4-BE49-F238E27FC236}">
                <a16:creationId xmlns:a16="http://schemas.microsoft.com/office/drawing/2014/main" id="{EF640709-BDFD-453B-B75D-6212E7A87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11500" y="370600"/>
            <a:ext cx="5923842" cy="5923842"/>
          </a:xfrm>
          <a:prstGeom prst="ellipse">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1DC14F01-2BF7-0417-86D4-085C34B5F727}"/>
              </a:ext>
            </a:extLst>
          </p:cNvPr>
          <p:cNvSpPr>
            <a:spLocks noGrp="1"/>
          </p:cNvSpPr>
          <p:nvPr>
            <p:ph type="ctrTitle"/>
          </p:nvPr>
        </p:nvSpPr>
        <p:spPr>
          <a:xfrm>
            <a:off x="3577192" y="1032483"/>
            <a:ext cx="5037616" cy="2982360"/>
          </a:xfrm>
        </p:spPr>
        <p:txBody>
          <a:bodyPr>
            <a:normAutofit/>
          </a:bodyPr>
          <a:lstStyle/>
          <a:p>
            <a:r>
              <a:rPr lang="fi-FI"/>
              <a:t>Oppimisen tuen veson mallipohja</a:t>
            </a:r>
          </a:p>
        </p:txBody>
      </p:sp>
      <p:sp>
        <p:nvSpPr>
          <p:cNvPr id="3" name="Alaotsikko 2">
            <a:extLst>
              <a:ext uri="{FF2B5EF4-FFF2-40B4-BE49-F238E27FC236}">
                <a16:creationId xmlns:a16="http://schemas.microsoft.com/office/drawing/2014/main" id="{9F0E5923-6646-C660-C4A2-27FE4F32D9A8}"/>
              </a:ext>
            </a:extLst>
          </p:cNvPr>
          <p:cNvSpPr>
            <a:spLocks noGrp="1"/>
          </p:cNvSpPr>
          <p:nvPr>
            <p:ph type="subTitle" idx="1"/>
          </p:nvPr>
        </p:nvSpPr>
        <p:spPr>
          <a:xfrm>
            <a:off x="3577192" y="4106918"/>
            <a:ext cx="5037616" cy="1655762"/>
          </a:xfrm>
        </p:spPr>
        <p:txBody>
          <a:bodyPr>
            <a:normAutofit/>
          </a:bodyPr>
          <a:lstStyle/>
          <a:p>
            <a:r>
              <a:rPr lang="fi-FI"/>
              <a:t>2025</a:t>
            </a:r>
          </a:p>
        </p:txBody>
      </p:sp>
      <p:sp>
        <p:nvSpPr>
          <p:cNvPr id="43" name="Arc 42">
            <a:extLst>
              <a:ext uri="{FF2B5EF4-FFF2-40B4-BE49-F238E27FC236}">
                <a16:creationId xmlns:a16="http://schemas.microsoft.com/office/drawing/2014/main" id="{B4019478-3FDC-438C-8848-1D7DA864A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366740" flipV="1">
            <a:off x="2607299" y="8363"/>
            <a:ext cx="6816262" cy="6816262"/>
          </a:xfrm>
          <a:prstGeom prst="arc">
            <a:avLst>
              <a:gd name="adj1" fmla="val 16200000"/>
              <a:gd name="adj2" fmla="val 20401595"/>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Oval 44">
            <a:extLst>
              <a:ext uri="{FF2B5EF4-FFF2-40B4-BE49-F238E27FC236}">
                <a16:creationId xmlns:a16="http://schemas.microsoft.com/office/drawing/2014/main" id="{FE406479-1D57-4209-B128-3C81746247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3400" y="4609861"/>
            <a:ext cx="873032" cy="84934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0797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0ACB2F4D-1EF4-A5CD-40FD-F7127447BC01}"/>
              </a:ext>
            </a:extLst>
          </p:cNvPr>
          <p:cNvPicPr>
            <a:picLocks noChangeAspect="1"/>
          </p:cNvPicPr>
          <p:nvPr/>
        </p:nvPicPr>
        <p:blipFill>
          <a:blip r:embed="rId3"/>
          <a:stretch>
            <a:fillRect/>
          </a:stretch>
        </p:blipFill>
        <p:spPr>
          <a:xfrm>
            <a:off x="736916" y="95689"/>
            <a:ext cx="10924902" cy="6270128"/>
          </a:xfrm>
          <a:prstGeom prst="rect">
            <a:avLst/>
          </a:prstGeom>
        </p:spPr>
      </p:pic>
    </p:spTree>
    <p:extLst>
      <p:ext uri="{BB962C8B-B14F-4D97-AF65-F5344CB8AC3E}">
        <p14:creationId xmlns:p14="http://schemas.microsoft.com/office/powerpoint/2010/main" val="1823141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Kuva 2" descr="Kuva, joka sisältää kohteen teksti, kuvakaappaus, Fontti, diagrammi&#10;&#10;Tekoälyn generoima sisältö voi olla virheellistä.">
            <a:extLst>
              <a:ext uri="{FF2B5EF4-FFF2-40B4-BE49-F238E27FC236}">
                <a16:creationId xmlns:a16="http://schemas.microsoft.com/office/drawing/2014/main" id="{702BB2E5-5394-E116-6B38-2DD7021B4D11}"/>
              </a:ext>
            </a:extLst>
          </p:cNvPr>
          <p:cNvPicPr>
            <a:picLocks noChangeAspect="1"/>
          </p:cNvPicPr>
          <p:nvPr/>
        </p:nvPicPr>
        <p:blipFill>
          <a:blip r:embed="rId2"/>
          <a:srcRect t="9291"/>
          <a:stretch/>
        </p:blipFill>
        <p:spPr>
          <a:xfrm>
            <a:off x="20" y="1282"/>
            <a:ext cx="12191980" cy="6856718"/>
          </a:xfrm>
          <a:prstGeom prst="rect">
            <a:avLst/>
          </a:prstGeom>
        </p:spPr>
      </p:pic>
    </p:spTree>
    <p:extLst>
      <p:ext uri="{BB962C8B-B14F-4D97-AF65-F5344CB8AC3E}">
        <p14:creationId xmlns:p14="http://schemas.microsoft.com/office/powerpoint/2010/main" val="3573281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5209C50A-ED37-6127-8A2D-FBDE72EE7B64}"/>
              </a:ext>
            </a:extLst>
          </p:cNvPr>
          <p:cNvPicPr>
            <a:picLocks noChangeAspect="1"/>
          </p:cNvPicPr>
          <p:nvPr/>
        </p:nvPicPr>
        <p:blipFill>
          <a:blip r:embed="rId2"/>
          <a:srcRect r="4000"/>
          <a:stretch/>
        </p:blipFill>
        <p:spPr>
          <a:xfrm>
            <a:off x="20" y="10"/>
            <a:ext cx="12191980" cy="6857990"/>
          </a:xfrm>
          <a:prstGeom prst="rect">
            <a:avLst/>
          </a:prstGeom>
        </p:spPr>
      </p:pic>
    </p:spTree>
    <p:extLst>
      <p:ext uri="{BB962C8B-B14F-4D97-AF65-F5344CB8AC3E}">
        <p14:creationId xmlns:p14="http://schemas.microsoft.com/office/powerpoint/2010/main" val="965022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Sisällön paikkamerkki 4" descr="Kuva, joka sisältää kohteen teksti, kuvakaappaus, muotoilu&#10;&#10;Tekoälyn generoima sisältö voi olla virheellistä.">
            <a:extLst>
              <a:ext uri="{FF2B5EF4-FFF2-40B4-BE49-F238E27FC236}">
                <a16:creationId xmlns:a16="http://schemas.microsoft.com/office/drawing/2014/main" id="{8D7A452C-E344-815E-66C1-0E87B4FD832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1760"/>
          <a:stretch/>
        </p:blipFill>
        <p:spPr>
          <a:xfrm>
            <a:off x="20" y="5927"/>
            <a:ext cx="12191980" cy="6856718"/>
          </a:xfrm>
          <a:prstGeom prst="rect">
            <a:avLst/>
          </a:prstGeom>
        </p:spPr>
      </p:pic>
      <p:sp>
        <p:nvSpPr>
          <p:cNvPr id="3" name="Tekstiruutu 2">
            <a:extLst>
              <a:ext uri="{FF2B5EF4-FFF2-40B4-BE49-F238E27FC236}">
                <a16:creationId xmlns:a16="http://schemas.microsoft.com/office/drawing/2014/main" id="{DBFAF5C3-CEBB-A77A-6D58-20F11C2B40B2}"/>
              </a:ext>
            </a:extLst>
          </p:cNvPr>
          <p:cNvSpPr txBox="1"/>
          <p:nvPr/>
        </p:nvSpPr>
        <p:spPr>
          <a:xfrm>
            <a:off x="68974" y="229178"/>
            <a:ext cx="6176140" cy="646331"/>
          </a:xfrm>
          <a:prstGeom prst="rect">
            <a:avLst/>
          </a:prstGeom>
          <a:noFill/>
        </p:spPr>
        <p:txBody>
          <a:bodyPr wrap="square">
            <a:spAutoFit/>
          </a:bodyPr>
          <a:lstStyle/>
          <a:p>
            <a:r>
              <a:rPr lang="fi-FI">
                <a:hlinkClick r:id="rId3"/>
              </a:rPr>
              <a:t>Kieli-ja-kultturitietoinen-bingo.pdf</a:t>
            </a:r>
            <a:r>
              <a:rPr lang="fi-FI"/>
              <a:t>  Elisa Repo</a:t>
            </a:r>
          </a:p>
          <a:p>
            <a:r>
              <a:rPr lang="fi-FI">
                <a:hlinkClick r:id="rId4"/>
              </a:rPr>
              <a:t>Kieli- ja kulttuuritietoinen opetus - Sukella kieleen ja kulttuuriin</a:t>
            </a:r>
            <a:endParaRPr lang="fi-FI"/>
          </a:p>
        </p:txBody>
      </p:sp>
    </p:spTree>
    <p:extLst>
      <p:ext uri="{BB962C8B-B14F-4D97-AF65-F5344CB8AC3E}">
        <p14:creationId xmlns:p14="http://schemas.microsoft.com/office/powerpoint/2010/main" val="672114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EAA935B8-CE03-B13B-E889-08F0D16746C4}"/>
              </a:ext>
            </a:extLst>
          </p:cNvPr>
          <p:cNvPicPr>
            <a:picLocks noChangeAspect="1"/>
          </p:cNvPicPr>
          <p:nvPr/>
        </p:nvPicPr>
        <p:blipFill>
          <a:blip r:embed="rId2"/>
          <a:stretch>
            <a:fillRect/>
          </a:stretch>
        </p:blipFill>
        <p:spPr>
          <a:xfrm>
            <a:off x="399393" y="146349"/>
            <a:ext cx="11456405" cy="6482047"/>
          </a:xfrm>
          <a:prstGeom prst="rect">
            <a:avLst/>
          </a:prstGeom>
        </p:spPr>
      </p:pic>
    </p:spTree>
    <p:extLst>
      <p:ext uri="{BB962C8B-B14F-4D97-AF65-F5344CB8AC3E}">
        <p14:creationId xmlns:p14="http://schemas.microsoft.com/office/powerpoint/2010/main" val="2666426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Sisällön paikkamerkki 4" descr="Kuva, joka sisältää kohteen teksti, kuvakaappaus, kirje, muotoilu&#10;&#10;Tekoälyn generoima sisältö voi olla virheellistä.">
            <a:extLst>
              <a:ext uri="{FF2B5EF4-FFF2-40B4-BE49-F238E27FC236}">
                <a16:creationId xmlns:a16="http://schemas.microsoft.com/office/drawing/2014/main" id="{6589AA7E-230C-2E36-8937-C44CFAE76D5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3538" r="1" b="1"/>
          <a:stretch/>
        </p:blipFill>
        <p:spPr>
          <a:xfrm>
            <a:off x="20" y="1282"/>
            <a:ext cx="12191980" cy="6856718"/>
          </a:xfrm>
          <a:prstGeom prst="rect">
            <a:avLst/>
          </a:prstGeom>
        </p:spPr>
      </p:pic>
    </p:spTree>
    <p:extLst>
      <p:ext uri="{BB962C8B-B14F-4D97-AF65-F5344CB8AC3E}">
        <p14:creationId xmlns:p14="http://schemas.microsoft.com/office/powerpoint/2010/main" val="3022614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D7134ED-A794-E3C7-B28C-0F9FBA59F65C}"/>
              </a:ext>
            </a:extLst>
          </p:cNvPr>
          <p:cNvSpPr>
            <a:spLocks noGrp="1"/>
          </p:cNvSpPr>
          <p:nvPr>
            <p:ph type="title"/>
          </p:nvPr>
        </p:nvSpPr>
        <p:spPr/>
        <p:txBody>
          <a:bodyPr/>
          <a:lstStyle/>
          <a:p>
            <a:r>
              <a:rPr lang="fi-FI">
                <a:solidFill>
                  <a:srgbClr val="0066FF"/>
                </a:solidFill>
                <a:latin typeface="Sporting Grotesque"/>
              </a:rPr>
              <a:t>Oppilaskohtaiset tukitoimet</a:t>
            </a:r>
          </a:p>
        </p:txBody>
      </p:sp>
      <p:sp>
        <p:nvSpPr>
          <p:cNvPr id="3" name="Sisällön paikkamerkki 2">
            <a:extLst>
              <a:ext uri="{FF2B5EF4-FFF2-40B4-BE49-F238E27FC236}">
                <a16:creationId xmlns:a16="http://schemas.microsoft.com/office/drawing/2014/main" id="{ED4865C4-FE96-4642-9144-24D29D0C07B1}"/>
              </a:ext>
            </a:extLst>
          </p:cNvPr>
          <p:cNvSpPr>
            <a:spLocks noGrp="1"/>
          </p:cNvSpPr>
          <p:nvPr>
            <p:ph idx="1"/>
          </p:nvPr>
        </p:nvSpPr>
        <p:spPr>
          <a:xfrm>
            <a:off x="438806" y="1953446"/>
            <a:ext cx="11290737" cy="3995409"/>
          </a:xfrm>
        </p:spPr>
        <p:txBody>
          <a:bodyPr>
            <a:normAutofit lnSpcReduction="10000"/>
          </a:bodyPr>
          <a:lstStyle/>
          <a:p>
            <a:pPr marL="514350" indent="-514350">
              <a:buFont typeface="+mj-lt"/>
              <a:buAutoNum type="arabicPeriod"/>
            </a:pPr>
            <a:r>
              <a:rPr lang="fi-FI" sz="3200"/>
              <a:t>erityisopettajan opetus osittain pienryhmässä ja muun opetuksen yhteydessä</a:t>
            </a:r>
          </a:p>
          <a:p>
            <a:pPr marL="514350" indent="-514350">
              <a:buFont typeface="+mj-lt"/>
              <a:buAutoNum type="arabicPeriod"/>
            </a:pPr>
            <a:r>
              <a:rPr lang="fi-FI" sz="3200"/>
              <a:t>erityisopettajan tai erityisluokanopettajan opetus pienryhmässä</a:t>
            </a:r>
          </a:p>
          <a:p>
            <a:pPr marL="514350" indent="-514350">
              <a:buFont typeface="+mj-lt"/>
              <a:buAutoNum type="arabicPeriod"/>
            </a:pPr>
            <a:r>
              <a:rPr lang="fi-FI" sz="3200"/>
              <a:t>erityisluokanopettajan opetus erityisluokassa</a:t>
            </a:r>
          </a:p>
          <a:p>
            <a:pPr marL="514350" indent="-514350">
              <a:buFont typeface="+mj-lt"/>
              <a:buAutoNum type="arabicPeriod"/>
            </a:pPr>
            <a:r>
              <a:rPr lang="fi-FI" sz="3200"/>
              <a:t>tulkitsemispalvelut, avustajapalvelut, apuvälineet</a:t>
            </a:r>
          </a:p>
          <a:p>
            <a:pPr marL="0" indent="0">
              <a:buNone/>
            </a:pPr>
            <a:endParaRPr lang="fi-FI"/>
          </a:p>
          <a:p>
            <a:pPr marL="0" indent="0">
              <a:buNone/>
            </a:pPr>
            <a:r>
              <a:rPr lang="fi-FI" sz="3200"/>
              <a:t>Edellyttävät hallinnollisen </a:t>
            </a:r>
            <a:r>
              <a:rPr lang="fi-FI" sz="3200" err="1"/>
              <a:t>arvion</a:t>
            </a:r>
            <a:r>
              <a:rPr lang="fi-FI" sz="3200"/>
              <a:t>, suunnitelman ja päätöksen</a:t>
            </a:r>
          </a:p>
          <a:p>
            <a:endParaRPr lang="fi-FI"/>
          </a:p>
        </p:txBody>
      </p:sp>
    </p:spTree>
    <p:extLst>
      <p:ext uri="{BB962C8B-B14F-4D97-AF65-F5344CB8AC3E}">
        <p14:creationId xmlns:p14="http://schemas.microsoft.com/office/powerpoint/2010/main" val="4144078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Otsikko 1">
            <a:extLst>
              <a:ext uri="{FF2B5EF4-FFF2-40B4-BE49-F238E27FC236}">
                <a16:creationId xmlns:a16="http://schemas.microsoft.com/office/drawing/2014/main" id="{E1D27206-ED04-F0DC-5EA2-969CCAC7C430}"/>
              </a:ext>
            </a:extLst>
          </p:cNvPr>
          <p:cNvSpPr>
            <a:spLocks noGrp="1"/>
          </p:cNvSpPr>
          <p:nvPr>
            <p:ph type="title"/>
          </p:nvPr>
        </p:nvSpPr>
        <p:spPr>
          <a:xfrm>
            <a:off x="1371599" y="294538"/>
            <a:ext cx="9895951" cy="1033669"/>
          </a:xfrm>
        </p:spPr>
        <p:txBody>
          <a:bodyPr>
            <a:normAutofit/>
          </a:bodyPr>
          <a:lstStyle/>
          <a:p>
            <a:r>
              <a:rPr lang="fi-FI" sz="4000">
                <a:solidFill>
                  <a:srgbClr val="FFFFFF"/>
                </a:solidFill>
              </a:rPr>
              <a:t>Työskentelyohjeet </a:t>
            </a:r>
          </a:p>
        </p:txBody>
      </p:sp>
      <p:sp>
        <p:nvSpPr>
          <p:cNvPr id="3" name="Sisällön paikkamerkki 2">
            <a:extLst>
              <a:ext uri="{FF2B5EF4-FFF2-40B4-BE49-F238E27FC236}">
                <a16:creationId xmlns:a16="http://schemas.microsoft.com/office/drawing/2014/main" id="{CEDFE0F4-521E-0219-598E-D779F0084285}"/>
              </a:ext>
            </a:extLst>
          </p:cNvPr>
          <p:cNvSpPr>
            <a:spLocks noGrp="1"/>
          </p:cNvSpPr>
          <p:nvPr>
            <p:ph idx="1"/>
          </p:nvPr>
        </p:nvSpPr>
        <p:spPr>
          <a:xfrm>
            <a:off x="1371599" y="2318197"/>
            <a:ext cx="9724031" cy="3683358"/>
          </a:xfrm>
        </p:spPr>
        <p:txBody>
          <a:bodyPr anchor="ctr">
            <a:normAutofit/>
          </a:bodyPr>
          <a:lstStyle/>
          <a:p>
            <a:pPr marL="0" indent="0">
              <a:buNone/>
            </a:pPr>
            <a:endParaRPr lang="fi-FI" sz="2000" b="0" i="0" u="none" strike="noStrike" baseline="0">
              <a:latin typeface="Aptos" panose="020B0004020202020204" pitchFamily="34" charset="0"/>
            </a:endParaRPr>
          </a:p>
          <a:p>
            <a:pPr marL="0" indent="0">
              <a:buNone/>
            </a:pPr>
            <a:endParaRPr lang="fi-FI" sz="2000"/>
          </a:p>
        </p:txBody>
      </p:sp>
      <p:sp>
        <p:nvSpPr>
          <p:cNvPr id="5" name="Tekstiruutu 4">
            <a:extLst>
              <a:ext uri="{FF2B5EF4-FFF2-40B4-BE49-F238E27FC236}">
                <a16:creationId xmlns:a16="http://schemas.microsoft.com/office/drawing/2014/main" id="{08B82885-8A7E-34D8-E591-057620DC201B}"/>
              </a:ext>
            </a:extLst>
          </p:cNvPr>
          <p:cNvSpPr txBox="1"/>
          <p:nvPr/>
        </p:nvSpPr>
        <p:spPr>
          <a:xfrm>
            <a:off x="-1" y="1583508"/>
            <a:ext cx="12289222" cy="5005024"/>
          </a:xfrm>
          <a:prstGeom prst="rect">
            <a:avLst/>
          </a:prstGeom>
          <a:noFill/>
        </p:spPr>
        <p:txBody>
          <a:bodyPr wrap="square">
            <a:spAutoFit/>
          </a:bodyPr>
          <a:lstStyle/>
          <a:p>
            <a:pPr marL="457200" marR="0" lvl="1" indent="0" algn="l" defTabSz="914400" rtl="0" eaLnBrk="1" fontAlgn="auto" latinLnBrk="0" hangingPunct="1">
              <a:lnSpc>
                <a:spcPct val="90000"/>
              </a:lnSpc>
              <a:spcBef>
                <a:spcPts val="1000"/>
              </a:spcBef>
              <a:spcAft>
                <a:spcPts val="0"/>
              </a:spcAft>
              <a:buClrTx/>
              <a:buSzTx/>
              <a:buFontTx/>
              <a:buNone/>
              <a:tabLst/>
              <a:defRPr/>
            </a:pPr>
            <a:r>
              <a:rPr kumimoji="0" lang="fi-FI" sz="2000" b="1" i="0" u="none" strike="noStrike" kern="12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Pienryhmätyöskentely </a:t>
            </a:r>
            <a:r>
              <a:rPr lang="fi-FI" sz="2000" b="1">
                <a:solidFill>
                  <a:prstClr val="black"/>
                </a:solidFill>
                <a:latin typeface="Aptos" panose="020B0004020202020204" pitchFamily="34" charset="0"/>
                <a:ea typeface="Aptos" panose="020B0004020202020204" pitchFamily="34" charset="0"/>
                <a:cs typeface="Times New Roman" panose="02020603050405020304" pitchFamily="18" charset="0"/>
              </a:rPr>
              <a:t>( jako xx =  </a:t>
            </a:r>
            <a:r>
              <a:rPr lang="fi-FI" sz="2000" b="1" err="1">
                <a:solidFill>
                  <a:prstClr val="black"/>
                </a:solidFill>
                <a:latin typeface="Aptos" panose="020B0004020202020204" pitchFamily="34" charset="0"/>
                <a:ea typeface="Aptos" panose="020B0004020202020204" pitchFamily="34" charset="0"/>
                <a:cs typeface="Times New Roman" panose="02020603050405020304" pitchFamily="18" charset="0"/>
              </a:rPr>
              <a:t>xxxxxx</a:t>
            </a:r>
            <a:r>
              <a:rPr lang="fi-FI" sz="2000" b="1">
                <a:solidFill>
                  <a:prstClr val="black"/>
                </a:solidFill>
                <a:latin typeface="Aptos" panose="020B0004020202020204" pitchFamily="34" charset="0"/>
                <a:ea typeface="Aptos" panose="020B0004020202020204" pitchFamily="34" charset="0"/>
                <a:cs typeface="Times New Roman" panose="02020603050405020304" pitchFamily="18" charset="0"/>
              </a:rPr>
              <a:t> (x) ryhmää)</a:t>
            </a:r>
          </a:p>
          <a:p>
            <a:pPr marL="457200" marR="0" lvl="1" indent="0" algn="l" defTabSz="914400" rtl="0" eaLnBrk="1" fontAlgn="auto" latinLnBrk="0" hangingPunct="1">
              <a:lnSpc>
                <a:spcPct val="90000"/>
              </a:lnSpc>
              <a:spcBef>
                <a:spcPts val="1000"/>
              </a:spcBef>
              <a:spcAft>
                <a:spcPts val="0"/>
              </a:spcAft>
              <a:buClrTx/>
              <a:buSzTx/>
              <a:buFontTx/>
              <a:buNone/>
              <a:tabLst/>
              <a:defRPr/>
            </a:pPr>
            <a:r>
              <a:rPr kumimoji="0" lang="fi-FI" sz="2000" i="0" u="none" strike="noStrike" kern="12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Hyödyntäkää ohjeismateriaalia, keskustelkaa ja kirjatkaa </a:t>
            </a:r>
            <a:r>
              <a:rPr lang="fi-FI" sz="2000">
                <a:solidFill>
                  <a:prstClr val="black"/>
                </a:solidFill>
                <a:latin typeface="Aptos" panose="020B0004020202020204" pitchFamily="34" charset="0"/>
                <a:ea typeface="Aptos" panose="020B0004020202020204" pitchFamily="34" charset="0"/>
                <a:cs typeface="Times New Roman" panose="02020603050405020304" pitchFamily="18" charset="0"/>
              </a:rPr>
              <a:t>P</a:t>
            </a:r>
            <a:r>
              <a:rPr kumimoji="0" lang="fi-FI" sz="2000" i="0" u="none" strike="noStrike" kern="1200" cap="none" spc="0" normalizeH="0" baseline="0" noProof="0" err="1">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adlettiin</a:t>
            </a:r>
            <a:r>
              <a:rPr kumimoji="0" lang="fi-FI" sz="2000" i="0" u="none" strike="noStrike" kern="12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vastauksia alla oleviin kysymyksiin. Sopikaa joku ryhmästänne kertomaan nostosta</a:t>
            </a:r>
          </a:p>
          <a:p>
            <a:pPr marL="457200" marR="0" lvl="1" indent="0" algn="l" defTabSz="914400" rtl="0" eaLnBrk="1" fontAlgn="auto" latinLnBrk="0" hangingPunct="1">
              <a:lnSpc>
                <a:spcPct val="90000"/>
              </a:lnSpc>
              <a:spcBef>
                <a:spcPts val="1000"/>
              </a:spcBef>
              <a:spcAft>
                <a:spcPts val="0"/>
              </a:spcAft>
              <a:buClrTx/>
              <a:buSzTx/>
              <a:buFontTx/>
              <a:buNone/>
              <a:tabLst/>
              <a:defRPr/>
            </a:pPr>
            <a:r>
              <a:rPr lang="fi-FI" sz="2000">
                <a:solidFill>
                  <a:prstClr val="black"/>
                </a:solidFill>
                <a:latin typeface="Aptos" panose="020B0004020202020204" pitchFamily="34" charset="0"/>
                <a:ea typeface="Aptos" panose="020B0004020202020204" pitchFamily="34" charset="0"/>
                <a:cs typeface="Times New Roman" panose="02020603050405020304" pitchFamily="18" charset="0"/>
              </a:rPr>
              <a:t>Vaihtoehtoisia mallikysymyksiä, joista voi valita tai tehdä omat kysymykset ( 3-5 kysymystä suositeltava määrä 90 min. työskentelyyn)</a:t>
            </a:r>
            <a:endParaRPr kumimoji="0" lang="fi-FI" sz="2000" i="0" u="none" strike="noStrike" kern="12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R="0" lvl="1" algn="l" defTabSz="914400" rtl="0" eaLnBrk="1" fontAlgn="auto" latinLnBrk="0" hangingPunct="1">
              <a:lnSpc>
                <a:spcPct val="90000"/>
              </a:lnSpc>
              <a:spcBef>
                <a:spcPts val="1000"/>
              </a:spcBef>
              <a:spcAft>
                <a:spcPts val="0"/>
              </a:spcAft>
              <a:buClrTx/>
              <a:buSzTx/>
              <a:tabLst/>
              <a:defRPr/>
            </a:pPr>
            <a:r>
              <a:rPr lang="fi-FI" b="1">
                <a:solidFill>
                  <a:prstClr val="black"/>
                </a:solidFill>
                <a:latin typeface="Aptos" panose="020B0004020202020204" pitchFamily="34" charset="0"/>
                <a:ea typeface="Aptos" panose="020B0004020202020204" pitchFamily="34" charset="0"/>
                <a:cs typeface="Times New Roman" panose="02020603050405020304" pitchFamily="18" charset="0"/>
              </a:rPr>
              <a:t>Toimintakulttuuri</a:t>
            </a:r>
          </a:p>
          <a:p>
            <a:pPr marL="1257300" lvl="2" indent="-342900">
              <a:lnSpc>
                <a:spcPct val="90000"/>
              </a:lnSpc>
              <a:spcBef>
                <a:spcPts val="1000"/>
              </a:spcBef>
              <a:buFontTx/>
              <a:buAutoNum type="arabicPeriod"/>
              <a:defRPr/>
            </a:pPr>
            <a:r>
              <a:rPr lang="fi-FI">
                <a:solidFill>
                  <a:prstClr val="black"/>
                </a:solidFill>
                <a:latin typeface="Aptos" panose="020B0004020202020204" pitchFamily="34" charset="0"/>
                <a:ea typeface="Aptos" panose="020B0004020202020204" pitchFamily="34" charset="0"/>
                <a:cs typeface="Times New Roman" panose="02020603050405020304" pitchFamily="18" charset="0"/>
              </a:rPr>
              <a:t>Mitkä ovat koulumme toimintakulttuurin ”kolme tärkeintä pointtia”? </a:t>
            </a:r>
          </a:p>
          <a:p>
            <a:pPr marL="1257300" lvl="2" indent="-342900">
              <a:lnSpc>
                <a:spcPct val="90000"/>
              </a:lnSpc>
              <a:spcBef>
                <a:spcPts val="1000"/>
              </a:spcBef>
              <a:buFontTx/>
              <a:buAutoNum type="arabicPeriod"/>
              <a:defRPr/>
            </a:pPr>
            <a:r>
              <a:rPr lang="fi-FI">
                <a:solidFill>
                  <a:prstClr val="black"/>
                </a:solidFill>
                <a:latin typeface="Aptos" panose="020B0004020202020204" pitchFamily="34" charset="0"/>
                <a:ea typeface="Aptos" panose="020B0004020202020204" pitchFamily="34" charset="0"/>
                <a:cs typeface="Times New Roman" panose="02020603050405020304" pitchFamily="18" charset="0"/>
              </a:rPr>
              <a:t>Mitä haluamme tavoitella ja mistä emme luovu?</a:t>
            </a:r>
          </a:p>
          <a:p>
            <a:pPr marL="1257300" lvl="2" indent="-342900">
              <a:lnSpc>
                <a:spcPct val="90000"/>
              </a:lnSpc>
              <a:spcBef>
                <a:spcPts val="1000"/>
              </a:spcBef>
              <a:buFontTx/>
              <a:buAutoNum type="arabicPeriod"/>
              <a:defRPr/>
            </a:pPr>
            <a:r>
              <a:rPr lang="fi-FI">
                <a:solidFill>
                  <a:prstClr val="black"/>
                </a:solidFill>
                <a:latin typeface="Aptos" panose="020B0004020202020204" pitchFamily="34" charset="0"/>
                <a:ea typeface="Aptos" panose="020B0004020202020204" pitchFamily="34" charset="0"/>
                <a:cs typeface="Times New Roman" panose="02020603050405020304" pitchFamily="18" charset="0"/>
              </a:rPr>
              <a:t>Mitä haluamme ensimmäiseksi kehittää?</a:t>
            </a:r>
          </a:p>
          <a:p>
            <a:pPr marL="1257300" lvl="2" indent="-342900">
              <a:lnSpc>
                <a:spcPct val="90000"/>
              </a:lnSpc>
              <a:spcBef>
                <a:spcPts val="1000"/>
              </a:spcBef>
              <a:buFontTx/>
              <a:buAutoNum type="arabicPeriod"/>
              <a:defRPr/>
            </a:pPr>
            <a:r>
              <a:rPr lang="fi-FI">
                <a:solidFill>
                  <a:prstClr val="black"/>
                </a:solidFill>
                <a:latin typeface="Aptos" panose="020B0004020202020204" pitchFamily="34" charset="0"/>
                <a:ea typeface="Aptos" panose="020B0004020202020204" pitchFamily="34" charset="0"/>
                <a:cs typeface="Times New Roman" panose="02020603050405020304" pitchFamily="18" charset="0"/>
              </a:rPr>
              <a:t>Missä olemme viiden vuoden kuluttua</a:t>
            </a:r>
          </a:p>
          <a:p>
            <a:pPr marL="1257300" lvl="2" indent="-342900">
              <a:lnSpc>
                <a:spcPct val="90000"/>
              </a:lnSpc>
              <a:spcBef>
                <a:spcPts val="1000"/>
              </a:spcBef>
              <a:buFontTx/>
              <a:buAutoNum type="arabicPeriod"/>
              <a:defRPr/>
            </a:pPr>
            <a:r>
              <a:rPr lang="fi-FI">
                <a:solidFill>
                  <a:prstClr val="black"/>
                </a:solidFill>
                <a:latin typeface="Aptos" panose="020B0004020202020204" pitchFamily="34" charset="0"/>
                <a:ea typeface="Aptos" panose="020B0004020202020204" pitchFamily="34" charset="0"/>
                <a:cs typeface="Times New Roman" panose="02020603050405020304" pitchFamily="18" charset="0"/>
              </a:rPr>
              <a:t>Minkälainen on koulumme toimintakulttuuri?</a:t>
            </a:r>
          </a:p>
          <a:p>
            <a:pPr marL="1257300" lvl="2" indent="-342900">
              <a:lnSpc>
                <a:spcPct val="90000"/>
              </a:lnSpc>
              <a:spcBef>
                <a:spcPts val="1000"/>
              </a:spcBef>
              <a:buFontTx/>
              <a:buAutoNum type="arabicPeriod"/>
              <a:defRPr/>
            </a:pPr>
            <a:r>
              <a:rPr lang="fi-FI">
                <a:solidFill>
                  <a:prstClr val="black"/>
                </a:solidFill>
                <a:latin typeface="Aptos" panose="020B0004020202020204" pitchFamily="34" charset="0"/>
                <a:ea typeface="Aptos" panose="020B0004020202020204" pitchFamily="34" charset="0"/>
                <a:cs typeface="Times New Roman" panose="02020603050405020304" pitchFamily="18" charset="0"/>
              </a:rPr>
              <a:t>Mitä inklusiiviset  periaatteiden mukaisia hyviä käytäntöjä koulussanne on?  Mitä toimintakulttuurissamme olisi päivitettävä uudistuksen mukaiseksi ensi lukuvuonna ja miten se tehtäisiin?</a:t>
            </a:r>
          </a:p>
          <a:p>
            <a:pPr marL="1257300" lvl="2" indent="-342900">
              <a:lnSpc>
                <a:spcPct val="90000"/>
              </a:lnSpc>
              <a:spcBef>
                <a:spcPts val="1000"/>
              </a:spcBef>
              <a:buFontTx/>
              <a:buAutoNum type="arabicPeriod"/>
              <a:defRPr/>
            </a:pPr>
            <a:r>
              <a:rPr lang="fi-FI">
                <a:solidFill>
                  <a:prstClr val="black"/>
                </a:solidFill>
                <a:latin typeface="Aptos" panose="020B0004020202020204" pitchFamily="34" charset="0"/>
                <a:ea typeface="Aptos" panose="020B0004020202020204" pitchFamily="34" charset="0"/>
                <a:cs typeface="Times New Roman" panose="02020603050405020304" pitchFamily="18" charset="0"/>
              </a:rPr>
              <a:t>Miten meillä jaetaan osaamista pedagogisten järjestelyjen suunnittelun ja toteuttamisen tueksi?</a:t>
            </a:r>
          </a:p>
        </p:txBody>
      </p:sp>
    </p:spTree>
    <p:extLst>
      <p:ext uri="{BB962C8B-B14F-4D97-AF65-F5344CB8AC3E}">
        <p14:creationId xmlns:p14="http://schemas.microsoft.com/office/powerpoint/2010/main" val="1038833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2587ECF-85E9-4393-9D87-8EB6F3F6C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isällön paikkamerkki 2">
            <a:extLst>
              <a:ext uri="{FF2B5EF4-FFF2-40B4-BE49-F238E27FC236}">
                <a16:creationId xmlns:a16="http://schemas.microsoft.com/office/drawing/2014/main" id="{989AD76A-AA6B-2ACF-2521-BC2290F2AC16}"/>
              </a:ext>
            </a:extLst>
          </p:cNvPr>
          <p:cNvSpPr>
            <a:spLocks noGrp="1"/>
          </p:cNvSpPr>
          <p:nvPr>
            <p:ph idx="1"/>
          </p:nvPr>
        </p:nvSpPr>
        <p:spPr>
          <a:xfrm>
            <a:off x="173255" y="779647"/>
            <a:ext cx="5707781" cy="5340260"/>
          </a:xfrm>
        </p:spPr>
        <p:txBody>
          <a:bodyPr>
            <a:normAutofit/>
          </a:bodyPr>
          <a:lstStyle/>
          <a:p>
            <a:pPr marL="457200" marR="0" lvl="1" indent="0" defTabSz="914400" rtl="0" eaLnBrk="1" fontAlgn="auto" latinLnBrk="0" hangingPunct="1">
              <a:spcBef>
                <a:spcPts val="1000"/>
              </a:spcBef>
              <a:spcAft>
                <a:spcPts val="0"/>
              </a:spcAft>
              <a:buClrTx/>
              <a:buSzTx/>
              <a:buNone/>
              <a:tabLst/>
              <a:defRPr/>
            </a:pPr>
            <a:r>
              <a:rPr kumimoji="0" lang="fi-FI" sz="2000" b="1" i="0" u="none" strike="noStrike" kern="1200" cap="none" spc="0" normalizeH="0" baseline="0" noProof="0">
                <a:ln>
                  <a:noFill/>
                </a:ln>
                <a:effectLst/>
                <a:uLnTx/>
                <a:uFillTx/>
                <a:latin typeface="Aptos" panose="020B0004020202020204" pitchFamily="34" charset="0"/>
                <a:ea typeface="Aptos" panose="020B0004020202020204" pitchFamily="34" charset="0"/>
                <a:cs typeface="Times New Roman" panose="02020603050405020304" pitchFamily="18" charset="0"/>
              </a:rPr>
              <a:t>Oppimisen edellytyksiä tukevat opetusjärjestelyt </a:t>
            </a:r>
          </a:p>
          <a:p>
            <a:pPr marL="1257300" marR="0" lvl="2" indent="-342900" defTabSz="914400" rtl="0" eaLnBrk="1" fontAlgn="auto" latinLnBrk="0" hangingPunct="1">
              <a:spcBef>
                <a:spcPts val="1000"/>
              </a:spcBef>
              <a:spcAft>
                <a:spcPts val="0"/>
              </a:spcAft>
              <a:buClrTx/>
              <a:buSzTx/>
              <a:buFontTx/>
              <a:buAutoNum type="arabicPeriod"/>
              <a:tabLst/>
              <a:defRPr/>
            </a:pPr>
            <a:r>
              <a:rPr kumimoji="0" lang="fi-FI" b="0" i="0" u="none" strike="noStrike" kern="1200" cap="none" spc="0" normalizeH="0" baseline="0" noProof="0">
                <a:ln>
                  <a:noFill/>
                </a:ln>
                <a:effectLst/>
                <a:uLnTx/>
                <a:uFillTx/>
                <a:latin typeface="Aptos" panose="020B0004020202020204" pitchFamily="34" charset="0"/>
                <a:ea typeface="Aptos" panose="020B0004020202020204" pitchFamily="34" charset="0"/>
                <a:cs typeface="Times New Roman" panose="02020603050405020304" pitchFamily="18" charset="0"/>
              </a:rPr>
              <a:t>Missä "kunnossa" oppimisen edellytyksiä tukevat opetusjärjestelyt ovat koulussamme lukuvuoden alkaessa?</a:t>
            </a:r>
          </a:p>
          <a:p>
            <a:pPr marL="1257300" marR="0" lvl="2" indent="-342900" defTabSz="914400" rtl="0" eaLnBrk="1" fontAlgn="auto" latinLnBrk="0" hangingPunct="1">
              <a:spcBef>
                <a:spcPts val="1000"/>
              </a:spcBef>
              <a:spcAft>
                <a:spcPts val="0"/>
              </a:spcAft>
              <a:buClrTx/>
              <a:buSzTx/>
              <a:buFontTx/>
              <a:buAutoNum type="arabicPeriod"/>
              <a:tabLst/>
              <a:defRPr/>
            </a:pPr>
            <a:r>
              <a:rPr kumimoji="0" lang="fi-FI" b="0" i="0" u="none" strike="noStrike" kern="1200" cap="none" spc="0" normalizeH="0" baseline="0" noProof="0">
                <a:ln>
                  <a:noFill/>
                </a:ln>
                <a:effectLst/>
                <a:uLnTx/>
                <a:uFillTx/>
                <a:latin typeface="Aptos" panose="020B0004020202020204" pitchFamily="34" charset="0"/>
                <a:ea typeface="Aptos" panose="020B0004020202020204" pitchFamily="34" charset="0"/>
                <a:cs typeface="Times New Roman" panose="02020603050405020304" pitchFamily="18" charset="0"/>
              </a:rPr>
              <a:t>Minkä järjestelyiden toimivuuteen voi edelleen luottaa?</a:t>
            </a:r>
          </a:p>
          <a:p>
            <a:pPr marL="1257300" marR="0" lvl="2" indent="-342900" defTabSz="914400" rtl="0" eaLnBrk="1" fontAlgn="auto" latinLnBrk="0" hangingPunct="1">
              <a:spcBef>
                <a:spcPts val="1000"/>
              </a:spcBef>
              <a:spcAft>
                <a:spcPts val="0"/>
              </a:spcAft>
              <a:buClrTx/>
              <a:buSzTx/>
              <a:buFontTx/>
              <a:buAutoNum type="arabicPeriod"/>
              <a:tabLst/>
              <a:defRPr/>
            </a:pPr>
            <a:r>
              <a:rPr kumimoji="0" lang="fi-FI" b="0" i="0" u="none" strike="noStrike" kern="1200" cap="none" spc="0" normalizeH="0" baseline="0" noProof="0">
                <a:ln>
                  <a:noFill/>
                </a:ln>
                <a:effectLst/>
                <a:uLnTx/>
                <a:uFillTx/>
                <a:latin typeface="Aptos" panose="020B0004020202020204" pitchFamily="34" charset="0"/>
                <a:ea typeface="Aptos" panose="020B0004020202020204" pitchFamily="34" charset="0"/>
                <a:cs typeface="Times New Roman" panose="02020603050405020304" pitchFamily="18" charset="0"/>
              </a:rPr>
              <a:t>Mitä opetusjärjestelyitä tulisi kehittää tänä lukuvuonna?</a:t>
            </a:r>
          </a:p>
          <a:p>
            <a:pPr marL="1257300" marR="0" lvl="2" indent="-342900" defTabSz="914400" rtl="0" eaLnBrk="1" fontAlgn="auto" latinLnBrk="0" hangingPunct="1">
              <a:spcBef>
                <a:spcPts val="1000"/>
              </a:spcBef>
              <a:spcAft>
                <a:spcPts val="0"/>
              </a:spcAft>
              <a:buClrTx/>
              <a:buSzTx/>
              <a:buFontTx/>
              <a:buAutoNum type="arabicPeriod"/>
              <a:tabLst/>
              <a:defRPr/>
            </a:pPr>
            <a:r>
              <a:rPr kumimoji="0" lang="fi-FI" b="0" i="0" u="none" strike="noStrike" kern="1200" cap="none" spc="0" normalizeH="0" baseline="0" noProof="0">
                <a:ln>
                  <a:noFill/>
                </a:ln>
                <a:effectLst/>
                <a:uLnTx/>
                <a:uFillTx/>
                <a:latin typeface="Aptos" panose="020B0004020202020204" pitchFamily="34" charset="0"/>
                <a:ea typeface="Aptos" panose="020B0004020202020204" pitchFamily="34" charset="0"/>
                <a:cs typeface="Times New Roman" panose="02020603050405020304" pitchFamily="18" charset="0"/>
              </a:rPr>
              <a:t>Mitä käytännössä on opettajien välinen yhteissuunnittelu ja -työ koulussamme?  Mitä muutoksia ryhmäkohtaiset tukimuodot tuovat suunnitteluun? Millä ajalla tämä tehtäisiin? </a:t>
            </a:r>
          </a:p>
          <a:p>
            <a:pPr marL="914400" marR="0" lvl="2" indent="0" defTabSz="914400" rtl="0" eaLnBrk="1" fontAlgn="auto" latinLnBrk="0" hangingPunct="1">
              <a:spcBef>
                <a:spcPts val="1000"/>
              </a:spcBef>
              <a:spcAft>
                <a:spcPts val="0"/>
              </a:spcAft>
              <a:buClrTx/>
              <a:buSzTx/>
              <a:buNone/>
              <a:tabLst/>
              <a:defRPr/>
            </a:pPr>
            <a:endParaRPr kumimoji="0" lang="fi-FI" sz="1300" b="0" i="0" u="none" strike="noStrike" kern="1200" cap="none" spc="0" normalizeH="0" baseline="0" noProof="0">
              <a:ln>
                <a:noFill/>
              </a:ln>
              <a:effectLst/>
              <a:uLnTx/>
              <a:uFillTx/>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fi-FI" sz="1300"/>
          </a:p>
        </p:txBody>
      </p:sp>
      <p:pic>
        <p:nvPicPr>
          <p:cNvPr id="5" name="Kuva 4">
            <a:extLst>
              <a:ext uri="{FF2B5EF4-FFF2-40B4-BE49-F238E27FC236}">
                <a16:creationId xmlns:a16="http://schemas.microsoft.com/office/drawing/2014/main" id="{DA3E342B-03A6-7722-B10D-7E8BA75896AF}"/>
              </a:ext>
            </a:extLst>
          </p:cNvPr>
          <p:cNvPicPr>
            <a:picLocks noChangeAspect="1"/>
          </p:cNvPicPr>
          <p:nvPr/>
        </p:nvPicPr>
        <p:blipFill>
          <a:blip r:embed="rId2"/>
          <a:srcRect l="1940" r="1852" b="-3"/>
          <a:stretch>
            <a:fillRect/>
          </a:stretch>
        </p:blipFill>
        <p:spPr>
          <a:xfrm>
            <a:off x="6171304" y="661269"/>
            <a:ext cx="5365375" cy="5577016"/>
          </a:xfrm>
          <a:prstGeom prst="rect">
            <a:avLst/>
          </a:prstGeom>
        </p:spPr>
      </p:pic>
      <p:pic>
        <p:nvPicPr>
          <p:cNvPr id="9" name="Kuva 8">
            <a:extLst>
              <a:ext uri="{FF2B5EF4-FFF2-40B4-BE49-F238E27FC236}">
                <a16:creationId xmlns:a16="http://schemas.microsoft.com/office/drawing/2014/main" id="{462484FB-7BCA-30F0-73CA-43DBB3F3FF72}"/>
              </a:ext>
            </a:extLst>
          </p:cNvPr>
          <p:cNvPicPr>
            <a:picLocks noChangeAspect="1"/>
          </p:cNvPicPr>
          <p:nvPr/>
        </p:nvPicPr>
        <p:blipFill>
          <a:blip r:embed="rId3"/>
          <a:stretch>
            <a:fillRect/>
          </a:stretch>
        </p:blipFill>
        <p:spPr>
          <a:xfrm>
            <a:off x="9545954" y="6271917"/>
            <a:ext cx="1990725" cy="276225"/>
          </a:xfrm>
          <a:prstGeom prst="rect">
            <a:avLst/>
          </a:prstGeom>
        </p:spPr>
      </p:pic>
    </p:spTree>
    <p:extLst>
      <p:ext uri="{BB962C8B-B14F-4D97-AF65-F5344CB8AC3E}">
        <p14:creationId xmlns:p14="http://schemas.microsoft.com/office/powerpoint/2010/main" val="121827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A33540D9-D7D3-7ABE-AC0F-64BBA8C5F6B8}"/>
              </a:ext>
            </a:extLst>
          </p:cNvPr>
          <p:cNvSpPr>
            <a:spLocks noGrp="1"/>
          </p:cNvSpPr>
          <p:nvPr>
            <p:ph idx="1"/>
          </p:nvPr>
        </p:nvSpPr>
        <p:spPr>
          <a:xfrm>
            <a:off x="838200" y="411480"/>
            <a:ext cx="10515600" cy="5765483"/>
          </a:xfrm>
        </p:spPr>
        <p:txBody>
          <a:bodyPr/>
          <a:lstStyle/>
          <a:p>
            <a:pPr marL="457200" lvl="1" indent="0">
              <a:spcBef>
                <a:spcPts val="1000"/>
              </a:spcBef>
              <a:buNone/>
              <a:defRPr/>
            </a:pPr>
            <a:r>
              <a:rPr lang="fi-FI" sz="2000" b="1" dirty="0">
                <a:solidFill>
                  <a:prstClr val="black"/>
                </a:solidFill>
                <a:latin typeface="Aptos" panose="020B0004020202020204" pitchFamily="34" charset="0"/>
                <a:ea typeface="Aptos" panose="020B0004020202020204" pitchFamily="34" charset="0"/>
                <a:cs typeface="Times New Roman" panose="02020603050405020304" pitchFamily="18" charset="0"/>
              </a:rPr>
              <a:t>Oppilaskohtaiset tukitoimet</a:t>
            </a:r>
          </a:p>
          <a:p>
            <a:pPr marL="457200" lvl="1" indent="0">
              <a:spcBef>
                <a:spcPts val="1000"/>
              </a:spcBef>
              <a:buNone/>
              <a:defRPr/>
            </a:pPr>
            <a:endParaRPr lang="fi-FI" sz="2000" b="1" dirty="0">
              <a:solidFill>
                <a:prstClr val="black"/>
              </a:solidFill>
              <a:latin typeface="Aptos" panose="020B0004020202020204" pitchFamily="34" charset="0"/>
              <a:ea typeface="Aptos" panose="020B0004020202020204" pitchFamily="34" charset="0"/>
              <a:cs typeface="Times New Roman" panose="02020603050405020304" pitchFamily="18" charset="0"/>
            </a:endParaRPr>
          </a:p>
          <a:p>
            <a:pPr marL="1257300" lvl="2" indent="-342900">
              <a:spcBef>
                <a:spcPts val="1000"/>
              </a:spcBef>
              <a:buFontTx/>
              <a:buAutoNum type="arabicPeriod"/>
              <a:defRPr/>
            </a:pPr>
            <a:r>
              <a:rPr lang="fi-FI" dirty="0">
                <a:solidFill>
                  <a:prstClr val="black"/>
                </a:solidFill>
                <a:latin typeface="Aptos" panose="020B0004020202020204" pitchFamily="34" charset="0"/>
                <a:ea typeface="Aptos" panose="020B0004020202020204" pitchFamily="34" charset="0"/>
                <a:cs typeface="Times New Roman" panose="02020603050405020304" pitchFamily="18" charset="0"/>
              </a:rPr>
              <a:t>Miten oppilaskohtaisella tuella </a:t>
            </a:r>
            <a:r>
              <a:rPr lang="fi-FI">
                <a:solidFill>
                  <a:prstClr val="black"/>
                </a:solidFill>
                <a:latin typeface="Aptos" panose="020B0004020202020204" pitchFamily="34" charset="0"/>
                <a:ea typeface="Aptos" panose="020B0004020202020204" pitchFamily="34" charset="0"/>
                <a:cs typeface="Times New Roman" panose="02020603050405020304" pitchFamily="18" charset="0"/>
              </a:rPr>
              <a:t>saadaan paras vaikuttavuus </a:t>
            </a:r>
            <a:r>
              <a:rPr lang="fi-FI" dirty="0">
                <a:solidFill>
                  <a:prstClr val="black"/>
                </a:solidFill>
                <a:latin typeface="Aptos" panose="020B0004020202020204" pitchFamily="34" charset="0"/>
                <a:ea typeface="Aptos" panose="020B0004020202020204" pitchFamily="34" charset="0"/>
                <a:cs typeface="Times New Roman" panose="02020603050405020304" pitchFamily="18" charset="0"/>
              </a:rPr>
              <a:t>meidän koulussamme?</a:t>
            </a:r>
          </a:p>
          <a:p>
            <a:pPr marL="1257300" lvl="2" indent="-342900">
              <a:spcBef>
                <a:spcPts val="1000"/>
              </a:spcBef>
              <a:buFontTx/>
              <a:buAutoNum type="arabicPeriod"/>
              <a:defRPr/>
            </a:pPr>
            <a:r>
              <a:rPr lang="fi-FI" dirty="0">
                <a:solidFill>
                  <a:prstClr val="black"/>
                </a:solidFill>
                <a:latin typeface="Aptos" panose="020B0004020202020204" pitchFamily="34" charset="0"/>
                <a:ea typeface="Aptos" panose="020B0004020202020204" pitchFamily="34" charset="0"/>
                <a:cs typeface="Times New Roman" panose="02020603050405020304" pitchFamily="18" charset="0"/>
              </a:rPr>
              <a:t>Miten ryhmäkohtaiset tukimuodot ja oppilaskohtaisettukitoimet saadaan parhaiten sovitettua yhteen oppilaiden oppimisen ja koulunkäynnin tukemiseksi?</a:t>
            </a:r>
          </a:p>
          <a:p>
            <a:pPr marL="1257300" lvl="2" indent="-342900">
              <a:spcBef>
                <a:spcPts val="1000"/>
              </a:spcBef>
              <a:buFontTx/>
              <a:buAutoNum type="arabicPeriod"/>
              <a:defRPr/>
            </a:pPr>
            <a:r>
              <a:rPr lang="fi-FI" dirty="0">
                <a:solidFill>
                  <a:prstClr val="black"/>
                </a:solidFill>
                <a:latin typeface="Aptos" panose="020B0004020202020204" pitchFamily="34" charset="0"/>
                <a:ea typeface="Aptos" panose="020B0004020202020204" pitchFamily="34" charset="0"/>
                <a:cs typeface="Times New Roman" panose="02020603050405020304" pitchFamily="18" charset="0"/>
              </a:rPr>
              <a:t>Mitä on otettava huomioon koulumme nivelvaiheissa varhaiskasvatus-esiopetus, esiopetus-perusopetus, alakoulu-yläkoulu, siirtyminen toiselle asteelle)?</a:t>
            </a:r>
          </a:p>
          <a:p>
            <a:pPr marL="0" indent="0">
              <a:buNone/>
            </a:pPr>
            <a:endParaRPr lang="fi-FI" dirty="0"/>
          </a:p>
        </p:txBody>
      </p:sp>
    </p:spTree>
    <p:extLst>
      <p:ext uri="{BB962C8B-B14F-4D97-AF65-F5344CB8AC3E}">
        <p14:creationId xmlns:p14="http://schemas.microsoft.com/office/powerpoint/2010/main" val="1205072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ACA1B04-47C5-D161-F62F-E8389171BB5C}"/>
              </a:ext>
            </a:extLst>
          </p:cNvPr>
          <p:cNvSpPr>
            <a:spLocks noGrp="1"/>
          </p:cNvSpPr>
          <p:nvPr>
            <p:ph type="title"/>
          </p:nvPr>
        </p:nvSpPr>
        <p:spPr/>
        <p:txBody>
          <a:bodyPr/>
          <a:lstStyle/>
          <a:p>
            <a:r>
              <a:rPr lang="fi-FI"/>
              <a:t>Aikataulu</a:t>
            </a:r>
          </a:p>
        </p:txBody>
      </p:sp>
      <p:sp>
        <p:nvSpPr>
          <p:cNvPr id="3" name="Sisällön paikkamerkki 2">
            <a:extLst>
              <a:ext uri="{FF2B5EF4-FFF2-40B4-BE49-F238E27FC236}">
                <a16:creationId xmlns:a16="http://schemas.microsoft.com/office/drawing/2014/main" id="{8221122C-E727-EE4F-81B9-B49AAD78D50C}"/>
              </a:ext>
            </a:extLst>
          </p:cNvPr>
          <p:cNvSpPr>
            <a:spLocks noGrp="1"/>
          </p:cNvSpPr>
          <p:nvPr>
            <p:ph idx="1"/>
          </p:nvPr>
        </p:nvSpPr>
        <p:spPr/>
        <p:txBody>
          <a:bodyPr>
            <a:normAutofit fontScale="77500" lnSpcReduction="20000"/>
          </a:bodyPr>
          <a:lstStyle/>
          <a:p>
            <a:pPr marL="0" indent="0">
              <a:buNone/>
            </a:pPr>
            <a:r>
              <a:rPr lang="fi-FI"/>
              <a:t>Puolikas veso</a:t>
            </a:r>
          </a:p>
          <a:p>
            <a:r>
              <a:rPr lang="fi-FI"/>
              <a:t>johdanto 15 min.</a:t>
            </a:r>
          </a:p>
          <a:p>
            <a:r>
              <a:rPr lang="fi-FI"/>
              <a:t>Pienryhmätyöskentely 90 min.</a:t>
            </a:r>
          </a:p>
          <a:p>
            <a:r>
              <a:rPr lang="fi-FI"/>
              <a:t>Yhteenveto 45 min.</a:t>
            </a:r>
          </a:p>
          <a:p>
            <a:pPr marL="0" indent="0">
              <a:buNone/>
            </a:pPr>
            <a:r>
              <a:rPr lang="fi-FI"/>
              <a:t>Tai</a:t>
            </a:r>
          </a:p>
          <a:p>
            <a:pPr marL="0" indent="0">
              <a:buNone/>
            </a:pPr>
            <a:r>
              <a:rPr lang="fi-FI"/>
              <a:t>Johdanto 60 min.</a:t>
            </a:r>
          </a:p>
          <a:p>
            <a:pPr marL="0" indent="0">
              <a:buNone/>
            </a:pPr>
            <a:r>
              <a:rPr lang="fi-FI"/>
              <a:t>Pienryhmätyöskentely 60 min.</a:t>
            </a:r>
          </a:p>
          <a:p>
            <a:pPr marL="0" indent="0">
              <a:buNone/>
            </a:pPr>
            <a:r>
              <a:rPr lang="fi-FI"/>
              <a:t>Yhteenveto 60</a:t>
            </a:r>
          </a:p>
          <a:p>
            <a:pPr marL="0" indent="0">
              <a:buNone/>
            </a:pPr>
            <a:r>
              <a:rPr lang="fi-FI"/>
              <a:t>Tai</a:t>
            </a:r>
          </a:p>
          <a:p>
            <a:pPr marL="0" indent="0">
              <a:buNone/>
            </a:pPr>
            <a:r>
              <a:rPr lang="fi-FI"/>
              <a:t>Johdanto xx min.</a:t>
            </a:r>
          </a:p>
          <a:p>
            <a:pPr marL="0" indent="0">
              <a:buNone/>
            </a:pPr>
            <a:r>
              <a:rPr lang="fi-FI"/>
              <a:t>Pienryhmätyöskentely xx min.</a:t>
            </a:r>
          </a:p>
          <a:p>
            <a:pPr marL="0" indent="0">
              <a:buNone/>
            </a:pPr>
            <a:r>
              <a:rPr lang="fi-FI"/>
              <a:t>Yhteenveto xx</a:t>
            </a:r>
          </a:p>
          <a:p>
            <a:pPr marL="0" indent="0">
              <a:buNone/>
            </a:pPr>
            <a:endParaRPr lang="fi-FI"/>
          </a:p>
        </p:txBody>
      </p:sp>
    </p:spTree>
    <p:extLst>
      <p:ext uri="{BB962C8B-B14F-4D97-AF65-F5344CB8AC3E}">
        <p14:creationId xmlns:p14="http://schemas.microsoft.com/office/powerpoint/2010/main" val="32894615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DDC30B19-CAB5-6EF7-DDB7-ABCDD9AAB1DF}"/>
              </a:ext>
            </a:extLst>
          </p:cNvPr>
          <p:cNvSpPr>
            <a:spLocks noGrp="1"/>
          </p:cNvSpPr>
          <p:nvPr>
            <p:ph idx="1"/>
          </p:nvPr>
        </p:nvSpPr>
        <p:spPr>
          <a:xfrm>
            <a:off x="838200" y="274320"/>
            <a:ext cx="10515600" cy="5902643"/>
          </a:xfrm>
        </p:spPr>
        <p:txBody>
          <a:bodyPr/>
          <a:lstStyle/>
          <a:p>
            <a:pPr marL="0" indent="0">
              <a:buNone/>
            </a:pPr>
            <a:r>
              <a:rPr lang="fi-FI" dirty="0"/>
              <a:t>Perusopetuksen oppimäärästä tai opetussuunnitelmantavoitteista poikkeaminen on tarkoitettu viimesijaiseksikeinoksi mahdollistaa oppilaan perusopetuksenaikaisten opintojen edistyminen.</a:t>
            </a:r>
          </a:p>
          <a:p>
            <a:pPr marL="0" indent="0">
              <a:buNone/>
            </a:pPr>
            <a:endParaRPr lang="fi-FI" dirty="0"/>
          </a:p>
          <a:p>
            <a:pPr marL="514350" indent="-514350">
              <a:buAutoNum type="arabicPeriod"/>
            </a:pPr>
            <a:r>
              <a:rPr lang="fi-FI" dirty="0"/>
              <a:t>Mitä tämä tarkoittaa meidän koulussamme? </a:t>
            </a:r>
          </a:p>
          <a:p>
            <a:pPr marL="514350" indent="-514350">
              <a:buAutoNum type="arabicPeriod"/>
            </a:pPr>
            <a:r>
              <a:rPr lang="fi-FI" dirty="0"/>
              <a:t>Mikä säilyy?</a:t>
            </a:r>
          </a:p>
          <a:p>
            <a:pPr marL="514350" indent="-514350">
              <a:buAutoNum type="arabicPeriod"/>
            </a:pPr>
            <a:r>
              <a:rPr lang="fi-FI" dirty="0"/>
              <a:t>Mikä muuttuu?</a:t>
            </a:r>
          </a:p>
          <a:p>
            <a:pPr marL="514350" indent="-514350">
              <a:buAutoNum type="arabicPeriod"/>
            </a:pPr>
            <a:r>
              <a:rPr lang="fi-FI" dirty="0"/>
              <a:t>Entä oman työsi kannalta?</a:t>
            </a:r>
          </a:p>
        </p:txBody>
      </p:sp>
    </p:spTree>
    <p:extLst>
      <p:ext uri="{BB962C8B-B14F-4D97-AF65-F5344CB8AC3E}">
        <p14:creationId xmlns:p14="http://schemas.microsoft.com/office/powerpoint/2010/main" val="4920405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C3BC455-90C6-BEA4-B428-73941F3F2A8A}"/>
              </a:ext>
            </a:extLst>
          </p:cNvPr>
          <p:cNvSpPr>
            <a:spLocks noGrp="1"/>
          </p:cNvSpPr>
          <p:nvPr>
            <p:ph idx="1"/>
          </p:nvPr>
        </p:nvSpPr>
        <p:spPr>
          <a:xfrm>
            <a:off x="701040" y="764921"/>
            <a:ext cx="10515600" cy="4351338"/>
          </a:xfrm>
        </p:spPr>
        <p:txBody>
          <a:bodyPr/>
          <a:lstStyle/>
          <a:p>
            <a:pPr marL="0" indent="0">
              <a:buNone/>
            </a:pPr>
            <a:r>
              <a:rPr lang="fi-FI"/>
              <a:t>Tavoitekokonaisuuksittain opiskelu</a:t>
            </a:r>
          </a:p>
          <a:p>
            <a:pPr marL="514350" indent="-514350">
              <a:buAutoNum type="arabicPeriod"/>
            </a:pPr>
            <a:r>
              <a:rPr lang="fi-FI"/>
              <a:t>Missä tilanteissa tavoitekokonaisuuksittain opiskelu on hyvä vaihtoehto?</a:t>
            </a:r>
          </a:p>
          <a:p>
            <a:pPr marL="514350" indent="-514350">
              <a:buAutoNum type="arabicPeriod"/>
            </a:pPr>
            <a:r>
              <a:rPr lang="fi-FI"/>
              <a:t> Olisiko jonkun/ joidenkin hyvä perehtyä asiaan tarkemmin, jotta osaa tarvittaessa neuvoa muita</a:t>
            </a:r>
          </a:p>
          <a:p>
            <a:pPr marL="514350" indent="-514350">
              <a:buAutoNum type="arabicPeriod"/>
            </a:pPr>
            <a:r>
              <a:rPr lang="fi-FI"/>
              <a:t>Aiemmin </a:t>
            </a:r>
            <a:r>
              <a:rPr lang="fi-FI" err="1"/>
              <a:t>VSOPn</a:t>
            </a:r>
            <a:r>
              <a:rPr lang="fi-FI"/>
              <a:t> tai oman opinto-ohjelman mukaan opiskelleiden oppilaiden tilanne ja asiakirjat? Tarvitaanko toimenpiteitä?</a:t>
            </a:r>
          </a:p>
        </p:txBody>
      </p:sp>
    </p:spTree>
    <p:extLst>
      <p:ext uri="{BB962C8B-B14F-4D97-AF65-F5344CB8AC3E}">
        <p14:creationId xmlns:p14="http://schemas.microsoft.com/office/powerpoint/2010/main" val="1150734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4874052-5459-1413-A429-A135E4F63614}"/>
              </a:ext>
            </a:extLst>
          </p:cNvPr>
          <p:cNvSpPr>
            <a:spLocks noGrp="1"/>
          </p:cNvSpPr>
          <p:nvPr>
            <p:ph type="title"/>
          </p:nvPr>
        </p:nvSpPr>
        <p:spPr>
          <a:xfrm>
            <a:off x="838200" y="365125"/>
            <a:ext cx="10515600" cy="1325563"/>
          </a:xfrm>
        </p:spPr>
        <p:txBody>
          <a:bodyPr/>
          <a:lstStyle/>
          <a:p>
            <a:r>
              <a:rPr lang="fi-FI"/>
              <a:t>Case-tehtävä</a:t>
            </a:r>
          </a:p>
        </p:txBody>
      </p:sp>
      <p:sp>
        <p:nvSpPr>
          <p:cNvPr id="3" name="Sisällön paikkamerkki 2">
            <a:extLst>
              <a:ext uri="{FF2B5EF4-FFF2-40B4-BE49-F238E27FC236}">
                <a16:creationId xmlns:a16="http://schemas.microsoft.com/office/drawing/2014/main" id="{6C622332-A5BB-A745-04E1-8A43E6C957B1}"/>
              </a:ext>
            </a:extLst>
          </p:cNvPr>
          <p:cNvSpPr>
            <a:spLocks noGrp="1"/>
          </p:cNvSpPr>
          <p:nvPr>
            <p:ph idx="1"/>
          </p:nvPr>
        </p:nvSpPr>
        <p:spPr>
          <a:xfrm>
            <a:off x="838200" y="1392073"/>
            <a:ext cx="10515600" cy="4351338"/>
          </a:xfrm>
        </p:spPr>
        <p:txBody>
          <a:bodyPr>
            <a:normAutofit/>
          </a:bodyPr>
          <a:lstStyle/>
          <a:p>
            <a:pPr marL="0" indent="0">
              <a:buNone/>
            </a:pPr>
            <a:endParaRPr lang="fi-FI"/>
          </a:p>
          <a:p>
            <a:r>
              <a:rPr lang="fi-FI"/>
              <a:t>Tutustukaa OPH:n oheismateriaalia taito- ja taideaineiden webinaarin  ohjaus, eriyttäminen ja tuki  osuuteen: </a:t>
            </a:r>
            <a:r>
              <a:rPr lang="fi-FI">
                <a:hlinkClick r:id="rId2"/>
              </a:rPr>
              <a:t>PowerPoint</a:t>
            </a:r>
            <a:endParaRPr lang="fi-FI"/>
          </a:p>
          <a:p>
            <a:r>
              <a:rPr lang="fi-FI"/>
              <a:t>Valitkaa joku oppiaine (mielellään muu kuin taito- ja taideaine) ja luokka, suunnitelkaa, miten toteuttaisitte yhteistyössä oppitunnin, joka tukee koko luokan oppilaiden osallistumista hyödyntäen esim. pedagogisia ratkaisuja, oppimisympäristöjä, eriyttämistä, työtapoja, toisen opettajan tai ohjaajan tuki + ryhmäkohtaiset tukimuodot. </a:t>
            </a:r>
          </a:p>
          <a:p>
            <a:endParaRPr lang="fi-FI"/>
          </a:p>
        </p:txBody>
      </p:sp>
    </p:spTree>
    <p:extLst>
      <p:ext uri="{BB962C8B-B14F-4D97-AF65-F5344CB8AC3E}">
        <p14:creationId xmlns:p14="http://schemas.microsoft.com/office/powerpoint/2010/main" val="33075243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5" name="Kuva 4" descr="Auringon kukka laventeli kentissä">
            <a:extLst>
              <a:ext uri="{FF2B5EF4-FFF2-40B4-BE49-F238E27FC236}">
                <a16:creationId xmlns:a16="http://schemas.microsoft.com/office/drawing/2014/main" id="{2506BD14-6F66-6A5F-2B0B-8BBE77A4D87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325" r="20141" b="-1"/>
          <a:stretch/>
        </p:blipFill>
        <p:spPr>
          <a:xfrm>
            <a:off x="-1178" y="-1251"/>
            <a:ext cx="6514966" cy="6859251"/>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Sisällön paikkamerkki 2">
            <a:extLst>
              <a:ext uri="{FF2B5EF4-FFF2-40B4-BE49-F238E27FC236}">
                <a16:creationId xmlns:a16="http://schemas.microsoft.com/office/drawing/2014/main" id="{FCD3C643-3C58-0253-2D1B-CACD6B80C389}"/>
              </a:ext>
            </a:extLst>
          </p:cNvPr>
          <p:cNvSpPr>
            <a:spLocks noGrp="1"/>
          </p:cNvSpPr>
          <p:nvPr>
            <p:ph idx="1"/>
          </p:nvPr>
        </p:nvSpPr>
        <p:spPr>
          <a:xfrm>
            <a:off x="6513788" y="2333297"/>
            <a:ext cx="5308098" cy="3843666"/>
          </a:xfrm>
        </p:spPr>
        <p:txBody>
          <a:bodyPr>
            <a:normAutofit/>
          </a:bodyPr>
          <a:lstStyle/>
          <a:p>
            <a:pPr marL="0" indent="0">
              <a:buNone/>
            </a:pPr>
            <a:r>
              <a:rPr lang="fi-FI">
                <a:latin typeface="Calibri" panose="020F0502020204030204" pitchFamily="34" charset="0"/>
                <a:cs typeface="Calibri" panose="020F0502020204030204" pitchFamily="34" charset="0"/>
              </a:rPr>
              <a:t>Seutukoordinaattorin yhteystiedot:</a:t>
            </a:r>
          </a:p>
          <a:p>
            <a:pPr marL="0" indent="0">
              <a:buNone/>
            </a:pPr>
            <a:r>
              <a:rPr lang="fi-FI">
                <a:latin typeface="Calibri" panose="020F0502020204030204" pitchFamily="34" charset="0"/>
                <a:cs typeface="Calibri" panose="020F0502020204030204" pitchFamily="34" charset="0"/>
              </a:rPr>
              <a:t>Anu-Helena Turtiainen</a:t>
            </a:r>
          </a:p>
          <a:p>
            <a:pPr marL="0" indent="0">
              <a:buNone/>
            </a:pPr>
            <a:r>
              <a:rPr lang="fi-FI">
                <a:latin typeface="Calibri" panose="020F0502020204030204" pitchFamily="34" charset="0"/>
                <a:cs typeface="Calibri" panose="020F0502020204030204" pitchFamily="34" charset="0"/>
              </a:rPr>
              <a:t>Esi- ja perusopetuksen seutukoordinaattori</a:t>
            </a:r>
          </a:p>
          <a:p>
            <a:pPr marL="0" indent="0">
              <a:buNone/>
            </a:pPr>
            <a:r>
              <a:rPr lang="fi-FI">
                <a:latin typeface="Calibri" panose="020F0502020204030204" pitchFamily="34" charset="0"/>
                <a:cs typeface="Calibri" panose="020F0502020204030204" pitchFamily="34" charset="0"/>
              </a:rPr>
              <a:t>p. +358 50 346 3524 </a:t>
            </a:r>
          </a:p>
          <a:p>
            <a:pPr marL="0" indent="0">
              <a:buNone/>
            </a:pPr>
            <a:r>
              <a:rPr lang="fi-FI">
                <a:latin typeface="Calibri" panose="020F0502020204030204" pitchFamily="34" charset="0"/>
                <a:cs typeface="Calibri" panose="020F0502020204030204" pitchFamily="34" charset="0"/>
                <a:hlinkClick r:id="rId5"/>
              </a:rPr>
              <a:t>anu-helena.turtiainen@joensuu.fi</a:t>
            </a:r>
            <a:endParaRPr lang="fi-FI">
              <a:latin typeface="Calibri" panose="020F0502020204030204" pitchFamily="34" charset="0"/>
              <a:cs typeface="Calibri" panose="020F0502020204030204" pitchFamily="34" charset="0"/>
            </a:endParaRPr>
          </a:p>
          <a:p>
            <a:pPr marL="0" indent="0">
              <a:buNone/>
            </a:pPr>
            <a:endParaRPr lang="fi-FI" sz="2000"/>
          </a:p>
        </p:txBody>
      </p:sp>
      <p:sp>
        <p:nvSpPr>
          <p:cNvPr id="4" name="Suorakulmio 3">
            <a:extLst>
              <a:ext uri="{FF2B5EF4-FFF2-40B4-BE49-F238E27FC236}">
                <a16:creationId xmlns:a16="http://schemas.microsoft.com/office/drawing/2014/main" id="{98F690D5-4242-11EA-343E-22FFF8376B1F}"/>
              </a:ext>
            </a:extLst>
          </p:cNvPr>
          <p:cNvSpPr/>
          <p:nvPr/>
        </p:nvSpPr>
        <p:spPr>
          <a:xfrm>
            <a:off x="83976" y="111967"/>
            <a:ext cx="4281195" cy="1558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1" i="1" u="none" strike="noStrike" kern="1200" cap="none" spc="0" normalizeH="0" baseline="0" noProof="0">
                <a:ln>
                  <a:noFill/>
                </a:ln>
                <a:solidFill>
                  <a:prstClr val="white"/>
                </a:solidFill>
                <a:effectLst/>
                <a:uLnTx/>
                <a:uFillTx/>
                <a:latin typeface="Calibri" panose="020F0502020204030204"/>
                <a:ea typeface="+mn-ea"/>
                <a:cs typeface="+mn-cs"/>
              </a:rPr>
              <a:t>”Kerro minulle, ja minä unohdan.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1" i="1" u="none" strike="noStrike" kern="1200" cap="none" spc="0" normalizeH="0" baseline="0" noProof="0">
                <a:ln>
                  <a:noFill/>
                </a:ln>
                <a:solidFill>
                  <a:prstClr val="white"/>
                </a:solidFill>
                <a:effectLst/>
                <a:uLnTx/>
                <a:uFillTx/>
                <a:latin typeface="Calibri" panose="020F0502020204030204"/>
                <a:ea typeface="+mn-ea"/>
                <a:cs typeface="+mn-cs"/>
              </a:rPr>
              <a:t>Opeta minua, ja minä saatan muistaa.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1" i="1" u="none" strike="noStrike" kern="1200" cap="none" spc="0" normalizeH="0" baseline="0" noProof="0">
                <a:ln>
                  <a:noFill/>
                </a:ln>
                <a:solidFill>
                  <a:prstClr val="white"/>
                </a:solidFill>
                <a:effectLst/>
                <a:uLnTx/>
                <a:uFillTx/>
                <a:latin typeface="Calibri" panose="020F0502020204030204"/>
                <a:ea typeface="+mn-ea"/>
                <a:cs typeface="+mn-cs"/>
              </a:rPr>
              <a:t>Ota minut mukaan, ja minä opin.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0" i="1" u="none" strike="noStrike" kern="1200" cap="none" spc="0" normalizeH="0" baseline="0" noProof="0">
                <a:ln>
                  <a:noFill/>
                </a:ln>
                <a:solidFill>
                  <a:prstClr val="white"/>
                </a:solidFill>
                <a:effectLst/>
                <a:uLnTx/>
                <a:uFillTx/>
                <a:latin typeface="Calibri" panose="020F0502020204030204"/>
                <a:ea typeface="+mn-ea"/>
                <a:cs typeface="+mn-cs"/>
              </a:rPr>
              <a:t>Benjamin Franklin</a:t>
            </a:r>
          </a:p>
        </p:txBody>
      </p:sp>
    </p:spTree>
    <p:extLst>
      <p:ext uri="{BB962C8B-B14F-4D97-AF65-F5344CB8AC3E}">
        <p14:creationId xmlns:p14="http://schemas.microsoft.com/office/powerpoint/2010/main" val="3624509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91D530A8-08E0-FC4A-8E2B-C6695EC87768}"/>
              </a:ext>
            </a:extLst>
          </p:cNvPr>
          <p:cNvPicPr>
            <a:picLocks noChangeAspect="1"/>
          </p:cNvPicPr>
          <p:nvPr/>
        </p:nvPicPr>
        <p:blipFill>
          <a:blip r:embed="rId2"/>
          <a:stretch>
            <a:fillRect/>
          </a:stretch>
        </p:blipFill>
        <p:spPr>
          <a:xfrm>
            <a:off x="768417" y="415414"/>
            <a:ext cx="10655165" cy="6265320"/>
          </a:xfrm>
          <a:prstGeom prst="rect">
            <a:avLst/>
          </a:prstGeom>
        </p:spPr>
      </p:pic>
    </p:spTree>
    <p:extLst>
      <p:ext uri="{BB962C8B-B14F-4D97-AF65-F5344CB8AC3E}">
        <p14:creationId xmlns:p14="http://schemas.microsoft.com/office/powerpoint/2010/main" val="1411891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Kuva 2" descr="Kuva, joka sisältää kohteen teksti, kuvakaappaus, Fontti, numero&#10;&#10;Tekoälyn generoima sisältö voi olla virheellistä.">
            <a:extLst>
              <a:ext uri="{FF2B5EF4-FFF2-40B4-BE49-F238E27FC236}">
                <a16:creationId xmlns:a16="http://schemas.microsoft.com/office/drawing/2014/main" id="{4C5C09EC-F6B5-2024-6BC2-E9BDE1F151A6}"/>
              </a:ext>
            </a:extLst>
          </p:cNvPr>
          <p:cNvPicPr>
            <a:picLocks noChangeAspect="1"/>
          </p:cNvPicPr>
          <p:nvPr/>
        </p:nvPicPr>
        <p:blipFill>
          <a:blip r:embed="rId2"/>
          <a:stretch>
            <a:fillRect/>
          </a:stretch>
        </p:blipFill>
        <p:spPr>
          <a:xfrm>
            <a:off x="770021" y="294888"/>
            <a:ext cx="10539663" cy="6113002"/>
          </a:xfrm>
          <a:prstGeom prst="rect">
            <a:avLst/>
          </a:prstGeom>
        </p:spPr>
      </p:pic>
    </p:spTree>
    <p:extLst>
      <p:ext uri="{BB962C8B-B14F-4D97-AF65-F5344CB8AC3E}">
        <p14:creationId xmlns:p14="http://schemas.microsoft.com/office/powerpoint/2010/main" val="224585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4026D665-C358-6A29-F41C-E487A7CFC7E8}"/>
              </a:ext>
            </a:extLst>
          </p:cNvPr>
          <p:cNvPicPr>
            <a:picLocks noChangeAspect="1"/>
          </p:cNvPicPr>
          <p:nvPr/>
        </p:nvPicPr>
        <p:blipFill>
          <a:blip r:embed="rId2"/>
          <a:stretch>
            <a:fillRect/>
          </a:stretch>
        </p:blipFill>
        <p:spPr>
          <a:xfrm>
            <a:off x="574675" y="0"/>
            <a:ext cx="10831262" cy="6245920"/>
          </a:xfrm>
          <a:prstGeom prst="rect">
            <a:avLst/>
          </a:prstGeom>
        </p:spPr>
      </p:pic>
    </p:spTree>
    <p:extLst>
      <p:ext uri="{BB962C8B-B14F-4D97-AF65-F5344CB8AC3E}">
        <p14:creationId xmlns:p14="http://schemas.microsoft.com/office/powerpoint/2010/main" val="2440755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Otsikko 1">
            <a:extLst>
              <a:ext uri="{FF2B5EF4-FFF2-40B4-BE49-F238E27FC236}">
                <a16:creationId xmlns:a16="http://schemas.microsoft.com/office/drawing/2014/main" id="{DE10EE6C-4DFC-A06B-A76A-506CCA937FD3}"/>
              </a:ext>
            </a:extLst>
          </p:cNvPr>
          <p:cNvSpPr>
            <a:spLocks noGrp="1"/>
          </p:cNvSpPr>
          <p:nvPr>
            <p:ph type="title"/>
          </p:nvPr>
        </p:nvSpPr>
        <p:spPr>
          <a:xfrm>
            <a:off x="466722" y="586855"/>
            <a:ext cx="3201366" cy="3387497"/>
          </a:xfrm>
        </p:spPr>
        <p:txBody>
          <a:bodyPr anchor="b">
            <a:normAutofit/>
          </a:bodyPr>
          <a:lstStyle/>
          <a:p>
            <a:pPr algn="r"/>
            <a:r>
              <a:rPr lang="fi-FI" sz="4000">
                <a:solidFill>
                  <a:srgbClr val="FFFFFF"/>
                </a:solidFill>
              </a:rPr>
              <a:t>Oppimisen ja koulunkäynnin tuki</a:t>
            </a:r>
          </a:p>
        </p:txBody>
      </p:sp>
      <p:sp>
        <p:nvSpPr>
          <p:cNvPr id="3" name="Sisällön paikkamerkki 2">
            <a:extLst>
              <a:ext uri="{FF2B5EF4-FFF2-40B4-BE49-F238E27FC236}">
                <a16:creationId xmlns:a16="http://schemas.microsoft.com/office/drawing/2014/main" id="{623C9C7D-89CC-A400-4201-2E618F71A67E}"/>
              </a:ext>
            </a:extLst>
          </p:cNvPr>
          <p:cNvSpPr>
            <a:spLocks noGrp="1"/>
          </p:cNvSpPr>
          <p:nvPr>
            <p:ph idx="1"/>
          </p:nvPr>
        </p:nvSpPr>
        <p:spPr>
          <a:xfrm>
            <a:off x="4235116" y="115504"/>
            <a:ext cx="7700209" cy="6352674"/>
          </a:xfrm>
        </p:spPr>
        <p:txBody>
          <a:bodyPr vert="horz" lIns="91440" tIns="45720" rIns="91440" bIns="45720" rtlCol="0" anchor="ctr">
            <a:normAutofit/>
          </a:bodyPr>
          <a:lstStyle/>
          <a:p>
            <a:pPr marL="0" indent="0">
              <a:buNone/>
            </a:pPr>
            <a:r>
              <a:rPr lang="fi-FI" sz="2400" b="1"/>
              <a:t>Oppimisen tuki </a:t>
            </a:r>
            <a:r>
              <a:rPr lang="fi-FI" sz="2400"/>
              <a:t>= ensisijaisesti pedagogista tukea, jolla vastataan oppimisen haasteisiin ja oppimisvaikeuksiin</a:t>
            </a:r>
          </a:p>
          <a:p>
            <a:r>
              <a:rPr lang="fi-FI" sz="2000"/>
              <a:t>Uudistuksella pyritään vahvistamaan pedagogisen tuen keinoja, jotka kuuluvat opetustoimen ja koulun tehtäviin</a:t>
            </a:r>
          </a:p>
          <a:p>
            <a:r>
              <a:rPr lang="fi-FI" sz="2000"/>
              <a:t>Oppimiseen liittyvien vaikeuksien lisäksi oppilaalla voi olla vaikeuksia sosiaalisten suhteiden, tunteiden säätelyn, tarkkaavaisuuden ja käyttäytymisen haasteiden vuoksi </a:t>
            </a:r>
          </a:p>
          <a:p>
            <a:pPr marL="0" indent="0">
              <a:buNone/>
            </a:pPr>
            <a:endParaRPr lang="fi-FI" sz="2400"/>
          </a:p>
          <a:p>
            <a:pPr marL="0" indent="0">
              <a:buNone/>
            </a:pPr>
            <a:r>
              <a:rPr lang="fi-FI" sz="2400" b="1"/>
              <a:t>Koulunkäynnin tuki </a:t>
            </a:r>
            <a:r>
              <a:rPr lang="fi-FI" sz="2400"/>
              <a:t>=ensisijaisesti yhteisöllistä opiskeluhuoltoa, jonka toteuttaminen kuuluu kaikille kouluyhteisössä toimiville</a:t>
            </a:r>
          </a:p>
          <a:p>
            <a:r>
              <a:rPr lang="fi-FI" sz="2000"/>
              <a:t>Uudistuksessa korostetaan yhteisöllisen opiskeluhuollon keskeisyyttä koulunkäynnin tukena</a:t>
            </a:r>
          </a:p>
          <a:p>
            <a:r>
              <a:rPr lang="fi-FI" sz="2000"/>
              <a:t>Laissa velvoitetaan opetuksenjärjestäjää varmistamaan sellaiset opetusjärjestelyt, jotka vahvistavat koulunkäynnin tukea (esim. koulunkäynninohjaajan tuki)</a:t>
            </a:r>
          </a:p>
        </p:txBody>
      </p:sp>
    </p:spTree>
    <p:extLst>
      <p:ext uri="{BB962C8B-B14F-4D97-AF65-F5344CB8AC3E}">
        <p14:creationId xmlns:p14="http://schemas.microsoft.com/office/powerpoint/2010/main" val="1112056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7EC4143C-8537-1552-8550-3CACBB99A7BF}"/>
              </a:ext>
            </a:extLst>
          </p:cNvPr>
          <p:cNvPicPr>
            <a:picLocks noChangeAspect="1"/>
          </p:cNvPicPr>
          <p:nvPr/>
        </p:nvPicPr>
        <p:blipFill>
          <a:blip r:embed="rId2"/>
          <a:stretch>
            <a:fillRect/>
          </a:stretch>
        </p:blipFill>
        <p:spPr>
          <a:xfrm>
            <a:off x="131849" y="397565"/>
            <a:ext cx="11765291" cy="6386144"/>
          </a:xfrm>
          <a:prstGeom prst="rect">
            <a:avLst/>
          </a:prstGeom>
        </p:spPr>
      </p:pic>
    </p:spTree>
    <p:extLst>
      <p:ext uri="{BB962C8B-B14F-4D97-AF65-F5344CB8AC3E}">
        <p14:creationId xmlns:p14="http://schemas.microsoft.com/office/powerpoint/2010/main" val="437034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63AE23DB-55AE-6E0F-D342-5F5DDC5F1A17}"/>
              </a:ext>
            </a:extLst>
          </p:cNvPr>
          <p:cNvPicPr>
            <a:picLocks noChangeAspect="1"/>
          </p:cNvPicPr>
          <p:nvPr/>
        </p:nvPicPr>
        <p:blipFill>
          <a:blip r:embed="rId2"/>
          <a:stretch>
            <a:fillRect/>
          </a:stretch>
        </p:blipFill>
        <p:spPr>
          <a:xfrm>
            <a:off x="325655" y="138296"/>
            <a:ext cx="11540690" cy="6260823"/>
          </a:xfrm>
          <a:prstGeom prst="rect">
            <a:avLst/>
          </a:prstGeom>
        </p:spPr>
      </p:pic>
    </p:spTree>
    <p:extLst>
      <p:ext uri="{BB962C8B-B14F-4D97-AF65-F5344CB8AC3E}">
        <p14:creationId xmlns:p14="http://schemas.microsoft.com/office/powerpoint/2010/main" val="3422264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Sisällön paikkamerkki 2">
            <a:extLst>
              <a:ext uri="{FF2B5EF4-FFF2-40B4-BE49-F238E27FC236}">
                <a16:creationId xmlns:a16="http://schemas.microsoft.com/office/drawing/2014/main" id="{CAFEF43A-34D7-A2E7-6BB3-19B344E62477}"/>
              </a:ext>
            </a:extLst>
          </p:cNvPr>
          <p:cNvGraphicFramePr>
            <a:graphicFrameLocks noGrp="1"/>
          </p:cNvGraphicFramePr>
          <p:nvPr>
            <p:ph idx="1"/>
            <p:extLst>
              <p:ext uri="{D42A27DB-BD31-4B8C-83A1-F6EECF244321}">
                <p14:modId xmlns:p14="http://schemas.microsoft.com/office/powerpoint/2010/main" val="3361262675"/>
              </p:ext>
            </p:extLst>
          </p:nvPr>
        </p:nvGraphicFramePr>
        <p:xfrm>
          <a:off x="712269" y="163629"/>
          <a:ext cx="11136430" cy="6516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8105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Ioni (johtoryhmä)">
  <a:themeElements>
    <a:clrScheme name="Ioni (johtoryhmä)">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i (johtoryhmä)">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i (johtoryhmä)">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3.xml><?xml version="1.0" encoding="utf-8"?>
<a:theme xmlns:a="http://schemas.openxmlformats.org/drawingml/2006/main" name="2_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fcce638-a0a1-4644-9617-07aa7d4f99ab"/>
    <lcf76f155ced4ddcb4097134ff3c332f xmlns="7c5eea1d-380b-4613-b8bc-2cb820418ea5">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0A456AC176E1643BDED248456A77024" ma:contentTypeVersion="14" ma:contentTypeDescription="Create a new document." ma:contentTypeScope="" ma:versionID="2ad729cb5e66a9f924570fcea130a10b">
  <xsd:schema xmlns:xsd="http://www.w3.org/2001/XMLSchema" xmlns:xs="http://www.w3.org/2001/XMLSchema" xmlns:p="http://schemas.microsoft.com/office/2006/metadata/properties" xmlns:ns2="7c5eea1d-380b-4613-b8bc-2cb820418ea5" xmlns:ns3="8fcce638-a0a1-4644-9617-07aa7d4f99ab" targetNamespace="http://schemas.microsoft.com/office/2006/metadata/properties" ma:root="true" ma:fieldsID="6e10bbc225bdf251da096bd50e6586d7" ns2:_="" ns3:_="">
    <xsd:import namespace="7c5eea1d-380b-4613-b8bc-2cb820418ea5"/>
    <xsd:import namespace="8fcce638-a0a1-4644-9617-07aa7d4f99a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5eea1d-380b-4613-b8bc-2cb820418e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7f1c857-7c98-4a34-8195-8cb164823ed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fcce638-a0a1-4644-9617-07aa7d4f99a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e987d2ae-3ccd-41b8-9ea0-a095ee86d725}" ma:internalName="TaxCatchAll" ma:showField="CatchAllData" ma:web="8fcce638-a0a1-4644-9617-07aa7d4f99a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8F4630-0B8E-437E-92EA-C2818348A41A}">
  <ds:schemaRefs>
    <ds:schemaRef ds:uri="http://purl.org/dc/dcmitype/"/>
    <ds:schemaRef ds:uri="http://schemas.microsoft.com/office/2006/documentManagement/types"/>
    <ds:schemaRef ds:uri="http://schemas.microsoft.com/office/2006/metadata/properties"/>
    <ds:schemaRef ds:uri="7c5eea1d-380b-4613-b8bc-2cb820418ea5"/>
    <ds:schemaRef ds:uri="http://schemas.microsoft.com/office/infopath/2007/PartnerControls"/>
    <ds:schemaRef ds:uri="http://www.w3.org/XML/1998/namespace"/>
    <ds:schemaRef ds:uri="http://schemas.openxmlformats.org/package/2006/metadata/core-properties"/>
    <ds:schemaRef ds:uri="8fcce638-a0a1-4644-9617-07aa7d4f99ab"/>
    <ds:schemaRef ds:uri="http://purl.org/dc/terms/"/>
    <ds:schemaRef ds:uri="http://purl.org/dc/elements/1.1/"/>
  </ds:schemaRefs>
</ds:datastoreItem>
</file>

<file path=customXml/itemProps2.xml><?xml version="1.0" encoding="utf-8"?>
<ds:datastoreItem xmlns:ds="http://schemas.openxmlformats.org/officeDocument/2006/customXml" ds:itemID="{078ED2DF-53B0-4793-B2F8-D9AC6D436CDA}">
  <ds:schemaRefs>
    <ds:schemaRef ds:uri="7c5eea1d-380b-4613-b8bc-2cb820418ea5"/>
    <ds:schemaRef ds:uri="8fcce638-a0a1-4644-9617-07aa7d4f99a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A37EA03-084E-4BC3-AA25-CB5DA5EAEFD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979</Words>
  <Application>Microsoft Office PowerPoint</Application>
  <PresentationFormat>Laajakuva</PresentationFormat>
  <Paragraphs>115</Paragraphs>
  <Slides>23</Slides>
  <Notes>4</Notes>
  <HiddenSlides>0</HiddenSlides>
  <MMClips>0</MMClips>
  <ScaleCrop>false</ScaleCrop>
  <HeadingPairs>
    <vt:vector size="6" baseType="variant">
      <vt:variant>
        <vt:lpstr>Käytetyt fontit</vt:lpstr>
      </vt:variant>
      <vt:variant>
        <vt:i4>8</vt:i4>
      </vt:variant>
      <vt:variant>
        <vt:lpstr>Teema</vt:lpstr>
      </vt:variant>
      <vt:variant>
        <vt:i4>3</vt:i4>
      </vt:variant>
      <vt:variant>
        <vt:lpstr>Dian otsikot</vt:lpstr>
      </vt:variant>
      <vt:variant>
        <vt:i4>23</vt:i4>
      </vt:variant>
    </vt:vector>
  </HeadingPairs>
  <TitlesOfParts>
    <vt:vector size="34" baseType="lpstr">
      <vt:lpstr>Aptos</vt:lpstr>
      <vt:lpstr>Aptos Display</vt:lpstr>
      <vt:lpstr>Arial</vt:lpstr>
      <vt:lpstr>Calibri</vt:lpstr>
      <vt:lpstr>Calibri Light</vt:lpstr>
      <vt:lpstr>Century Gothic</vt:lpstr>
      <vt:lpstr>Sporting Grotesque</vt:lpstr>
      <vt:lpstr>Wingdings 3</vt:lpstr>
      <vt:lpstr>Office-teema</vt:lpstr>
      <vt:lpstr>Ioni (johtoryhmä)</vt:lpstr>
      <vt:lpstr>2_Office-teema</vt:lpstr>
      <vt:lpstr>Oppimisen tuen veson mallipohja</vt:lpstr>
      <vt:lpstr>Aikataulu</vt:lpstr>
      <vt:lpstr>PowerPoint-esitys</vt:lpstr>
      <vt:lpstr>PowerPoint-esitys</vt:lpstr>
      <vt:lpstr>PowerPoint-esitys</vt:lpstr>
      <vt:lpstr>Oppimisen ja koulunkäynnin tuki</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Oppilaskohtaiset tukitoimet</vt:lpstr>
      <vt:lpstr>Työskentelyohjeet </vt:lpstr>
      <vt:lpstr>PowerPoint-esitys</vt:lpstr>
      <vt:lpstr>PowerPoint-esitys</vt:lpstr>
      <vt:lpstr>PowerPoint-esitys</vt:lpstr>
      <vt:lpstr>PowerPoint-esitys</vt:lpstr>
      <vt:lpstr>Case-tehtävä</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Turtiainen Anu-helena</dc:creator>
  <cp:lastModifiedBy>Turtiainen Anu-helena</cp:lastModifiedBy>
  <cp:revision>1</cp:revision>
  <dcterms:created xsi:type="dcterms:W3CDTF">2025-02-25T06:31:43Z</dcterms:created>
  <dcterms:modified xsi:type="dcterms:W3CDTF">2025-08-20T11:48:05Z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0x01010080A456AC176E1643BDED248456A77024</vt:lpwstr>
  </property>
  <property fmtid="{D5CDD505-2E9C-101B-9397-08002B2CF9AE}" pid="3" name="MediaServiceImageTags">
    <vt:lpwstr/>
  </property>
</Properties>
</file>