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Merriweather Sans" panose="020B0604020202020204" charset="0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2875808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74166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43198E-109A-46B8-BD92-F3661A6E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984C35-6582-44A4-B19E-55A364FF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BE8D84-564B-49F8-A5CF-F9A467B2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587ABE-668B-4842-9353-FC71DEDA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30C8C0-ADED-4D8D-988C-6FB7F176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6B9DF-A8DB-41FD-88D7-D6435518A2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585761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Forum IV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267200" y="1981200"/>
            <a:ext cx="4241400" cy="15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Jatkuuko Euroopan ”loisto”?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A87032F-6ECE-4845-9FE7-9C2E726EC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11268" name="Picture 4" descr="keskiaika-väri">
            <a:extLst>
              <a:ext uri="{FF2B5EF4-FFF2-40B4-BE49-F238E27FC236}">
                <a16:creationId xmlns:a16="http://schemas.microsoft.com/office/drawing/2014/main" id="{D77750B5-3BBD-4378-8DD9-82AA84B5F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26988"/>
            <a:ext cx="501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376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B70975-9728-4C8C-9D3C-F7C240DC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316" name="Picture 4" descr="tausta">
            <a:extLst>
              <a:ext uri="{FF2B5EF4-FFF2-40B4-BE49-F238E27FC236}">
                <a16:creationId xmlns:a16="http://schemas.microsoft.com/office/drawing/2014/main" id="{459E81A6-ECA0-4E92-A29C-0CEF850E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9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8634FF8B-F5C7-49F8-BE1C-5A9410FBE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341" name="Picture 5" descr="renessanssi">
            <a:extLst>
              <a:ext uri="{FF2B5EF4-FFF2-40B4-BE49-F238E27FC236}">
                <a16:creationId xmlns:a16="http://schemas.microsoft.com/office/drawing/2014/main" id="{500903DB-8302-407C-8C41-181EE77D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24326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AutoShape 6">
            <a:extLst>
              <a:ext uri="{FF2B5EF4-FFF2-40B4-BE49-F238E27FC236}">
                <a16:creationId xmlns:a16="http://schemas.microsoft.com/office/drawing/2014/main" id="{F06A64A4-78E1-44CE-9DE6-408BEC3A5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532607"/>
            <a:ext cx="5649912" cy="1066800"/>
          </a:xfrm>
          <a:prstGeom prst="wedgeRectCallout">
            <a:avLst>
              <a:gd name="adj1" fmla="val -30755"/>
              <a:gd name="adj2" fmla="val 497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RENESSANSSIN TAIDE</a:t>
            </a:r>
          </a:p>
          <a:p>
            <a:r>
              <a:rPr lang="fi-FI" altLang="fi-FI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n.1300–1600</a:t>
            </a:r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72F15C4F-11F5-42FF-8F6E-5047081C3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969" y="1863584"/>
            <a:ext cx="4756150" cy="4392612"/>
          </a:xfrm>
          <a:prstGeom prst="wedgeRectCallout">
            <a:avLst>
              <a:gd name="adj1" fmla="val -66787"/>
              <a:gd name="adj2" fmla="val -403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TYYPILLISIÄ PIIRTEITÄ: </a:t>
            </a:r>
          </a:p>
          <a:p>
            <a:pPr>
              <a:buFontTx/>
              <a:buChar char="•"/>
            </a:pPr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KESKEISPERSPEKTIIVI</a:t>
            </a:r>
          </a:p>
          <a:p>
            <a:pPr>
              <a:buFontTx/>
              <a:buChar char="•"/>
            </a:pPr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ANTIIKIN IHAILU</a:t>
            </a:r>
          </a:p>
          <a:p>
            <a:pPr>
              <a:buFontTx/>
              <a:buChar char="•"/>
            </a:pPr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YKSITYISKOHTIEN  </a:t>
            </a:r>
          </a:p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KUVAUS</a:t>
            </a:r>
          </a:p>
          <a:p>
            <a:pPr>
              <a:buFontTx/>
              <a:buChar char="•"/>
            </a:pPr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TARKAT MITTASUHTEET</a:t>
            </a:r>
          </a:p>
          <a:p>
            <a:pPr>
              <a:buFontTx/>
              <a:buChar char="•"/>
            </a:pPr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AIHEET MAALLISIA </a:t>
            </a:r>
          </a:p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JA USKONNOLLISIA                 </a:t>
            </a:r>
          </a:p>
          <a:p>
            <a:pPr>
              <a:buFontTx/>
              <a:buChar char="•"/>
            </a:pPr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TAITEILIJAN ARVOSTUS</a:t>
            </a:r>
          </a:p>
        </p:txBody>
      </p:sp>
    </p:spTree>
    <p:extLst>
      <p:ext uri="{BB962C8B-B14F-4D97-AF65-F5344CB8AC3E}">
        <p14:creationId xmlns:p14="http://schemas.microsoft.com/office/powerpoint/2010/main" val="5220396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4EE205B-224F-4D62-8A7D-F396034B0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3" name="Picture 3" descr="renessanssi">
            <a:extLst>
              <a:ext uri="{FF2B5EF4-FFF2-40B4-BE49-F238E27FC236}">
                <a16:creationId xmlns:a16="http://schemas.microsoft.com/office/drawing/2014/main" id="{B1D053B2-CCE8-4373-8C69-612CD21D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24326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AutoShape 4">
            <a:extLst>
              <a:ext uri="{FF2B5EF4-FFF2-40B4-BE49-F238E27FC236}">
                <a16:creationId xmlns:a16="http://schemas.microsoft.com/office/drawing/2014/main" id="{F7F6BDDC-8254-47DF-BC70-1F2E0746F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078" y="895241"/>
            <a:ext cx="5749974" cy="1066800"/>
          </a:xfrm>
          <a:prstGeom prst="wedgeRectCallout">
            <a:avLst>
              <a:gd name="adj1" fmla="val -30755"/>
              <a:gd name="adj2" fmla="val 497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RENESSANSSIN TAIDE</a:t>
            </a:r>
          </a:p>
          <a:p>
            <a:r>
              <a:rPr lang="fi-FI" altLang="fi-FI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n.1300–1600</a:t>
            </a:r>
          </a:p>
        </p:txBody>
      </p:sp>
      <p:sp>
        <p:nvSpPr>
          <p:cNvPr id="15365" name="AutoShape 5">
            <a:extLst>
              <a:ext uri="{FF2B5EF4-FFF2-40B4-BE49-F238E27FC236}">
                <a16:creationId xmlns:a16="http://schemas.microsoft.com/office/drawing/2014/main" id="{9147F12D-72A7-4B6B-A93B-3567CCB1A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771" y="2596247"/>
            <a:ext cx="4756150" cy="2895600"/>
          </a:xfrm>
          <a:prstGeom prst="wedgeRectCallout">
            <a:avLst>
              <a:gd name="adj1" fmla="val -66787"/>
              <a:gd name="adj2" fmla="val -353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MICHELANGELO BUONARROTI: </a:t>
            </a:r>
          </a:p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PIETA (1499)</a:t>
            </a:r>
          </a:p>
        </p:txBody>
      </p:sp>
    </p:spTree>
    <p:extLst>
      <p:ext uri="{BB962C8B-B14F-4D97-AF65-F5344CB8AC3E}">
        <p14:creationId xmlns:p14="http://schemas.microsoft.com/office/powerpoint/2010/main" val="33547561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9EF4F25-F436-4EDE-9224-E946434BF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11" name="Picture 3" descr="renessanssi">
            <a:extLst>
              <a:ext uri="{FF2B5EF4-FFF2-40B4-BE49-F238E27FC236}">
                <a16:creationId xmlns:a16="http://schemas.microsoft.com/office/drawing/2014/main" id="{FC4A1E40-43B2-46A0-B2EC-6D64124D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24326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AutoShape 4">
            <a:extLst>
              <a:ext uri="{FF2B5EF4-FFF2-40B4-BE49-F238E27FC236}">
                <a16:creationId xmlns:a16="http://schemas.microsoft.com/office/drawing/2014/main" id="{72DF313F-D589-42F8-873A-C95E7891B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882" y="865188"/>
            <a:ext cx="5651500" cy="1066800"/>
          </a:xfrm>
          <a:prstGeom prst="wedgeRectCallout">
            <a:avLst>
              <a:gd name="adj1" fmla="val -30755"/>
              <a:gd name="adj2" fmla="val 497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RENESSANSSIN TAIDE</a:t>
            </a:r>
          </a:p>
          <a:p>
            <a:r>
              <a:rPr lang="fi-FI" altLang="fi-FI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n.1300–1600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D650B75D-ABD6-44A9-96B1-CE67A8596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133600"/>
            <a:ext cx="5400675" cy="3455988"/>
          </a:xfrm>
          <a:prstGeom prst="wedgeRectCallout">
            <a:avLst>
              <a:gd name="adj1" fmla="val -55380"/>
              <a:gd name="adj2" fmla="val -3778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MICHELANGELO OLI</a:t>
            </a:r>
          </a:p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RENESSANSSIN</a:t>
            </a:r>
          </a:p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KUULUISIMPIA</a:t>
            </a:r>
          </a:p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TAITEILIJOITA.</a:t>
            </a:r>
          </a:p>
          <a:p>
            <a:pPr>
              <a:buFontTx/>
              <a:buChar char="•"/>
            </a:pPr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HÄN MAALASI MM.                              </a:t>
            </a:r>
          </a:p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VATIKAANIN SIKSTUKSEN         </a:t>
            </a:r>
          </a:p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KAPPELIN FRESKOT.</a:t>
            </a:r>
          </a:p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endParaRPr lang="fi-FI" altLang="fi-FI" sz="28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315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C5990F1-D001-44F2-A997-EAFAD2D10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FC5F0225-FACA-40E6-8855-DCEAA367A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04813"/>
            <a:ext cx="4575175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6937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2ED8199-6AE1-4A23-8B2B-1745BCC3E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19460" name="Picture 4" descr="tausta">
            <a:extLst>
              <a:ext uri="{FF2B5EF4-FFF2-40B4-BE49-F238E27FC236}">
                <a16:creationId xmlns:a16="http://schemas.microsoft.com/office/drawing/2014/main" id="{7A6B25FF-EF8F-4367-AFF7-AC3D9A08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442609F-53A2-42CF-9725-D6BFA754F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D1333DEF-7ACB-4EFE-B780-5D37B7E74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04813"/>
            <a:ext cx="7272338" cy="1066800"/>
          </a:xfrm>
          <a:prstGeom prst="wedgeRectCallout">
            <a:avLst>
              <a:gd name="adj1" fmla="val 6319"/>
              <a:gd name="adj2" fmla="val 901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BAROKIN TAIDE</a:t>
            </a:r>
          </a:p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1600- JA 1700-LUKU</a:t>
            </a:r>
          </a:p>
        </p:txBody>
      </p:sp>
      <p:sp>
        <p:nvSpPr>
          <p:cNvPr id="21509" name="AutoShape 5">
            <a:extLst>
              <a:ext uri="{FF2B5EF4-FFF2-40B4-BE49-F238E27FC236}">
                <a16:creationId xmlns:a16="http://schemas.microsoft.com/office/drawing/2014/main" id="{AEC19807-8506-4D6B-84E0-E488C1619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700213"/>
            <a:ext cx="7629525" cy="2895600"/>
          </a:xfrm>
          <a:prstGeom prst="wedgeRectCallout">
            <a:avLst>
              <a:gd name="adj1" fmla="val -19870"/>
              <a:gd name="adj2" fmla="val -2044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TYYPILLISIÄ PIIRTEITÄ:</a:t>
            </a:r>
          </a:p>
          <a:p>
            <a:pPr>
              <a:buFontTx/>
              <a:buChar char="•"/>
            </a:pPr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MAHTIPONTISUUS</a:t>
            </a:r>
          </a:p>
          <a:p>
            <a:pPr>
              <a:buFontTx/>
              <a:buChar char="•"/>
            </a:pPr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USKONNOLLISET KOKEMUKSET, HURMOS</a:t>
            </a:r>
          </a:p>
        </p:txBody>
      </p:sp>
      <p:pic>
        <p:nvPicPr>
          <p:cNvPr id="21510" name="Picture 6" descr="barokki">
            <a:extLst>
              <a:ext uri="{FF2B5EF4-FFF2-40B4-BE49-F238E27FC236}">
                <a16:creationId xmlns:a16="http://schemas.microsoft.com/office/drawing/2014/main" id="{AB6DC238-CF76-4AFF-B295-5A88B312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59238"/>
            <a:ext cx="4465638" cy="24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5106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17B58D7-ADCB-43CA-8760-1AE82E49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531" name="AutoShape 3">
            <a:extLst>
              <a:ext uri="{FF2B5EF4-FFF2-40B4-BE49-F238E27FC236}">
                <a16:creationId xmlns:a16="http://schemas.microsoft.com/office/drawing/2014/main" id="{D7FF1421-4CEC-4F02-8A74-404462F20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04813"/>
            <a:ext cx="7272338" cy="1066800"/>
          </a:xfrm>
          <a:prstGeom prst="wedgeRectCallout">
            <a:avLst>
              <a:gd name="adj1" fmla="val 6319"/>
              <a:gd name="adj2" fmla="val 901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BAROKIN TAIDE</a:t>
            </a:r>
          </a:p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1600- JA 1700-LUKU</a:t>
            </a:r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DD4DA619-7FC4-4B10-826D-79306BA50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700213"/>
            <a:ext cx="7989887" cy="2895600"/>
          </a:xfrm>
          <a:prstGeom prst="wedgeRectCallout">
            <a:avLst>
              <a:gd name="adj1" fmla="val -21231"/>
              <a:gd name="adj2" fmla="val -2044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TYYPILLISIÄ PIIRTEITÄ MAALAUSTAITEESSA: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TUMMAT VÄRIT JA SUURET PERUUKIT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VALLAN SYMBOLIT JA MUOTOKUVAT</a:t>
            </a:r>
          </a:p>
          <a:p>
            <a:endParaRPr lang="fi-FI" altLang="fi-FI" sz="28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533" name="Picture 5" descr="barokki">
            <a:extLst>
              <a:ext uri="{FF2B5EF4-FFF2-40B4-BE49-F238E27FC236}">
                <a16:creationId xmlns:a16="http://schemas.microsoft.com/office/drawing/2014/main" id="{4A489A6D-BB5F-4EC5-A30E-E611A08C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59238"/>
            <a:ext cx="4465638" cy="24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895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1FA06E3-1B80-4177-9B09-695F45AC7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55" name="AutoShape 3">
            <a:extLst>
              <a:ext uri="{FF2B5EF4-FFF2-40B4-BE49-F238E27FC236}">
                <a16:creationId xmlns:a16="http://schemas.microsoft.com/office/drawing/2014/main" id="{91C840D2-8E44-480F-B626-9AA875F72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04813"/>
            <a:ext cx="7272338" cy="1066800"/>
          </a:xfrm>
          <a:prstGeom prst="wedgeRectCallout">
            <a:avLst>
              <a:gd name="adj1" fmla="val 6319"/>
              <a:gd name="adj2" fmla="val 901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BAROKIN TAIDE</a:t>
            </a:r>
          </a:p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1600- JA 1700-LUKU</a:t>
            </a:r>
          </a:p>
        </p:txBody>
      </p:sp>
      <p:sp>
        <p:nvSpPr>
          <p:cNvPr id="23556" name="AutoShape 4">
            <a:extLst>
              <a:ext uri="{FF2B5EF4-FFF2-40B4-BE49-F238E27FC236}">
                <a16:creationId xmlns:a16="http://schemas.microsoft.com/office/drawing/2014/main" id="{B360FE91-E1C8-4969-A615-1E05D911E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700213"/>
            <a:ext cx="7629525" cy="2895600"/>
          </a:xfrm>
          <a:prstGeom prst="wedgeRectCallout">
            <a:avLst>
              <a:gd name="adj1" fmla="val -19870"/>
              <a:gd name="adj2" fmla="val -2044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GIOVANNI BERNINI: </a:t>
            </a:r>
            <a:br>
              <a:rPr lang="it-IT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SIUNATTU LUDOVIGA ALBERTONI </a:t>
            </a:r>
            <a:br>
              <a:rPr lang="it-IT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(1673–74)</a:t>
            </a:r>
          </a:p>
          <a:p>
            <a:endParaRPr lang="it-IT" altLang="fi-FI" sz="28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557" name="Picture 5" descr="barokki">
            <a:extLst>
              <a:ext uri="{FF2B5EF4-FFF2-40B4-BE49-F238E27FC236}">
                <a16:creationId xmlns:a16="http://schemas.microsoft.com/office/drawing/2014/main" id="{E064C160-B5DB-4C3C-9ED5-69392300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59238"/>
            <a:ext cx="4465638" cy="24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757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A09EE2BF-6FB8-405E-B103-F6631E3D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5" name="Picture 7" descr="tausta">
            <a:extLst>
              <a:ext uri="{FF2B5EF4-FFF2-40B4-BE49-F238E27FC236}">
                <a16:creationId xmlns:a16="http://schemas.microsoft.com/office/drawing/2014/main" id="{4C9FF399-C95B-472F-A0D3-4C3E7BF7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00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0929AA1-57F4-4AAA-B89D-8F9A67395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79" name="AutoShape 3">
            <a:extLst>
              <a:ext uri="{FF2B5EF4-FFF2-40B4-BE49-F238E27FC236}">
                <a16:creationId xmlns:a16="http://schemas.microsoft.com/office/drawing/2014/main" id="{50EDD2BC-AB61-48CB-BD3F-C71611B7F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04813"/>
            <a:ext cx="7272338" cy="1066800"/>
          </a:xfrm>
          <a:prstGeom prst="wedgeRectCallout">
            <a:avLst>
              <a:gd name="adj1" fmla="val 6319"/>
              <a:gd name="adj2" fmla="val 901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BAROKIN TAIDE</a:t>
            </a:r>
          </a:p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1600- JA 1700-LUKU</a:t>
            </a:r>
          </a:p>
        </p:txBody>
      </p:sp>
      <p:sp>
        <p:nvSpPr>
          <p:cNvPr id="24580" name="AutoShape 4">
            <a:extLst>
              <a:ext uri="{FF2B5EF4-FFF2-40B4-BE49-F238E27FC236}">
                <a16:creationId xmlns:a16="http://schemas.microsoft.com/office/drawing/2014/main" id="{96D44F4A-1F7C-4E90-AE65-B00861728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959" y="1648619"/>
            <a:ext cx="7916862" cy="2233612"/>
          </a:xfrm>
          <a:prstGeom prst="wedgeRectCallout">
            <a:avLst>
              <a:gd name="adj1" fmla="val -20963"/>
              <a:gd name="adj2" fmla="val -1169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BERNINI ON YKSI BAROKIN TUNNETUIMPIA </a:t>
            </a:r>
          </a:p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EDUSTAJIA.</a:t>
            </a:r>
          </a:p>
          <a:p>
            <a:pPr>
              <a:buFontTx/>
              <a:buChar char="•"/>
            </a:pPr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HÄN SUUNNITTELI ESIM. PIETARIN KIRKON   </a:t>
            </a:r>
          </a:p>
          <a:p>
            <a:r>
              <a:rPr lang="fi-FI" altLang="fi-FI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AUKION VATIKAANISSA.</a:t>
            </a:r>
          </a:p>
        </p:txBody>
      </p:sp>
      <p:pic>
        <p:nvPicPr>
          <p:cNvPr id="24581" name="Picture 5" descr="barokki">
            <a:extLst>
              <a:ext uri="{FF2B5EF4-FFF2-40B4-BE49-F238E27FC236}">
                <a16:creationId xmlns:a16="http://schemas.microsoft.com/office/drawing/2014/main" id="{E885971D-8570-48FF-8FD6-94880136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59238"/>
            <a:ext cx="4465638" cy="24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466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60C926A-96F6-4A32-9319-58E6C9B1A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25605" name="Picture 5" descr="barokki-väri">
            <a:extLst>
              <a:ext uri="{FF2B5EF4-FFF2-40B4-BE49-F238E27FC236}">
                <a16:creationId xmlns:a16="http://schemas.microsoft.com/office/drawing/2014/main" id="{FD43B684-9693-447C-BDE9-F1BFC4E0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7921625" cy="57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6650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131C0A9-AA06-4D34-A34C-AC32CD4C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26628" name="Picture 4" descr="tausta">
            <a:extLst>
              <a:ext uri="{FF2B5EF4-FFF2-40B4-BE49-F238E27FC236}">
                <a16:creationId xmlns:a16="http://schemas.microsoft.com/office/drawing/2014/main" id="{958298A9-1A95-4002-8EF5-49918E79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4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1D58959-AA8D-428C-910A-22CB4D20A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6" name="AutoShape 4">
            <a:extLst>
              <a:ext uri="{FF2B5EF4-FFF2-40B4-BE49-F238E27FC236}">
                <a16:creationId xmlns:a16="http://schemas.microsoft.com/office/drawing/2014/main" id="{4539F4FC-9ADD-4C22-8AD5-ED2B1D2EE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36613"/>
            <a:ext cx="5187950" cy="1066800"/>
          </a:xfrm>
          <a:prstGeom prst="wedgeRectCallout">
            <a:avLst>
              <a:gd name="adj1" fmla="val -30755"/>
              <a:gd name="adj2" fmla="val 497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ROKOKOON TAIDE</a:t>
            </a:r>
          </a:p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1700-LUKU</a:t>
            </a:r>
          </a:p>
        </p:txBody>
      </p:sp>
      <p:sp>
        <p:nvSpPr>
          <p:cNvPr id="28677" name="AutoShape 5">
            <a:extLst>
              <a:ext uri="{FF2B5EF4-FFF2-40B4-BE49-F238E27FC236}">
                <a16:creationId xmlns:a16="http://schemas.microsoft.com/office/drawing/2014/main" id="{551C804E-9071-4A34-9096-B20144D60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132013"/>
            <a:ext cx="4756150" cy="2895600"/>
          </a:xfrm>
          <a:prstGeom prst="wedgeRectCallout">
            <a:avLst>
              <a:gd name="adj1" fmla="val -66787"/>
              <a:gd name="adj2" fmla="val -353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TYYPILLISIÄ PIIRTEITÄ: 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HIENOSTELU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VÄRIT BAROKKIA </a:t>
            </a:r>
          </a:p>
          <a:p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HEMPEÄMPIÄ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LUONTOAIHEET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POSLIINITYÖT</a:t>
            </a:r>
          </a:p>
        </p:txBody>
      </p:sp>
      <p:pic>
        <p:nvPicPr>
          <p:cNvPr id="28678" name="Picture 6" descr="rokokoo">
            <a:extLst>
              <a:ext uri="{FF2B5EF4-FFF2-40B4-BE49-F238E27FC236}">
                <a16:creationId xmlns:a16="http://schemas.microsoft.com/office/drawing/2014/main" id="{C46A12D7-3321-4937-B6A9-CD334EE8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49275"/>
            <a:ext cx="291465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2118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5E7BC06-C3BA-4594-8A0D-5F5AFBB8C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699" name="AutoShape 3">
            <a:extLst>
              <a:ext uri="{FF2B5EF4-FFF2-40B4-BE49-F238E27FC236}">
                <a16:creationId xmlns:a16="http://schemas.microsoft.com/office/drawing/2014/main" id="{D9C5EB70-873B-46A1-BDDA-139FD019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36613"/>
            <a:ext cx="5187950" cy="1066800"/>
          </a:xfrm>
          <a:prstGeom prst="wedgeRectCallout">
            <a:avLst>
              <a:gd name="adj1" fmla="val -30755"/>
              <a:gd name="adj2" fmla="val 497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ROKOKOON TAIDE</a:t>
            </a:r>
          </a:p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1700-LUKU</a:t>
            </a:r>
          </a:p>
        </p:txBody>
      </p:sp>
      <p:sp>
        <p:nvSpPr>
          <p:cNvPr id="29700" name="AutoShape 4">
            <a:extLst>
              <a:ext uri="{FF2B5EF4-FFF2-40B4-BE49-F238E27FC236}">
                <a16:creationId xmlns:a16="http://schemas.microsoft.com/office/drawing/2014/main" id="{B49488CF-1861-44CA-A0A2-36285D14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132013"/>
            <a:ext cx="5832475" cy="2895600"/>
          </a:xfrm>
          <a:prstGeom prst="wedgeRectCallout">
            <a:avLst>
              <a:gd name="adj1" fmla="val -63690"/>
              <a:gd name="adj2" fmla="val -353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ÉTIENNE MAURICE FALCONET: KYLPIJÄ (1757)</a:t>
            </a:r>
          </a:p>
        </p:txBody>
      </p:sp>
      <p:pic>
        <p:nvPicPr>
          <p:cNvPr id="29701" name="Picture 5" descr="rokokoo">
            <a:extLst>
              <a:ext uri="{FF2B5EF4-FFF2-40B4-BE49-F238E27FC236}">
                <a16:creationId xmlns:a16="http://schemas.microsoft.com/office/drawing/2014/main" id="{B973A59A-D0A7-433A-B46E-EEFF19A1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49275"/>
            <a:ext cx="291465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424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5224875-3A70-49AC-AA44-09A36FE1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42D4FC8-0599-4270-95E0-F2C84E8A5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3640E074-F067-44EF-A8A0-123B695F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30726" name="Picture 6" descr="rokokoo-väri">
            <a:extLst>
              <a:ext uri="{FF2B5EF4-FFF2-40B4-BE49-F238E27FC236}">
                <a16:creationId xmlns:a16="http://schemas.microsoft.com/office/drawing/2014/main" id="{31F9B398-33A7-4B86-9ACA-FB1752B0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60350"/>
            <a:ext cx="4470400" cy="61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047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A768719-4F40-40DC-967A-C2E10F1C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31748" name="Picture 4" descr="tausta">
            <a:extLst>
              <a:ext uri="{FF2B5EF4-FFF2-40B4-BE49-F238E27FC236}">
                <a16:creationId xmlns:a16="http://schemas.microsoft.com/office/drawing/2014/main" id="{082484C9-834C-49BA-8554-44919411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2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E506C97-C009-403C-887F-66BD3009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771" name="AutoShape 3">
            <a:extLst>
              <a:ext uri="{FF2B5EF4-FFF2-40B4-BE49-F238E27FC236}">
                <a16:creationId xmlns:a16="http://schemas.microsoft.com/office/drawing/2014/main" id="{E70AF946-97C9-4AF2-86C0-0813324D3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836613"/>
            <a:ext cx="5679269" cy="1066800"/>
          </a:xfrm>
          <a:prstGeom prst="wedgeRectCallout">
            <a:avLst>
              <a:gd name="adj1" fmla="val -30755"/>
              <a:gd name="adj2" fmla="val 497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UUSKLASSISMIN TAIDE</a:t>
            </a:r>
          </a:p>
          <a:p>
            <a:r>
              <a:rPr lang="fi-FI" altLang="fi-FI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1700-LUVUN</a:t>
            </a:r>
          </a:p>
          <a:p>
            <a:r>
              <a:rPr lang="fi-FI" altLang="fi-FI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LOPUSTA ALKAEN</a:t>
            </a:r>
          </a:p>
        </p:txBody>
      </p:sp>
      <p:sp>
        <p:nvSpPr>
          <p:cNvPr id="32772" name="AutoShape 4">
            <a:extLst>
              <a:ext uri="{FF2B5EF4-FFF2-40B4-BE49-F238E27FC236}">
                <a16:creationId xmlns:a16="http://schemas.microsoft.com/office/drawing/2014/main" id="{581B4394-657E-4A1F-8908-0525FA673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81325"/>
            <a:ext cx="5832475" cy="2895600"/>
          </a:xfrm>
          <a:prstGeom prst="wedgeRectCallout">
            <a:avLst>
              <a:gd name="adj1" fmla="val -63690"/>
              <a:gd name="adj2" fmla="val -353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TYYPILLISIÄ PIIRTEITÄ: 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AIHEET USEIN ANTIIKISTA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YKSINKERTAISUUS JA </a:t>
            </a:r>
          </a:p>
          <a:p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SELKEYS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PYSÄHTYNYT SOMMITELMA</a:t>
            </a:r>
          </a:p>
        </p:txBody>
      </p:sp>
      <p:pic>
        <p:nvPicPr>
          <p:cNvPr id="32774" name="Picture 6" descr="missuuskl">
            <a:extLst>
              <a:ext uri="{FF2B5EF4-FFF2-40B4-BE49-F238E27FC236}">
                <a16:creationId xmlns:a16="http://schemas.microsoft.com/office/drawing/2014/main" id="{146B0CE4-7EFC-4BB6-88F6-497D8702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476250"/>
            <a:ext cx="3614737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5078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FC81C6F-DA67-40A8-9F6D-15B8ABFC7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795" name="AutoShape 3">
            <a:extLst>
              <a:ext uri="{FF2B5EF4-FFF2-40B4-BE49-F238E27FC236}">
                <a16:creationId xmlns:a16="http://schemas.microsoft.com/office/drawing/2014/main" id="{128C5640-287F-4C78-9852-BA2AAB17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836613"/>
            <a:ext cx="5832475" cy="1066800"/>
          </a:xfrm>
          <a:prstGeom prst="wedgeRectCallout">
            <a:avLst>
              <a:gd name="adj1" fmla="val -30755"/>
              <a:gd name="adj2" fmla="val 497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UUSKLASSISMIN TAIDE</a:t>
            </a:r>
          </a:p>
          <a:p>
            <a:r>
              <a:rPr lang="fi-FI" altLang="fi-FI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1700-LUVUN</a:t>
            </a:r>
          </a:p>
          <a:p>
            <a:r>
              <a:rPr lang="fi-FI" altLang="fi-FI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LOPUSTA ALKAEN</a:t>
            </a:r>
          </a:p>
        </p:txBody>
      </p:sp>
      <p:sp>
        <p:nvSpPr>
          <p:cNvPr id="33796" name="AutoShape 4">
            <a:extLst>
              <a:ext uri="{FF2B5EF4-FFF2-40B4-BE49-F238E27FC236}">
                <a16:creationId xmlns:a16="http://schemas.microsoft.com/office/drawing/2014/main" id="{D54C2924-9AEE-43FD-BF2F-713BF5D8A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81325"/>
            <a:ext cx="5832475" cy="2895600"/>
          </a:xfrm>
          <a:prstGeom prst="wedgeRectCallout">
            <a:avLst>
              <a:gd name="adj1" fmla="val -63690"/>
              <a:gd name="adj2" fmla="val -353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ANTONIO CANOVA:</a:t>
            </a:r>
          </a:p>
          <a:p>
            <a:r>
              <a:rPr lang="it-IT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VENUS ITALICA (1811)</a:t>
            </a:r>
          </a:p>
        </p:txBody>
      </p:sp>
      <p:pic>
        <p:nvPicPr>
          <p:cNvPr id="33797" name="Picture 5" descr="missuuskl">
            <a:extLst>
              <a:ext uri="{FF2B5EF4-FFF2-40B4-BE49-F238E27FC236}">
                <a16:creationId xmlns:a16="http://schemas.microsoft.com/office/drawing/2014/main" id="{773E07F5-798C-45AB-92D7-ED57B98F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476250"/>
            <a:ext cx="3614737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7563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A615FBD-23F5-4918-98E5-F47F53A8C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34820" name="Picture 4" descr="tausta">
            <a:extLst>
              <a:ext uri="{FF2B5EF4-FFF2-40B4-BE49-F238E27FC236}">
                <a16:creationId xmlns:a16="http://schemas.microsoft.com/office/drawing/2014/main" id="{7A80B43E-FC06-4C7D-81A0-A3DBD356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7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>
            <a:extLst>
              <a:ext uri="{FF2B5EF4-FFF2-40B4-BE49-F238E27FC236}">
                <a16:creationId xmlns:a16="http://schemas.microsoft.com/office/drawing/2014/main" id="{11188B70-135B-4C78-A305-C827D986FA12}"/>
              </a:ext>
            </a:extLst>
          </p:cNvPr>
          <p:cNvGrpSpPr>
            <a:grpSpLocks/>
          </p:cNvGrpSpPr>
          <p:nvPr/>
        </p:nvGrpSpPr>
        <p:grpSpPr bwMode="auto">
          <a:xfrm>
            <a:off x="-1044575" y="0"/>
            <a:ext cx="10188575" cy="6858000"/>
            <a:chOff x="-658" y="0"/>
            <a:chExt cx="6418" cy="4320"/>
          </a:xfrm>
        </p:grpSpPr>
        <p:grpSp>
          <p:nvGrpSpPr>
            <p:cNvPr id="3078" name="Group 6">
              <a:extLst>
                <a:ext uri="{FF2B5EF4-FFF2-40B4-BE49-F238E27FC236}">
                  <a16:creationId xmlns:a16="http://schemas.microsoft.com/office/drawing/2014/main" id="{A918F542-5432-41E2-9673-6FBD272B1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0"/>
              <a:ext cx="6418" cy="4320"/>
              <a:chOff x="-658" y="0"/>
              <a:chExt cx="6418" cy="4320"/>
            </a:xfrm>
          </p:grpSpPr>
          <p:sp>
            <p:nvSpPr>
              <p:cNvPr id="3076" name="Rectangle 4">
                <a:extLst>
                  <a:ext uri="{FF2B5EF4-FFF2-40B4-BE49-F238E27FC236}">
                    <a16:creationId xmlns:a16="http://schemas.microsoft.com/office/drawing/2014/main" id="{53E69F5E-E60A-49F5-B116-AE0A9575B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3077" name="Picture 5" descr="antiikki">
                <a:extLst>
                  <a:ext uri="{FF2B5EF4-FFF2-40B4-BE49-F238E27FC236}">
                    <a16:creationId xmlns:a16="http://schemas.microsoft.com/office/drawing/2014/main" id="{93B6CBE1-E448-4E72-B512-02631F88C2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58" y="774"/>
                <a:ext cx="1938" cy="3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81" name="Group 9">
              <a:extLst>
                <a:ext uri="{FF2B5EF4-FFF2-40B4-BE49-F238E27FC236}">
                  <a16:creationId xmlns:a16="http://schemas.microsoft.com/office/drawing/2014/main" id="{699D42A2-6878-43E4-BCE2-8E9F1A2AA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799"/>
              <a:ext cx="4176" cy="2640"/>
              <a:chOff x="1519" y="799"/>
              <a:chExt cx="4176" cy="2640"/>
            </a:xfrm>
          </p:grpSpPr>
          <p:sp>
            <p:nvSpPr>
              <p:cNvPr id="3079" name="AutoShape 7">
                <a:extLst>
                  <a:ext uri="{FF2B5EF4-FFF2-40B4-BE49-F238E27FC236}">
                    <a16:creationId xmlns:a16="http://schemas.microsoft.com/office/drawing/2014/main" id="{AD4AD088-4A37-43E4-9121-208132A11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799"/>
                <a:ext cx="4128" cy="672"/>
              </a:xfrm>
              <a:prstGeom prst="wedgeRectCallout">
                <a:avLst>
                  <a:gd name="adj1" fmla="val -13931"/>
                  <a:gd name="adj2" fmla="val 4970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i-FI" altLang="fi-FI" sz="320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ANTIIKIN KLASSISMI</a:t>
                </a:r>
              </a:p>
              <a:p>
                <a:r>
                  <a:rPr lang="fi-FI" altLang="fi-FI" sz="320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AIKAKAUSI: 480–323 eKr.</a:t>
                </a:r>
              </a:p>
            </p:txBody>
          </p:sp>
          <p:sp>
            <p:nvSpPr>
              <p:cNvPr id="3080" name="AutoShape 8">
                <a:extLst>
                  <a:ext uri="{FF2B5EF4-FFF2-40B4-BE49-F238E27FC236}">
                    <a16:creationId xmlns:a16="http://schemas.microsoft.com/office/drawing/2014/main" id="{D945128D-9ECB-4F94-B8DC-417121701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7" y="1615"/>
                <a:ext cx="4128" cy="1824"/>
              </a:xfrm>
              <a:prstGeom prst="wedgeRectCallout">
                <a:avLst>
                  <a:gd name="adj1" fmla="val -34764"/>
                  <a:gd name="adj2" fmla="val -35361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i-FI" altLang="fi-FI" sz="2800" dirty="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TYYPILLISIÄ PIIRTEITÄ: </a:t>
                </a:r>
              </a:p>
              <a:p>
                <a:pPr>
                  <a:buFontTx/>
                  <a:buChar char="•"/>
                </a:pPr>
                <a:r>
                  <a:rPr lang="fi-FI" altLang="fi-FI" sz="2800" dirty="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REALISTISUUS</a:t>
                </a:r>
              </a:p>
              <a:p>
                <a:pPr>
                  <a:buFontTx/>
                  <a:buChar char="•"/>
                </a:pPr>
                <a:r>
                  <a:rPr lang="fi-FI" altLang="fi-FI" sz="2800" dirty="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PYSÄHTYNEEN LIIKKEEN </a:t>
                </a:r>
              </a:p>
              <a:p>
                <a:r>
                  <a:rPr lang="fi-FI" altLang="fi-FI" sz="2800" dirty="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KUVAAMINEN</a:t>
                </a:r>
              </a:p>
              <a:p>
                <a:pPr>
                  <a:buFontTx/>
                  <a:buChar char="•"/>
                </a:pPr>
                <a:r>
                  <a:rPr lang="fi-FI" altLang="fi-FI" sz="2800" dirty="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PAINO TOISELLA JALALLA</a:t>
                </a:r>
              </a:p>
              <a:p>
                <a:pPr>
                  <a:buFontTx/>
                  <a:buChar char="•"/>
                </a:pPr>
                <a:r>
                  <a:rPr lang="fi-FI" altLang="fi-FI" sz="2800" dirty="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VAATTEEN LASKOKSET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5220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3">
            <a:extLst>
              <a:ext uri="{FF2B5EF4-FFF2-40B4-BE49-F238E27FC236}">
                <a16:creationId xmlns:a16="http://schemas.microsoft.com/office/drawing/2014/main" id="{B23E7D3E-5401-4F89-9AD5-7232B7FE67EE}"/>
              </a:ext>
            </a:extLst>
          </p:cNvPr>
          <p:cNvGrpSpPr>
            <a:grpSpLocks/>
          </p:cNvGrpSpPr>
          <p:nvPr/>
        </p:nvGrpSpPr>
        <p:grpSpPr bwMode="auto">
          <a:xfrm>
            <a:off x="-1044575" y="0"/>
            <a:ext cx="10188575" cy="6858000"/>
            <a:chOff x="-658" y="0"/>
            <a:chExt cx="6418" cy="4320"/>
          </a:xfrm>
        </p:grpSpPr>
        <p:sp>
          <p:nvSpPr>
            <p:cNvPr id="4100" name="Rectangle 4">
              <a:extLst>
                <a:ext uri="{FF2B5EF4-FFF2-40B4-BE49-F238E27FC236}">
                  <a16:creationId xmlns:a16="http://schemas.microsoft.com/office/drawing/2014/main" id="{F683C7EF-919B-4D06-A075-9B0FAE77C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4101" name="Picture 5" descr="antiikki">
              <a:extLst>
                <a:ext uri="{FF2B5EF4-FFF2-40B4-BE49-F238E27FC236}">
                  <a16:creationId xmlns:a16="http://schemas.microsoft.com/office/drawing/2014/main" id="{6014373D-7BC3-47E7-83C2-6A8A238A5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8" y="774"/>
              <a:ext cx="1938" cy="3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03" name="AutoShape 7">
            <a:extLst>
              <a:ext uri="{FF2B5EF4-FFF2-40B4-BE49-F238E27FC236}">
                <a16:creationId xmlns:a16="http://schemas.microsoft.com/office/drawing/2014/main" id="{5E2FEB74-905B-4446-BD77-0091FE110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268413"/>
            <a:ext cx="6553200" cy="1066800"/>
          </a:xfrm>
          <a:prstGeom prst="wedgeRectCallout">
            <a:avLst>
              <a:gd name="adj1" fmla="val -13931"/>
              <a:gd name="adj2" fmla="val 497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ANTIIKIN KLASSISMI</a:t>
            </a:r>
          </a:p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480–323 eKr.</a:t>
            </a:r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A3B23E7B-6DA3-402B-9F6F-85146238D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2563813"/>
            <a:ext cx="6553200" cy="2895600"/>
          </a:xfrm>
          <a:prstGeom prst="wedgeRectCallout">
            <a:avLst>
              <a:gd name="adj1" fmla="val -34764"/>
              <a:gd name="adj2" fmla="val -353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ANTIIKIN TYYLISUUNNAT: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ARKAAINEN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KLASSINEN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HELLENISTINEN</a:t>
            </a:r>
          </a:p>
        </p:txBody>
      </p:sp>
    </p:spTree>
    <p:extLst>
      <p:ext uri="{BB962C8B-B14F-4D97-AF65-F5344CB8AC3E}">
        <p14:creationId xmlns:p14="http://schemas.microsoft.com/office/powerpoint/2010/main" val="18886984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F41F8A42-26F1-441D-9383-95AD600A03A4}"/>
              </a:ext>
            </a:extLst>
          </p:cNvPr>
          <p:cNvGrpSpPr>
            <a:grpSpLocks/>
          </p:cNvGrpSpPr>
          <p:nvPr/>
        </p:nvGrpSpPr>
        <p:grpSpPr bwMode="auto">
          <a:xfrm>
            <a:off x="-1044575" y="0"/>
            <a:ext cx="10188575" cy="6858000"/>
            <a:chOff x="-658" y="0"/>
            <a:chExt cx="6418" cy="4320"/>
          </a:xfrm>
        </p:grpSpPr>
        <p:sp>
          <p:nvSpPr>
            <p:cNvPr id="5123" name="Rectangle 3">
              <a:extLst>
                <a:ext uri="{FF2B5EF4-FFF2-40B4-BE49-F238E27FC236}">
                  <a16:creationId xmlns:a16="http://schemas.microsoft.com/office/drawing/2014/main" id="{518DC4AF-877B-4B8B-93CA-5B5F1F3AF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124" name="Picture 4" descr="antiikki">
              <a:extLst>
                <a:ext uri="{FF2B5EF4-FFF2-40B4-BE49-F238E27FC236}">
                  <a16:creationId xmlns:a16="http://schemas.microsoft.com/office/drawing/2014/main" id="{AFFA4A68-3435-4066-8E3B-6BB51AFE2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8" y="774"/>
              <a:ext cx="1938" cy="3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25" name="AutoShape 5">
            <a:extLst>
              <a:ext uri="{FF2B5EF4-FFF2-40B4-BE49-F238E27FC236}">
                <a16:creationId xmlns:a16="http://schemas.microsoft.com/office/drawing/2014/main" id="{2ECCCCA7-AEB5-4DA1-83C9-178BDB994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268413"/>
            <a:ext cx="6553200" cy="1066800"/>
          </a:xfrm>
          <a:prstGeom prst="wedgeRectCallout">
            <a:avLst>
              <a:gd name="adj1" fmla="val -13931"/>
              <a:gd name="adj2" fmla="val 497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ANTIIKIN KLASSISMI</a:t>
            </a:r>
          </a:p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480–323 eKr.</a:t>
            </a:r>
          </a:p>
        </p:txBody>
      </p:sp>
      <p:sp>
        <p:nvSpPr>
          <p:cNvPr id="5126" name="AutoShape 6">
            <a:extLst>
              <a:ext uri="{FF2B5EF4-FFF2-40B4-BE49-F238E27FC236}">
                <a16:creationId xmlns:a16="http://schemas.microsoft.com/office/drawing/2014/main" id="{4D2E27DA-FD50-480B-9FE7-75C8C16F6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2563813"/>
            <a:ext cx="6553200" cy="2895600"/>
          </a:xfrm>
          <a:prstGeom prst="wedgeRectCallout">
            <a:avLst>
              <a:gd name="adj1" fmla="val -34764"/>
              <a:gd name="adj2" fmla="val -353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AFRODITE (n. 130–100 eKr.)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TEKIJÄ TUNTEMATON</a:t>
            </a:r>
          </a:p>
        </p:txBody>
      </p:sp>
    </p:spTree>
    <p:extLst>
      <p:ext uri="{BB962C8B-B14F-4D97-AF65-F5344CB8AC3E}">
        <p14:creationId xmlns:p14="http://schemas.microsoft.com/office/powerpoint/2010/main" val="25641511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>
            <a:extLst>
              <a:ext uri="{FF2B5EF4-FFF2-40B4-BE49-F238E27FC236}">
                <a16:creationId xmlns:a16="http://schemas.microsoft.com/office/drawing/2014/main" id="{D1891AD5-85DC-44AD-844C-0F81F0EED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6150" name="Picture 6" descr="antiikki-väri">
            <a:extLst>
              <a:ext uri="{FF2B5EF4-FFF2-40B4-BE49-F238E27FC236}">
                <a16:creationId xmlns:a16="http://schemas.microsoft.com/office/drawing/2014/main" id="{567E6D72-6061-4032-955F-D50678D0C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0"/>
            <a:ext cx="3978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976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69F3D5D-4CA0-4772-9B77-FD461B54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2" name="Picture 4" descr="tausta">
            <a:extLst>
              <a:ext uri="{FF2B5EF4-FFF2-40B4-BE49-F238E27FC236}">
                <a16:creationId xmlns:a16="http://schemas.microsoft.com/office/drawing/2014/main" id="{D83EFE4C-5CEE-4865-A6D2-81EC7FA7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4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>
            <a:extLst>
              <a:ext uri="{FF2B5EF4-FFF2-40B4-BE49-F238E27FC236}">
                <a16:creationId xmlns:a16="http://schemas.microsoft.com/office/drawing/2014/main" id="{288E7784-057F-4EEC-AC15-BBDC2A31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3825"/>
            <a:ext cx="9288463" cy="654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Rectangle 9">
            <a:extLst>
              <a:ext uri="{FF2B5EF4-FFF2-40B4-BE49-F238E27FC236}">
                <a16:creationId xmlns:a16="http://schemas.microsoft.com/office/drawing/2014/main" id="{3B293765-F924-41B3-BD71-60874FDC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203" name="Picture 11" descr="keskiaika">
            <a:extLst>
              <a:ext uri="{FF2B5EF4-FFF2-40B4-BE49-F238E27FC236}">
                <a16:creationId xmlns:a16="http://schemas.microsoft.com/office/drawing/2014/main" id="{4469A964-C848-4AE2-B3E2-AE6D7CAA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773113"/>
            <a:ext cx="3524250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AutoShape 12">
            <a:extLst>
              <a:ext uri="{FF2B5EF4-FFF2-40B4-BE49-F238E27FC236}">
                <a16:creationId xmlns:a16="http://schemas.microsoft.com/office/drawing/2014/main" id="{832692AA-E7CF-47FA-A7C4-E8BA48CA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268413"/>
            <a:ext cx="6553200" cy="1066800"/>
          </a:xfrm>
          <a:prstGeom prst="wedgeRectCallout">
            <a:avLst>
              <a:gd name="adj1" fmla="val -13931"/>
              <a:gd name="adj2" fmla="val 497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KESKIAJAN TAIDE</a:t>
            </a:r>
          </a:p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n. 500–1500</a:t>
            </a:r>
          </a:p>
        </p:txBody>
      </p:sp>
      <p:sp>
        <p:nvSpPr>
          <p:cNvPr id="8205" name="AutoShape 13">
            <a:extLst>
              <a:ext uri="{FF2B5EF4-FFF2-40B4-BE49-F238E27FC236}">
                <a16:creationId xmlns:a16="http://schemas.microsoft.com/office/drawing/2014/main" id="{D7526DE2-8CEF-4F66-AD8E-98F324851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2563813"/>
            <a:ext cx="6553200" cy="2895600"/>
          </a:xfrm>
          <a:prstGeom prst="wedgeRectCallout">
            <a:avLst>
              <a:gd name="adj1" fmla="val -34764"/>
              <a:gd name="adj2" fmla="val -353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TYYPILLISIÄ PIIRTEITÄ: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AIHEET PÄÄOSIN  </a:t>
            </a:r>
          </a:p>
          <a:p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USKONNOLLISIA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ARVOPERSPEKTIIVI</a:t>
            </a:r>
          </a:p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TEKIJÄ USEIN </a:t>
            </a:r>
          </a:p>
          <a:p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TUNTEMATON</a:t>
            </a:r>
          </a:p>
        </p:txBody>
      </p:sp>
    </p:spTree>
    <p:extLst>
      <p:ext uri="{BB962C8B-B14F-4D97-AF65-F5344CB8AC3E}">
        <p14:creationId xmlns:p14="http://schemas.microsoft.com/office/powerpoint/2010/main" val="5814024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2B0C093-023B-402F-89FE-1574410E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3825"/>
            <a:ext cx="9288463" cy="654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2A7E1AE6-1D38-40EE-9BA7-D7C1631E1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20" name="Picture 4" descr="keskiaika">
            <a:extLst>
              <a:ext uri="{FF2B5EF4-FFF2-40B4-BE49-F238E27FC236}">
                <a16:creationId xmlns:a16="http://schemas.microsoft.com/office/drawing/2014/main" id="{5A2954E1-5310-4D6F-B499-19C88564A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773113"/>
            <a:ext cx="3524250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5">
            <a:extLst>
              <a:ext uri="{FF2B5EF4-FFF2-40B4-BE49-F238E27FC236}">
                <a16:creationId xmlns:a16="http://schemas.microsoft.com/office/drawing/2014/main" id="{ACD5915B-0DD5-4F2D-95C4-CBE8FE9CD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268413"/>
            <a:ext cx="6553200" cy="1066800"/>
          </a:xfrm>
          <a:prstGeom prst="wedgeRectCallout">
            <a:avLst>
              <a:gd name="adj1" fmla="val -13931"/>
              <a:gd name="adj2" fmla="val 497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KESKIAJAN TAIDE:</a:t>
            </a:r>
          </a:p>
          <a:p>
            <a:r>
              <a:rPr lang="fi-FI" altLang="fi-FI"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AIKAKAUSI: n. 500–1500</a:t>
            </a:r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2688E821-7BE4-4A29-A08F-734F8E82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2563813"/>
            <a:ext cx="6553200" cy="2895600"/>
          </a:xfrm>
          <a:prstGeom prst="wedgeRectCallout">
            <a:avLst>
              <a:gd name="adj1" fmla="val -34764"/>
              <a:gd name="adj2" fmla="val -353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i-FI" altLang="fi-FI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KESKIAJAN MADONNA</a:t>
            </a:r>
          </a:p>
        </p:txBody>
      </p:sp>
    </p:spTree>
    <p:extLst>
      <p:ext uri="{BB962C8B-B14F-4D97-AF65-F5344CB8AC3E}">
        <p14:creationId xmlns:p14="http://schemas.microsoft.com/office/powerpoint/2010/main" val="3940491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273</Words>
  <Application>Microsoft Office PowerPoint</Application>
  <PresentationFormat>Näytössä katseltava diaesitys (4:3)</PresentationFormat>
  <Paragraphs>102</Paragraphs>
  <Slides>29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3" baseType="lpstr">
      <vt:lpstr>Verdana</vt:lpstr>
      <vt:lpstr>Arial</vt:lpstr>
      <vt:lpstr>Merriweather Sans</vt:lpstr>
      <vt:lpstr>Blank Presentation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Lehtinen, Karri V</dc:creator>
  <cp:lastModifiedBy>Kaisa Ylikoski</cp:lastModifiedBy>
  <cp:revision>4</cp:revision>
  <dcterms:modified xsi:type="dcterms:W3CDTF">2018-07-26T08:21:36Z</dcterms:modified>
</cp:coreProperties>
</file>