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9" r:id="rId4"/>
    <p:sldId id="266" r:id="rId5"/>
    <p:sldId id="260" r:id="rId6"/>
    <p:sldId id="268" r:id="rId7"/>
    <p:sldId id="261" r:id="rId8"/>
    <p:sldId id="264" r:id="rId9"/>
    <p:sldId id="271" r:id="rId10"/>
    <p:sldId id="265" r:id="rId11"/>
    <p:sldId id="269" r:id="rId12"/>
    <p:sldId id="270" r:id="rId1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a Degerman" initials="PD" lastIdx="3" clrIdx="0">
    <p:extLst/>
  </p:cmAuthor>
  <p:cmAuthor id="2" name="Paula Degerman" initials="PD [2]" lastIdx="0" clrIdx="1">
    <p:extLst/>
  </p:cmAuthor>
  <p:cmAuthor id="3" name="Paula Degerman" initials="PD [3]" lastIdx="0" clrIdx="2">
    <p:extLst/>
  </p:cmAuthor>
  <p:cmAuthor id="4" name="Paula Degerman" initials="PD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8640"/>
    <p:restoredTop sz="94674"/>
  </p:normalViewPr>
  <p:slideViewPr>
    <p:cSldViewPr snapToGrid="0" snapToObjects="1">
      <p:cViewPr varScale="1">
        <p:scale>
          <a:sx n="65" d="100"/>
          <a:sy n="65" d="100"/>
        </p:scale>
        <p:origin x="72" y="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F589FA-5F87-2540-86BB-BA600D640F33}" type="doc">
      <dgm:prSet loTypeId="urn:microsoft.com/office/officeart/2008/layout/RadialCluster" loCatId="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fi-FI"/>
        </a:p>
      </dgm:t>
    </dgm:pt>
    <dgm:pt modelId="{95CD7801-FD36-CF4D-AEC7-23548917DFFB}">
      <dgm:prSet phldrT="[Teksti]"/>
      <dgm:spPr/>
      <dgm:t>
        <a:bodyPr/>
        <a:lstStyle/>
        <a:p>
          <a:r>
            <a:rPr lang="fi-FI" dirty="0" smtClean="0"/>
            <a:t>Oppimisen psykologinen perusta</a:t>
          </a:r>
          <a:endParaRPr lang="fi-FI" dirty="0"/>
        </a:p>
      </dgm:t>
    </dgm:pt>
    <dgm:pt modelId="{B94DEE91-4D9D-5044-8B38-B0C6F755DB7D}" type="parTrans" cxnId="{775C098C-CE84-D542-9C48-B75E4D382969}">
      <dgm:prSet/>
      <dgm:spPr/>
      <dgm:t>
        <a:bodyPr/>
        <a:lstStyle/>
        <a:p>
          <a:endParaRPr lang="fi-FI"/>
        </a:p>
      </dgm:t>
    </dgm:pt>
    <dgm:pt modelId="{D61405CC-1659-1346-810B-65B14CE95EB9}" type="sibTrans" cxnId="{775C098C-CE84-D542-9C48-B75E4D382969}">
      <dgm:prSet/>
      <dgm:spPr/>
      <dgm:t>
        <a:bodyPr/>
        <a:lstStyle/>
        <a:p>
          <a:endParaRPr lang="fi-FI"/>
        </a:p>
      </dgm:t>
    </dgm:pt>
    <dgm:pt modelId="{E94AE977-645D-7C4C-8889-941911B53847}">
      <dgm:prSet phldrT="[Teksti]" custT="1"/>
      <dgm:spPr/>
      <dgm:t>
        <a:bodyPr/>
        <a:lstStyle/>
        <a:p>
          <a:r>
            <a:rPr lang="fi-FI" sz="2400" dirty="0" smtClean="0"/>
            <a:t>Biologinen perusta</a:t>
          </a:r>
          <a:endParaRPr lang="fi-FI" sz="2400" dirty="0"/>
        </a:p>
      </dgm:t>
    </dgm:pt>
    <dgm:pt modelId="{1E007DA9-3BD5-9C43-8E67-C02FB416D96A}" type="parTrans" cxnId="{7C6026FA-58F0-7743-B76B-2465448BA669}">
      <dgm:prSet/>
      <dgm:spPr/>
      <dgm:t>
        <a:bodyPr/>
        <a:lstStyle/>
        <a:p>
          <a:endParaRPr lang="fi-FI"/>
        </a:p>
      </dgm:t>
    </dgm:pt>
    <dgm:pt modelId="{3852A6E1-02B3-D74A-85DB-CD4965BA9557}" type="sibTrans" cxnId="{7C6026FA-58F0-7743-B76B-2465448BA669}">
      <dgm:prSet/>
      <dgm:spPr/>
      <dgm:t>
        <a:bodyPr/>
        <a:lstStyle/>
        <a:p>
          <a:endParaRPr lang="fi-FI"/>
        </a:p>
      </dgm:t>
    </dgm:pt>
    <dgm:pt modelId="{990203B2-5353-0B4B-B0D8-7D85F54C9B49}">
      <dgm:prSet phldrT="[Teksti]" custT="1"/>
      <dgm:spPr/>
      <dgm:t>
        <a:bodyPr/>
        <a:lstStyle/>
        <a:p>
          <a:r>
            <a:rPr lang="fi-FI" sz="2400" dirty="0" smtClean="0"/>
            <a:t>Sosiokulttuurinen perusta</a:t>
          </a:r>
          <a:endParaRPr lang="fi-FI" sz="2400" dirty="0"/>
        </a:p>
      </dgm:t>
    </dgm:pt>
    <dgm:pt modelId="{48329974-625A-C44E-A484-32D016B6A0B3}" type="parTrans" cxnId="{E2242F66-60FF-264C-AA80-3666463420F0}">
      <dgm:prSet/>
      <dgm:spPr/>
      <dgm:t>
        <a:bodyPr/>
        <a:lstStyle/>
        <a:p>
          <a:endParaRPr lang="fi-FI"/>
        </a:p>
      </dgm:t>
    </dgm:pt>
    <dgm:pt modelId="{1193FC39-E26C-AA43-AA87-3D794F7F9EB7}" type="sibTrans" cxnId="{E2242F66-60FF-264C-AA80-3666463420F0}">
      <dgm:prSet/>
      <dgm:spPr/>
      <dgm:t>
        <a:bodyPr/>
        <a:lstStyle/>
        <a:p>
          <a:endParaRPr lang="fi-FI"/>
        </a:p>
      </dgm:t>
    </dgm:pt>
    <dgm:pt modelId="{CCAF475E-98EF-D04B-BD25-EB47DAFC4B7F}">
      <dgm:prSet phldrT="[Teksti]" custT="1"/>
      <dgm:spPr/>
      <dgm:t>
        <a:bodyPr/>
        <a:lstStyle/>
        <a:p>
          <a:r>
            <a:rPr lang="fi-FI" sz="2400" dirty="0" smtClean="0"/>
            <a:t>Kognitiivinen perusta</a:t>
          </a:r>
          <a:endParaRPr lang="fi-FI" sz="2400" dirty="0"/>
        </a:p>
      </dgm:t>
    </dgm:pt>
    <dgm:pt modelId="{3DCFBE67-0D41-D747-B21D-E3BB4478BCD7}" type="parTrans" cxnId="{B4EAA234-B97D-3844-8DF6-04565C85290D}">
      <dgm:prSet/>
      <dgm:spPr/>
      <dgm:t>
        <a:bodyPr/>
        <a:lstStyle/>
        <a:p>
          <a:endParaRPr lang="fi-FI"/>
        </a:p>
      </dgm:t>
    </dgm:pt>
    <dgm:pt modelId="{80E62E3B-7383-7744-B87D-077FF647B01B}" type="sibTrans" cxnId="{B4EAA234-B97D-3844-8DF6-04565C85290D}">
      <dgm:prSet/>
      <dgm:spPr/>
      <dgm:t>
        <a:bodyPr/>
        <a:lstStyle/>
        <a:p>
          <a:endParaRPr lang="fi-FI"/>
        </a:p>
      </dgm:t>
    </dgm:pt>
    <dgm:pt modelId="{CD16AC5A-DE8D-C74F-B410-CA3D28A0A01C}" type="pres">
      <dgm:prSet presAssocID="{43F589FA-5F87-2540-86BB-BA600D640F33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fi-FI"/>
        </a:p>
      </dgm:t>
    </dgm:pt>
    <dgm:pt modelId="{93A88419-D192-2E44-93F7-6BE6C850733B}" type="pres">
      <dgm:prSet presAssocID="{95CD7801-FD36-CF4D-AEC7-23548917DFFB}" presName="singleCycle" presStyleCnt="0"/>
      <dgm:spPr/>
    </dgm:pt>
    <dgm:pt modelId="{83457974-54BD-4F49-AB83-F8B221724910}" type="pres">
      <dgm:prSet presAssocID="{95CD7801-FD36-CF4D-AEC7-23548917DFFB}" presName="singleCenter" presStyleLbl="node1" presStyleIdx="0" presStyleCnt="4" custScaleX="139497" custScaleY="129130" custLinFactNeighborY="-5340">
        <dgm:presLayoutVars>
          <dgm:chMax val="7"/>
          <dgm:chPref val="7"/>
        </dgm:presLayoutVars>
      </dgm:prSet>
      <dgm:spPr/>
      <dgm:t>
        <a:bodyPr/>
        <a:lstStyle/>
        <a:p>
          <a:endParaRPr lang="fi-FI"/>
        </a:p>
      </dgm:t>
    </dgm:pt>
    <dgm:pt modelId="{3D577D41-331C-514C-987D-525A143C2894}" type="pres">
      <dgm:prSet presAssocID="{1E007DA9-3BD5-9C43-8E67-C02FB416D96A}" presName="Name56" presStyleLbl="parChTrans1D2" presStyleIdx="0" presStyleCnt="3"/>
      <dgm:spPr/>
      <dgm:t>
        <a:bodyPr/>
        <a:lstStyle/>
        <a:p>
          <a:endParaRPr lang="fi-FI"/>
        </a:p>
      </dgm:t>
    </dgm:pt>
    <dgm:pt modelId="{130C524D-3377-9243-91EF-EAACC98EF741}" type="pres">
      <dgm:prSet presAssocID="{E94AE977-645D-7C4C-8889-941911B53847}" presName="text0" presStyleLbl="node1" presStyleIdx="1" presStyleCnt="4" custScaleX="251229" custScaleY="117375" custRadScaleRad="111673" custRadScaleInc="571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23171455-532F-FA43-93ED-ECF28F38FE15}" type="pres">
      <dgm:prSet presAssocID="{48329974-625A-C44E-A484-32D016B6A0B3}" presName="Name56" presStyleLbl="parChTrans1D2" presStyleIdx="1" presStyleCnt="3"/>
      <dgm:spPr/>
      <dgm:t>
        <a:bodyPr/>
        <a:lstStyle/>
        <a:p>
          <a:endParaRPr lang="fi-FI"/>
        </a:p>
      </dgm:t>
    </dgm:pt>
    <dgm:pt modelId="{EEA6476A-0B93-9B46-A713-9DFB3A84B19F}" type="pres">
      <dgm:prSet presAssocID="{990203B2-5353-0B4B-B0D8-7D85F54C9B49}" presName="text0" presStyleLbl="node1" presStyleIdx="2" presStyleCnt="4" custScaleX="251288" custScaleY="116793" custRadScaleRad="137815" custRadScaleInc="-14049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EDA7047-C72A-824E-AD52-E5E22752D2DA}" type="pres">
      <dgm:prSet presAssocID="{3DCFBE67-0D41-D747-B21D-E3BB4478BCD7}" presName="Name56" presStyleLbl="parChTrans1D2" presStyleIdx="2" presStyleCnt="3"/>
      <dgm:spPr/>
      <dgm:t>
        <a:bodyPr/>
        <a:lstStyle/>
        <a:p>
          <a:endParaRPr lang="fi-FI"/>
        </a:p>
      </dgm:t>
    </dgm:pt>
    <dgm:pt modelId="{4A1A7CF3-87C7-F245-A02B-BDF284DEA57B}" type="pres">
      <dgm:prSet presAssocID="{CCAF475E-98EF-D04B-BD25-EB47DAFC4B7F}" presName="text0" presStyleLbl="node1" presStyleIdx="3" presStyleCnt="4" custScaleX="250970" custScaleY="119063" custRadScaleRad="137091" custRadScaleInc="15346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7492C157-676A-C14E-9190-5981B00C224F}" type="presOf" srcId="{48329974-625A-C44E-A484-32D016B6A0B3}" destId="{23171455-532F-FA43-93ED-ECF28F38FE15}" srcOrd="0" destOrd="0" presId="urn:microsoft.com/office/officeart/2008/layout/RadialCluster"/>
    <dgm:cxn modelId="{03C7E8AE-B157-D94F-98CF-826D7D43C029}" type="presOf" srcId="{990203B2-5353-0B4B-B0D8-7D85F54C9B49}" destId="{EEA6476A-0B93-9B46-A713-9DFB3A84B19F}" srcOrd="0" destOrd="0" presId="urn:microsoft.com/office/officeart/2008/layout/RadialCluster"/>
    <dgm:cxn modelId="{775C098C-CE84-D542-9C48-B75E4D382969}" srcId="{43F589FA-5F87-2540-86BB-BA600D640F33}" destId="{95CD7801-FD36-CF4D-AEC7-23548917DFFB}" srcOrd="0" destOrd="0" parTransId="{B94DEE91-4D9D-5044-8B38-B0C6F755DB7D}" sibTransId="{D61405CC-1659-1346-810B-65B14CE95EB9}"/>
    <dgm:cxn modelId="{E2242F66-60FF-264C-AA80-3666463420F0}" srcId="{95CD7801-FD36-CF4D-AEC7-23548917DFFB}" destId="{990203B2-5353-0B4B-B0D8-7D85F54C9B49}" srcOrd="1" destOrd="0" parTransId="{48329974-625A-C44E-A484-32D016B6A0B3}" sibTransId="{1193FC39-E26C-AA43-AA87-3D794F7F9EB7}"/>
    <dgm:cxn modelId="{627B9102-4A77-F44B-A86C-F9F209E88D70}" type="presOf" srcId="{CCAF475E-98EF-D04B-BD25-EB47DAFC4B7F}" destId="{4A1A7CF3-87C7-F245-A02B-BDF284DEA57B}" srcOrd="0" destOrd="0" presId="urn:microsoft.com/office/officeart/2008/layout/RadialCluster"/>
    <dgm:cxn modelId="{AE50E80D-7F90-5C42-9F0E-093DD40D166E}" type="presOf" srcId="{3DCFBE67-0D41-D747-B21D-E3BB4478BCD7}" destId="{CEDA7047-C72A-824E-AD52-E5E22752D2DA}" srcOrd="0" destOrd="0" presId="urn:microsoft.com/office/officeart/2008/layout/RadialCluster"/>
    <dgm:cxn modelId="{6D6385D7-1827-9346-9827-4FC92210BBD0}" type="presOf" srcId="{43F589FA-5F87-2540-86BB-BA600D640F33}" destId="{CD16AC5A-DE8D-C74F-B410-CA3D28A0A01C}" srcOrd="0" destOrd="0" presId="urn:microsoft.com/office/officeart/2008/layout/RadialCluster"/>
    <dgm:cxn modelId="{23E9546B-F55C-C843-B63C-03A3D5D87AAE}" type="presOf" srcId="{1E007DA9-3BD5-9C43-8E67-C02FB416D96A}" destId="{3D577D41-331C-514C-987D-525A143C2894}" srcOrd="0" destOrd="0" presId="urn:microsoft.com/office/officeart/2008/layout/RadialCluster"/>
    <dgm:cxn modelId="{512393C1-29CD-CB45-A646-D62274B58D63}" type="presOf" srcId="{95CD7801-FD36-CF4D-AEC7-23548917DFFB}" destId="{83457974-54BD-4F49-AB83-F8B221724910}" srcOrd="0" destOrd="0" presId="urn:microsoft.com/office/officeart/2008/layout/RadialCluster"/>
    <dgm:cxn modelId="{7C6026FA-58F0-7743-B76B-2465448BA669}" srcId="{95CD7801-FD36-CF4D-AEC7-23548917DFFB}" destId="{E94AE977-645D-7C4C-8889-941911B53847}" srcOrd="0" destOrd="0" parTransId="{1E007DA9-3BD5-9C43-8E67-C02FB416D96A}" sibTransId="{3852A6E1-02B3-D74A-85DB-CD4965BA9557}"/>
    <dgm:cxn modelId="{B4EAA234-B97D-3844-8DF6-04565C85290D}" srcId="{95CD7801-FD36-CF4D-AEC7-23548917DFFB}" destId="{CCAF475E-98EF-D04B-BD25-EB47DAFC4B7F}" srcOrd="2" destOrd="0" parTransId="{3DCFBE67-0D41-D747-B21D-E3BB4478BCD7}" sibTransId="{80E62E3B-7383-7744-B87D-077FF647B01B}"/>
    <dgm:cxn modelId="{DE72472A-5E83-6F49-A378-DD75AAE7F6EE}" type="presOf" srcId="{E94AE977-645D-7C4C-8889-941911B53847}" destId="{130C524D-3377-9243-91EF-EAACC98EF741}" srcOrd="0" destOrd="0" presId="urn:microsoft.com/office/officeart/2008/layout/RadialCluster"/>
    <dgm:cxn modelId="{5A7D942D-AFE2-8748-8E64-817DB4FB7325}" type="presParOf" srcId="{CD16AC5A-DE8D-C74F-B410-CA3D28A0A01C}" destId="{93A88419-D192-2E44-93F7-6BE6C850733B}" srcOrd="0" destOrd="0" presId="urn:microsoft.com/office/officeart/2008/layout/RadialCluster"/>
    <dgm:cxn modelId="{84A69B1E-E2C0-C148-9841-81015785D225}" type="presParOf" srcId="{93A88419-D192-2E44-93F7-6BE6C850733B}" destId="{83457974-54BD-4F49-AB83-F8B221724910}" srcOrd="0" destOrd="0" presId="urn:microsoft.com/office/officeart/2008/layout/RadialCluster"/>
    <dgm:cxn modelId="{E8F6AEA8-FCE8-F64C-9862-088CFF7A4C59}" type="presParOf" srcId="{93A88419-D192-2E44-93F7-6BE6C850733B}" destId="{3D577D41-331C-514C-987D-525A143C2894}" srcOrd="1" destOrd="0" presId="urn:microsoft.com/office/officeart/2008/layout/RadialCluster"/>
    <dgm:cxn modelId="{806AF217-3578-B94A-9FB7-03B9BF48B17D}" type="presParOf" srcId="{93A88419-D192-2E44-93F7-6BE6C850733B}" destId="{130C524D-3377-9243-91EF-EAACC98EF741}" srcOrd="2" destOrd="0" presId="urn:microsoft.com/office/officeart/2008/layout/RadialCluster"/>
    <dgm:cxn modelId="{FFEC2DA4-081F-9E46-928A-0D36299832C6}" type="presParOf" srcId="{93A88419-D192-2E44-93F7-6BE6C850733B}" destId="{23171455-532F-FA43-93ED-ECF28F38FE15}" srcOrd="3" destOrd="0" presId="urn:microsoft.com/office/officeart/2008/layout/RadialCluster"/>
    <dgm:cxn modelId="{178B6721-D998-7949-8019-B8FF60C5DB0D}" type="presParOf" srcId="{93A88419-D192-2E44-93F7-6BE6C850733B}" destId="{EEA6476A-0B93-9B46-A713-9DFB3A84B19F}" srcOrd="4" destOrd="0" presId="urn:microsoft.com/office/officeart/2008/layout/RadialCluster"/>
    <dgm:cxn modelId="{58550B38-0630-E94E-94B2-BDF215311382}" type="presParOf" srcId="{93A88419-D192-2E44-93F7-6BE6C850733B}" destId="{CEDA7047-C72A-824E-AD52-E5E22752D2DA}" srcOrd="5" destOrd="0" presId="urn:microsoft.com/office/officeart/2008/layout/RadialCluster"/>
    <dgm:cxn modelId="{209E3D7D-66A7-1E47-B533-3499AEA31FB6}" type="presParOf" srcId="{93A88419-D192-2E44-93F7-6BE6C850733B}" destId="{4A1A7CF3-87C7-F245-A02B-BDF284DEA57B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457974-54BD-4F49-AB83-F8B221724910}">
      <dsp:nvSpPr>
        <dsp:cNvPr id="0" name=""/>
        <dsp:cNvSpPr/>
      </dsp:nvSpPr>
      <dsp:spPr>
        <a:xfrm>
          <a:off x="3151121" y="1847039"/>
          <a:ext cx="2080878" cy="1926233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6040" tIns="66040" rIns="66040" bIns="6604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600" kern="1200" dirty="0" smtClean="0"/>
            <a:t>Oppimisen psykologinen perusta</a:t>
          </a:r>
          <a:endParaRPr lang="fi-FI" sz="2600" kern="1200" dirty="0"/>
        </a:p>
      </dsp:txBody>
      <dsp:txXfrm>
        <a:off x="3245152" y="1941070"/>
        <a:ext cx="1892816" cy="1738171"/>
      </dsp:txXfrm>
    </dsp:sp>
    <dsp:sp modelId="{3D577D41-331C-514C-987D-525A143C2894}">
      <dsp:nvSpPr>
        <dsp:cNvPr id="0" name=""/>
        <dsp:cNvSpPr/>
      </dsp:nvSpPr>
      <dsp:spPr>
        <a:xfrm rot="16223660">
          <a:off x="3863527" y="1510065"/>
          <a:ext cx="67396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73962" y="0"/>
              </a:lnTo>
            </a:path>
          </a:pathLst>
        </a:custGeom>
        <a:noFill/>
        <a:ln w="635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0C524D-3377-9243-91EF-EAACC98EF741}">
      <dsp:nvSpPr>
        <dsp:cNvPr id="0" name=""/>
        <dsp:cNvSpPr/>
      </dsp:nvSpPr>
      <dsp:spPr>
        <a:xfrm>
          <a:off x="2951423" y="0"/>
          <a:ext cx="2510882" cy="1173092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 dirty="0" smtClean="0"/>
            <a:t>Biologinen perusta</a:t>
          </a:r>
          <a:endParaRPr lang="fi-FI" sz="2400" kern="1200" dirty="0"/>
        </a:p>
      </dsp:txBody>
      <dsp:txXfrm>
        <a:off x="3008689" y="57266"/>
        <a:ext cx="2396350" cy="1058560"/>
      </dsp:txXfrm>
    </dsp:sp>
    <dsp:sp modelId="{23171455-532F-FA43-93ED-ECF28F38FE15}">
      <dsp:nvSpPr>
        <dsp:cNvPr id="0" name=""/>
        <dsp:cNvSpPr/>
      </dsp:nvSpPr>
      <dsp:spPr>
        <a:xfrm rot="1534733">
          <a:off x="5195182" y="3470369"/>
          <a:ext cx="75130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51309" y="0"/>
              </a:lnTo>
            </a:path>
          </a:pathLst>
        </a:custGeom>
        <a:noFill/>
        <a:ln w="635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A6476A-0B93-9B46-A713-9DFB3A84B19F}">
      <dsp:nvSpPr>
        <dsp:cNvPr id="0" name=""/>
        <dsp:cNvSpPr/>
      </dsp:nvSpPr>
      <dsp:spPr>
        <a:xfrm>
          <a:off x="5873237" y="3632560"/>
          <a:ext cx="2511472" cy="1167275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 dirty="0" smtClean="0"/>
            <a:t>Sosiokulttuurinen perusta</a:t>
          </a:r>
          <a:endParaRPr lang="fi-FI" sz="2400" kern="1200" dirty="0"/>
        </a:p>
      </dsp:txBody>
      <dsp:txXfrm>
        <a:off x="5930219" y="3689542"/>
        <a:ext cx="2397508" cy="1053311"/>
      </dsp:txXfrm>
    </dsp:sp>
    <dsp:sp modelId="{CEDA7047-C72A-824E-AD52-E5E22752D2DA}">
      <dsp:nvSpPr>
        <dsp:cNvPr id="0" name=""/>
        <dsp:cNvSpPr/>
      </dsp:nvSpPr>
      <dsp:spPr>
        <a:xfrm rot="9309227">
          <a:off x="2475516" y="3440752"/>
          <a:ext cx="70838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08389" y="0"/>
              </a:lnTo>
            </a:path>
          </a:pathLst>
        </a:custGeom>
        <a:noFill/>
        <a:ln w="635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1A7CF3-87C7-F245-A02B-BDF284DEA57B}">
      <dsp:nvSpPr>
        <dsp:cNvPr id="0" name=""/>
        <dsp:cNvSpPr/>
      </dsp:nvSpPr>
      <dsp:spPr>
        <a:xfrm>
          <a:off x="6" y="3575323"/>
          <a:ext cx="2508293" cy="1189962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 dirty="0" smtClean="0"/>
            <a:t>Kognitiivinen perusta</a:t>
          </a:r>
          <a:endParaRPr lang="fi-FI" sz="2400" kern="1200" dirty="0"/>
        </a:p>
      </dsp:txBody>
      <dsp:txXfrm>
        <a:off x="58095" y="3633412"/>
        <a:ext cx="2392115" cy="10737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289AC4-A32B-714F-9F96-3D389C63A89A}" type="datetimeFigureOut">
              <a:rPr lang="fi-FI" smtClean="0"/>
              <a:t>18.9.2017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669939-1E8E-3D4C-93E8-47AEED8C0B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6775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669939-1E8E-3D4C-93E8-47AEED8C0B59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5612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18.9.2017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0055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18.9.2017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9542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18.9.2017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24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18.9.2017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3654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18.9.2017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2782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18.9.2017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4228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18.9.2017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9745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18.9.2017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4765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18.9.2017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960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18.9.2017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0991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18.9.2017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7326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7000"/>
            <a:lum/>
          </a:blip>
          <a:srcRect/>
          <a:stretch>
            <a:fillRect l="-67000" r="-6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3BDBB-990C-4640-A20A-F8C20DA46A46}" type="datetimeFigureOut">
              <a:rPr lang="fi-FI" smtClean="0"/>
              <a:t>18.9.2017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2361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9</a:t>
            </a:r>
            <a:r>
              <a:rPr lang="fi-FI" b="1" dirty="0" smtClean="0"/>
              <a:t>. Oppimisen psykologinen perusta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(s. 100-111)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66903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8650" y="209371"/>
            <a:ext cx="7886700" cy="1325563"/>
          </a:xfrm>
        </p:spPr>
        <p:txBody>
          <a:bodyPr>
            <a:normAutofit/>
          </a:bodyPr>
          <a:lstStyle/>
          <a:p>
            <a:r>
              <a:rPr lang="fi-FI" sz="4000" b="1" dirty="0"/>
              <a:t>Oppimisen sosiokulttuurinen perusta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28650" y="1509319"/>
            <a:ext cx="8016169" cy="4351338"/>
          </a:xfrm>
        </p:spPr>
        <p:txBody>
          <a:bodyPr>
            <a:noAutofit/>
          </a:bodyPr>
          <a:lstStyle/>
          <a:p>
            <a:pPr lvl="0"/>
            <a:r>
              <a:rPr lang="fi-FI" sz="2600" dirty="0" smtClean="0"/>
              <a:t>ihminen </a:t>
            </a:r>
            <a:r>
              <a:rPr lang="fi-FI" sz="2600" dirty="0"/>
              <a:t>oppii sosiaalisessa ja kulttuurisessa vuorovaikutuksessa </a:t>
            </a:r>
            <a:endParaRPr lang="fi-FI" sz="2600" dirty="0" smtClean="0"/>
          </a:p>
          <a:p>
            <a:pPr lvl="1"/>
            <a:r>
              <a:rPr lang="fi-FI" sz="2600" dirty="0" smtClean="0"/>
              <a:t>tyypillisten </a:t>
            </a:r>
            <a:r>
              <a:rPr lang="fi-FI" sz="2600" dirty="0"/>
              <a:t>ajattelu- ja toimintatapojen </a:t>
            </a:r>
            <a:r>
              <a:rPr lang="fi-FI" sz="2600" dirty="0" smtClean="0"/>
              <a:t>omaksuminen</a:t>
            </a:r>
          </a:p>
          <a:p>
            <a:pPr lvl="1"/>
            <a:r>
              <a:rPr lang="fi-FI" sz="2600" dirty="0" smtClean="0"/>
              <a:t>identiteetti </a:t>
            </a:r>
            <a:r>
              <a:rPr lang="fi-FI" sz="2600" dirty="0"/>
              <a:t>= ihmisen käsitys </a:t>
            </a:r>
            <a:r>
              <a:rPr lang="fi-FI" sz="2600" dirty="0" smtClean="0"/>
              <a:t>itsestään</a:t>
            </a:r>
          </a:p>
          <a:p>
            <a:pPr lvl="1"/>
            <a:r>
              <a:rPr lang="fi-FI" sz="2600" dirty="0" smtClean="0"/>
              <a:t>toimijuus </a:t>
            </a:r>
            <a:r>
              <a:rPr lang="fi-FI" sz="2600" dirty="0"/>
              <a:t>= yhteisöllisessä toiminnassa syntyvä toimintavalmius (aloitteellisuus, tahto toimia), joka sidottu yksilön identiteettiin ja </a:t>
            </a:r>
            <a:r>
              <a:rPr lang="fi-FI" sz="2600" dirty="0" smtClean="0"/>
              <a:t>kulttuuriin</a:t>
            </a:r>
          </a:p>
          <a:p>
            <a:r>
              <a:rPr lang="fi-FI" sz="2600" dirty="0"/>
              <a:t>kulttuuri vaikuttaa oppimisprosessiin ja oppimistuloksiin</a:t>
            </a:r>
          </a:p>
          <a:p>
            <a:pPr marL="0" lvl="0" indent="0">
              <a:buNone/>
            </a:pPr>
            <a:endParaRPr lang="fi-FI" sz="2600" dirty="0"/>
          </a:p>
        </p:txBody>
      </p:sp>
    </p:spTree>
    <p:extLst>
      <p:ext uri="{BB962C8B-B14F-4D97-AF65-F5344CB8AC3E}">
        <p14:creationId xmlns:p14="http://schemas.microsoft.com/office/powerpoint/2010/main" val="1981980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/>
              <a:t>Oppimisen sosiokulttuurinen perusta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fi-FI" b="1" dirty="0"/>
              <a:t>Sosiaalinen toimintaympäristö</a:t>
            </a:r>
          </a:p>
          <a:p>
            <a:pPr lvl="0"/>
            <a:r>
              <a:rPr lang="fi-FI" dirty="0"/>
              <a:t>laajennettu muisti</a:t>
            </a:r>
          </a:p>
          <a:p>
            <a:pPr lvl="0"/>
            <a:r>
              <a:rPr lang="fi-FI" dirty="0"/>
              <a:t>ajattelun hajauttaminen​</a:t>
            </a:r>
          </a:p>
          <a:p>
            <a:pPr lvl="0"/>
            <a:r>
              <a:rPr lang="fi-FI" dirty="0"/>
              <a:t>oppiminen sosiaalisesti hajautuneena prosessina</a:t>
            </a:r>
          </a:p>
          <a:p>
            <a:pPr lvl="0"/>
            <a:endParaRPr lang="fi-FI" dirty="0"/>
          </a:p>
          <a:p>
            <a:pPr marL="0" lvl="0" indent="0">
              <a:buNone/>
            </a:pPr>
            <a:r>
              <a:rPr lang="fi-FI" b="1" dirty="0"/>
              <a:t>Oppimisympäristöt</a:t>
            </a:r>
          </a:p>
          <a:p>
            <a:r>
              <a:rPr lang="fi-FI" dirty="0"/>
              <a:t>ympäristö, jossa oppiminen ja opiskelu tapahtuvat</a:t>
            </a:r>
          </a:p>
          <a:p>
            <a:r>
              <a:rPr lang="fi-FI" dirty="0"/>
              <a:t>oppimisympäristöjä on määritelty eri tavoin, esim. fyysinen, tekninen ja psyykkinen oppimisympäristö </a:t>
            </a:r>
          </a:p>
          <a:p>
            <a:pPr marL="0" lv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3526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8650" y="51391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fi-FI" sz="4000" b="1" dirty="0" smtClean="0"/>
              <a:t>Täydennä käsitekartta (luku 9):</a:t>
            </a:r>
            <a:endParaRPr lang="fi-FI" sz="4000" b="1" dirty="0"/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8130488"/>
              </p:ext>
            </p:extLst>
          </p:nvPr>
        </p:nvGraphicFramePr>
        <p:xfrm>
          <a:off x="336612" y="1376954"/>
          <a:ext cx="8384710" cy="4972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6295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 smtClean="0"/>
              <a:t>Oppiminen</a:t>
            </a:r>
            <a:endParaRPr lang="fi-FI" sz="40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toiminnan suhteellisen pysyvä </a:t>
            </a:r>
            <a:r>
              <a:rPr lang="fi-FI" b="1" i="1" dirty="0"/>
              <a:t>muutos</a:t>
            </a:r>
            <a:r>
              <a:rPr lang="fi-FI" dirty="0"/>
              <a:t>, joka perustuu </a:t>
            </a:r>
            <a:r>
              <a:rPr lang="fi-FI" dirty="0" smtClean="0"/>
              <a:t>kokemukseen</a:t>
            </a:r>
            <a:endParaRPr lang="fi-FI" dirty="0"/>
          </a:p>
          <a:p>
            <a:pPr lvl="0"/>
            <a:r>
              <a:rPr lang="fi-FI" dirty="0"/>
              <a:t>tiedon </a:t>
            </a:r>
            <a:r>
              <a:rPr lang="fi-FI" b="1" i="1" dirty="0"/>
              <a:t>jäsentämistä</a:t>
            </a:r>
            <a:r>
              <a:rPr lang="fi-FI" dirty="0"/>
              <a:t>, </a:t>
            </a:r>
            <a:r>
              <a:rPr lang="fi-FI" b="1" i="1" dirty="0"/>
              <a:t>tulkintaa</a:t>
            </a:r>
            <a:r>
              <a:rPr lang="fi-FI" dirty="0"/>
              <a:t> ja </a:t>
            </a:r>
            <a:r>
              <a:rPr lang="fi-FI" b="1" i="1" dirty="0"/>
              <a:t>merkitysten </a:t>
            </a:r>
            <a:r>
              <a:rPr lang="fi-FI" b="1" i="1" dirty="0" smtClean="0"/>
              <a:t>rakentamista</a:t>
            </a:r>
          </a:p>
          <a:p>
            <a:pPr lvl="0"/>
            <a:r>
              <a:rPr lang="fi-FI" dirty="0"/>
              <a:t>toimintaa, jossa </a:t>
            </a:r>
            <a:r>
              <a:rPr lang="fi-FI" b="1" i="1" dirty="0"/>
              <a:t>aiemmalla tietopohjalla </a:t>
            </a:r>
            <a:r>
              <a:rPr lang="fi-FI" dirty="0"/>
              <a:t>on keskeinen </a:t>
            </a:r>
            <a:r>
              <a:rPr lang="fi-FI" dirty="0" smtClean="0"/>
              <a:t>merkitys</a:t>
            </a:r>
          </a:p>
          <a:p>
            <a:pPr lvl="0"/>
            <a:r>
              <a:rPr lang="fi-FI" b="1" i="1" dirty="0"/>
              <a:t>taito</a:t>
            </a:r>
            <a:r>
              <a:rPr lang="fi-FI" dirty="0"/>
              <a:t>, joka voidaan </a:t>
            </a:r>
            <a:r>
              <a:rPr lang="fi-FI" dirty="0" smtClean="0"/>
              <a:t>oppia</a:t>
            </a:r>
          </a:p>
          <a:p>
            <a:pPr lvl="0"/>
            <a:r>
              <a:rPr lang="fi-FI" dirty="0"/>
              <a:t>oppimisen </a:t>
            </a:r>
            <a:r>
              <a:rPr lang="fi-FI" dirty="0" smtClean="0"/>
              <a:t>lajeja </a:t>
            </a:r>
            <a:r>
              <a:rPr lang="fi-FI" dirty="0"/>
              <a:t>on useita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726415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 smtClean="0"/>
              <a:t>Oppimisen biologinen perusta</a:t>
            </a:r>
            <a:endParaRPr lang="fi-FI" sz="40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fi-FI" b="1" dirty="0" smtClean="0"/>
              <a:t>Aivot</a:t>
            </a:r>
          </a:p>
          <a:p>
            <a:pPr lvl="0"/>
            <a:r>
              <a:rPr lang="fi-FI" dirty="0"/>
              <a:t>plastisuus = aivojen </a:t>
            </a:r>
            <a:r>
              <a:rPr lang="fi-FI" dirty="0" smtClean="0"/>
              <a:t>muovautuvuus</a:t>
            </a:r>
          </a:p>
          <a:p>
            <a:pPr lvl="0"/>
            <a:r>
              <a:rPr lang="fi-FI" dirty="0" smtClean="0"/>
              <a:t>hermosolun sisäiset ja väliset muutokset</a:t>
            </a:r>
            <a:endParaRPr lang="fi-FI" dirty="0" smtClean="0"/>
          </a:p>
          <a:p>
            <a:pPr lvl="0"/>
            <a:r>
              <a:rPr lang="fi-FI" dirty="0" err="1"/>
              <a:t>hippokampus</a:t>
            </a:r>
            <a:r>
              <a:rPr lang="fi-FI" dirty="0"/>
              <a:t> </a:t>
            </a:r>
            <a:r>
              <a:rPr lang="fi-FI" dirty="0" smtClean="0"/>
              <a:t>ja sitä ympäröivät aivorakenteet tärkeitä esim. uusien asioiden muistamisen kannalta</a:t>
            </a:r>
          </a:p>
          <a:p>
            <a:pPr lvl="0"/>
            <a:r>
              <a:rPr lang="fi-FI" dirty="0" smtClean="0"/>
              <a:t>otsalohkot tärkeitä esim. muistin ja tarkkaavaisuuden kannalta</a:t>
            </a:r>
            <a:br>
              <a:rPr lang="fi-FI" dirty="0" smtClean="0"/>
            </a:b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5835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/>
              <a:t>Oppimisen biologinen perusta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fi-FI" b="1" dirty="0" smtClean="0"/>
              <a:t>Vireys</a:t>
            </a:r>
          </a:p>
          <a:p>
            <a:pPr lvl="0"/>
            <a:r>
              <a:rPr lang="fi-FI" dirty="0" smtClean="0"/>
              <a:t>valmius </a:t>
            </a:r>
            <a:r>
              <a:rPr lang="fi-FI" dirty="0"/>
              <a:t>reagoida ulkomaailman ärsykkeisiin, aivojen sisäinen virittäytyminen sekä psyykkinen kokemus omasta </a:t>
            </a:r>
            <a:r>
              <a:rPr lang="fi-FI" dirty="0" smtClean="0"/>
              <a:t>tilasta</a:t>
            </a:r>
            <a:endParaRPr lang="fi-FI" sz="1200" dirty="0"/>
          </a:p>
          <a:p>
            <a:pPr marL="0" lvl="0" indent="0">
              <a:buNone/>
            </a:pPr>
            <a:r>
              <a:rPr lang="fi-FI" b="1" dirty="0" smtClean="0"/>
              <a:t>Temperamentti</a:t>
            </a:r>
          </a:p>
          <a:p>
            <a:r>
              <a:rPr lang="fi-FI" dirty="0"/>
              <a:t>Liisa </a:t>
            </a:r>
            <a:r>
              <a:rPr lang="fi-FI" dirty="0" err="1" smtClean="0"/>
              <a:t>Keltikangas-Järvinen</a:t>
            </a:r>
            <a:r>
              <a:rPr lang="fi-FI" dirty="0"/>
              <a:t>: opiskelutyyliä ohjaavat temperamenttipiirteet aktiivisuus, sinnikkyys, </a:t>
            </a:r>
            <a:r>
              <a:rPr lang="fi-FI" dirty="0" smtClean="0"/>
              <a:t>häirittävyys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09669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/>
              <a:t>Oppimisen kognitiivinen perusta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sz="2600" dirty="0"/>
              <a:t>oppiminen on </a:t>
            </a:r>
            <a:r>
              <a:rPr lang="fi-FI" sz="2600" b="1" dirty="0" smtClean="0"/>
              <a:t>tiedonkäsittelytoimintaa</a:t>
            </a:r>
          </a:p>
          <a:p>
            <a:pPr lvl="1"/>
            <a:r>
              <a:rPr lang="fi-FI" sz="2600" dirty="0" smtClean="0"/>
              <a:t>ihminen mm. vastaanottaa </a:t>
            </a:r>
            <a:r>
              <a:rPr lang="fi-FI" sz="2600" dirty="0"/>
              <a:t>ja valikoi tietoa, tekee havaintoja, </a:t>
            </a:r>
            <a:r>
              <a:rPr lang="fi-FI" sz="2600" dirty="0" smtClean="0"/>
              <a:t>muistaa, päättelee ja ratkaisee ongelmia</a:t>
            </a:r>
          </a:p>
          <a:p>
            <a:pPr lvl="0"/>
            <a:r>
              <a:rPr lang="fi-FI" sz="2600" b="1" dirty="0"/>
              <a:t>valikoiva tarkkaavaisuus</a:t>
            </a:r>
            <a:r>
              <a:rPr lang="fi-FI" sz="2600" dirty="0"/>
              <a:t>: prosessi, jossa tietoiseen käsittelyyn valikoidaan aktiivisesti jotain tietoa ja muu tieto jätetään huomioimatta</a:t>
            </a:r>
          </a:p>
          <a:p>
            <a:pPr lvl="0"/>
            <a:r>
              <a:rPr lang="fi-FI" sz="2600" b="1" dirty="0"/>
              <a:t>jaettu tarkkaavaisuus</a:t>
            </a:r>
            <a:r>
              <a:rPr lang="fi-FI" sz="2600" dirty="0"/>
              <a:t>: kykyä huomioida kahta tai useampaa asiaa yhtäaikaisesti</a:t>
            </a:r>
          </a:p>
          <a:p>
            <a:pPr marL="0" indent="0">
              <a:buNone/>
            </a:pPr>
            <a:endParaRPr lang="fi-FI" sz="2600" dirty="0"/>
          </a:p>
        </p:txBody>
      </p:sp>
    </p:spTree>
    <p:extLst>
      <p:ext uri="{BB962C8B-B14F-4D97-AF65-F5344CB8AC3E}">
        <p14:creationId xmlns:p14="http://schemas.microsoft.com/office/powerpoint/2010/main" val="1006481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 smtClean="0"/>
              <a:t>Oppimisen kognitiivinen perusta: skeemat</a:t>
            </a:r>
            <a:endParaRPr lang="fi-FI" sz="40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z="2600" dirty="0"/>
              <a:t>o</a:t>
            </a:r>
            <a:r>
              <a:rPr lang="fi-FI" sz="2600" dirty="0" smtClean="0"/>
              <a:t>ppimiseen liittyy skeemojen </a:t>
            </a:r>
            <a:r>
              <a:rPr lang="fi-FI" sz="2600" dirty="0"/>
              <a:t>syntyminen ja muokkautuminen </a:t>
            </a:r>
          </a:p>
          <a:p>
            <a:pPr lvl="0"/>
            <a:r>
              <a:rPr lang="fi-FI" sz="2600" dirty="0"/>
              <a:t>skeema (= sisäinen malli): muistiin </a:t>
            </a:r>
            <a:r>
              <a:rPr lang="fi-FI" sz="2600" dirty="0" smtClean="0"/>
              <a:t>tallentunut tietorakenne </a:t>
            </a:r>
            <a:r>
              <a:rPr lang="fi-FI" sz="2600" dirty="0"/>
              <a:t>tai </a:t>
            </a:r>
            <a:r>
              <a:rPr lang="fi-FI" sz="2600" dirty="0" smtClean="0"/>
              <a:t>toimintamalli, pelkistys todellisuudesta</a:t>
            </a:r>
          </a:p>
          <a:p>
            <a:pPr lvl="0"/>
            <a:r>
              <a:rPr lang="fi-FI" sz="2600" dirty="0" smtClean="0"/>
              <a:t>ohjaavat </a:t>
            </a:r>
            <a:r>
              <a:rPr lang="fi-FI" sz="2600" dirty="0"/>
              <a:t>tarkkaavaisuuden suuntaamista, havaitsemista ja tiedon </a:t>
            </a:r>
            <a:r>
              <a:rPr lang="fi-FI" sz="2600" dirty="0" smtClean="0"/>
              <a:t>etsimistä</a:t>
            </a:r>
          </a:p>
          <a:p>
            <a:pPr lvl="0"/>
            <a:r>
              <a:rPr lang="fi-FI" sz="2600" dirty="0" smtClean="0"/>
              <a:t>helpottavat </a:t>
            </a:r>
            <a:r>
              <a:rPr lang="fi-FI" sz="2600" dirty="0"/>
              <a:t>ja nopeuttavat </a:t>
            </a:r>
            <a:r>
              <a:rPr lang="fi-FI" sz="2600" dirty="0" smtClean="0"/>
              <a:t>tiedonkäsittelyä</a:t>
            </a:r>
          </a:p>
          <a:p>
            <a:pPr lvl="0"/>
            <a:r>
              <a:rPr lang="fi-FI" sz="2600" dirty="0"/>
              <a:t>u</a:t>
            </a:r>
            <a:r>
              <a:rPr lang="fi-FI" sz="2600" dirty="0" smtClean="0"/>
              <a:t>uden oppiminen rakentuu aiempien skeemojen varaan</a:t>
            </a:r>
            <a:endParaRPr lang="fi-FI" sz="26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44906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/>
              <a:t>Oppimisen kognitiivinen perusta </a:t>
            </a:r>
            <a:endParaRPr lang="fi-FI" sz="4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b="1" dirty="0" smtClean="0"/>
              <a:t>metakognitio</a:t>
            </a:r>
            <a:r>
              <a:rPr lang="fi-FI" dirty="0"/>
              <a:t>: tietoisuus omista kognitiivisista </a:t>
            </a:r>
            <a:r>
              <a:rPr lang="fi-FI" dirty="0" smtClean="0"/>
              <a:t>prosesseista</a:t>
            </a:r>
          </a:p>
          <a:p>
            <a:pPr lvl="0"/>
            <a:r>
              <a:rPr lang="fi-FI" dirty="0" smtClean="0"/>
              <a:t>ymmärrys </a:t>
            </a:r>
            <a:r>
              <a:rPr lang="fi-FI" dirty="0"/>
              <a:t>ja arvio omasta oppimisesta, oppimisstrategioista ja siitä, </a:t>
            </a:r>
            <a:r>
              <a:rPr lang="fi-FI" dirty="0" smtClean="0"/>
              <a:t>miten oppimistaan voi kehittää </a:t>
            </a:r>
          </a:p>
          <a:p>
            <a:pPr marL="0" lv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099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/>
              <a:t>Oppimisen kognitiivinen perusta: Muisti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fi-FI" sz="2400" b="1" dirty="0" smtClean="0"/>
              <a:t>aistimuisti</a:t>
            </a:r>
            <a:r>
              <a:rPr lang="fi-FI" sz="2400" dirty="0"/>
              <a:t>: järjestelmä, johon varastoituu alustavasti kaikki aistien välityksellä vastaanotettu tieto</a:t>
            </a:r>
            <a:endParaRPr lang="fi-FI" sz="2400" dirty="0" smtClean="0"/>
          </a:p>
          <a:p>
            <a:pPr lvl="0"/>
            <a:r>
              <a:rPr lang="fi-FI" sz="2400" b="1" dirty="0"/>
              <a:t>työmuisti</a:t>
            </a:r>
            <a:r>
              <a:rPr lang="fi-FI" sz="2400" dirty="0"/>
              <a:t>: muistijärjestelmä, joka pystyy käsittelemään vain rajallisen määrän tietoa, tieto säilyy korkeintaan </a:t>
            </a:r>
            <a:r>
              <a:rPr lang="fi-FI" sz="2400" dirty="0" smtClean="0"/>
              <a:t>minuutin</a:t>
            </a:r>
          </a:p>
          <a:p>
            <a:pPr lvl="1"/>
            <a:r>
              <a:rPr lang="fi-FI" dirty="0"/>
              <a:t>työmuisti tärkeä oppimisen </a:t>
            </a:r>
            <a:r>
              <a:rPr lang="fi-FI" dirty="0" smtClean="0"/>
              <a:t>kannalta; muistaa</a:t>
            </a:r>
            <a:r>
              <a:rPr lang="fi-FI" dirty="0"/>
              <a:t>, mitä oli tarkoitus tehdä ja pystyy työstämään ja yhdistelemään asioita mielessään</a:t>
            </a:r>
            <a:endParaRPr lang="fi-FI" dirty="0" smtClean="0"/>
          </a:p>
          <a:p>
            <a:r>
              <a:rPr lang="fi-FI" sz="2400" b="1" dirty="0" smtClean="0"/>
              <a:t>pitkäkestoinen muisti (säilömuisti)</a:t>
            </a:r>
            <a:r>
              <a:rPr lang="fi-FI" sz="2400" dirty="0" smtClean="0"/>
              <a:t>: </a:t>
            </a:r>
            <a:r>
              <a:rPr lang="fi-FI" sz="2400" dirty="0"/>
              <a:t>useita rinnakkaisia muistijärjestelmiä, </a:t>
            </a:r>
            <a:r>
              <a:rPr lang="fi-FI" sz="2400" dirty="0" smtClean="0"/>
              <a:t>kapasiteetti </a:t>
            </a:r>
            <a:r>
              <a:rPr lang="fi-FI" sz="2400" dirty="0"/>
              <a:t>periaatteessa </a:t>
            </a:r>
            <a:r>
              <a:rPr lang="fi-FI" sz="2400" dirty="0" smtClean="0"/>
              <a:t>rajaton</a:t>
            </a:r>
          </a:p>
          <a:p>
            <a:pPr lvl="1"/>
            <a:r>
              <a:rPr lang="fi-FI" dirty="0"/>
              <a:t>tietojen ja taitojen tallentuminen pitkäkestoiseen muistiin: kertaus, prosessoinnin laatu</a:t>
            </a:r>
          </a:p>
        </p:txBody>
      </p:sp>
    </p:spTree>
    <p:extLst>
      <p:ext uri="{BB962C8B-B14F-4D97-AF65-F5344CB8AC3E}">
        <p14:creationId xmlns:p14="http://schemas.microsoft.com/office/powerpoint/2010/main" val="55361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450" y="1243013"/>
            <a:ext cx="8039100" cy="437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4918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388</Words>
  <Application>Microsoft Office PowerPoint</Application>
  <PresentationFormat>Näytössä katseltava diaesitys (4:3)</PresentationFormat>
  <Paragraphs>60</Paragraphs>
  <Slides>12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Office-teema</vt:lpstr>
      <vt:lpstr>9. Oppimisen psykologinen perusta</vt:lpstr>
      <vt:lpstr>Oppiminen</vt:lpstr>
      <vt:lpstr>Oppimisen biologinen perusta</vt:lpstr>
      <vt:lpstr>Oppimisen biologinen perusta</vt:lpstr>
      <vt:lpstr>Oppimisen kognitiivinen perusta </vt:lpstr>
      <vt:lpstr>Oppimisen kognitiivinen perusta: skeemat</vt:lpstr>
      <vt:lpstr>Oppimisen kognitiivinen perusta </vt:lpstr>
      <vt:lpstr>Oppimisen kognitiivinen perusta: Muisti</vt:lpstr>
      <vt:lpstr>PowerPoint-esitys</vt:lpstr>
      <vt:lpstr>Oppimisen sosiokulttuurinen perusta</vt:lpstr>
      <vt:lpstr>Oppimisen sosiokulttuurinen perusta</vt:lpstr>
      <vt:lpstr>Täydennä käsitekartta (luku 9):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Paula Degerman</dc:creator>
  <cp:lastModifiedBy>Syrjäläinen Jarno Antero</cp:lastModifiedBy>
  <cp:revision>82</cp:revision>
  <dcterms:created xsi:type="dcterms:W3CDTF">2016-04-22T12:08:07Z</dcterms:created>
  <dcterms:modified xsi:type="dcterms:W3CDTF">2017-09-18T07:13:22Z</dcterms:modified>
</cp:coreProperties>
</file>