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  <p:sldMasterId id="21474837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5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82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4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9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7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2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3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45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27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0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85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34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6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6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8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0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7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7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0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3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u="sng" dirty="0"/>
              <a:t>ANTIIKIN KREIKKA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865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Hellenistinen kausi 336-146 eKr.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fi-FI" b="1" dirty="0"/>
              <a:t>Makedonian hegemonia</a:t>
            </a:r>
            <a:endParaRPr lang="fi-FI" sz="1600" dirty="0"/>
          </a:p>
          <a:p>
            <a:pPr lvl="1"/>
            <a:r>
              <a:rPr lang="fi-FI" b="1" dirty="0"/>
              <a:t>Aleksanteri Suuri valloitti Persian alueet aina Indus-joelle asti</a:t>
            </a:r>
            <a:endParaRPr lang="fi-FI" sz="1600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14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Kreetan Minolainen kulttuuri (2000-1400 eKr.)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i-FI" b="1" dirty="0"/>
              <a:t>- Euroopan ensimmäinen sivilisaatio</a:t>
            </a:r>
            <a:endParaRPr lang="fi-FI" sz="1200" dirty="0"/>
          </a:p>
          <a:p>
            <a:pPr marL="457200" lvl="1" indent="0">
              <a:buNone/>
            </a:pPr>
            <a:r>
              <a:rPr lang="fi-FI" b="1" dirty="0"/>
              <a:t>- kuningas </a:t>
            </a:r>
            <a:r>
              <a:rPr lang="fi-FI" b="1" dirty="0" err="1"/>
              <a:t>Minos</a:t>
            </a:r>
            <a:endParaRPr lang="fi-FI" sz="1200" dirty="0"/>
          </a:p>
          <a:p>
            <a:pPr marL="457200" lvl="1" indent="0">
              <a:buNone/>
            </a:pPr>
            <a:r>
              <a:rPr lang="fi-FI" b="1" dirty="0"/>
              <a:t>- symbolit: härkä, äitijumalatar, käärme ja kaksiteräinen miekka</a:t>
            </a:r>
            <a:endParaRPr lang="fi-FI" sz="1200" dirty="0"/>
          </a:p>
          <a:p>
            <a:pPr marL="457200" lvl="1" indent="0">
              <a:buNone/>
            </a:pPr>
            <a:r>
              <a:rPr lang="fi-FI" b="1" dirty="0"/>
              <a:t>- merivalta</a:t>
            </a:r>
            <a:endParaRPr lang="fi-FI" sz="1200" dirty="0"/>
          </a:p>
          <a:p>
            <a:pPr marL="457200" lvl="1" indent="0">
              <a:buNone/>
            </a:pPr>
            <a:r>
              <a:rPr lang="fi-FI" b="1" dirty="0"/>
              <a:t>- savitaulujen </a:t>
            </a:r>
            <a:r>
              <a:rPr lang="fi-FI" b="1" dirty="0" err="1"/>
              <a:t>lineaari</a:t>
            </a:r>
            <a:r>
              <a:rPr lang="fi-FI" b="1" dirty="0"/>
              <a:t> A-kirjoitus</a:t>
            </a:r>
            <a:endParaRPr lang="fi-FI" sz="1200" dirty="0"/>
          </a:p>
          <a:p>
            <a:pPr marL="457200" lvl="1" indent="0">
              <a:buNone/>
            </a:pPr>
            <a:r>
              <a:rPr lang="fi-FI" b="1" dirty="0"/>
              <a:t>- </a:t>
            </a:r>
            <a:r>
              <a:rPr lang="fi-FI" b="1" dirty="0" err="1"/>
              <a:t>Knossoksen</a:t>
            </a:r>
            <a:r>
              <a:rPr lang="fi-FI" b="1" dirty="0"/>
              <a:t> palatsit</a:t>
            </a:r>
            <a:endParaRPr lang="fi-FI" sz="1200" dirty="0"/>
          </a:p>
          <a:p>
            <a:pPr marL="457200" lvl="1" indent="0">
              <a:buNone/>
            </a:pPr>
            <a:r>
              <a:rPr lang="fi-FI" b="1" dirty="0"/>
              <a:t>matriarkaalisuus ja rauhanomaisuus</a:t>
            </a:r>
            <a:endParaRPr lang="fi-FI" sz="1200" dirty="0"/>
          </a:p>
          <a:p>
            <a:endParaRPr lang="fi-FI" dirty="0"/>
          </a:p>
        </p:txBody>
      </p:sp>
      <p:pic>
        <p:nvPicPr>
          <p:cNvPr id="3074" name="Picture 2" descr="Kuvahaun tulos haulle knoss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31" y="2213113"/>
            <a:ext cx="6370233" cy="300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3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Kreikkalaiset tulevat - mykeneläinen kulttuuripiiri (1600-1100 eKr.)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 err="1"/>
              <a:t>lineaari</a:t>
            </a:r>
            <a:r>
              <a:rPr lang="fi-FI" b="1" dirty="0"/>
              <a:t> B</a:t>
            </a:r>
            <a:endParaRPr lang="fi-FI" sz="1800" dirty="0"/>
          </a:p>
          <a:p>
            <a:r>
              <a:rPr lang="fi-FI" b="1" dirty="0"/>
              <a:t>sotaisia valloittajia ja kauppiaita</a:t>
            </a:r>
            <a:endParaRPr lang="fi-FI" sz="1600" dirty="0"/>
          </a:p>
          <a:p>
            <a:r>
              <a:rPr lang="fi-FI" b="1" dirty="0"/>
              <a:t>Troijan sota</a:t>
            </a:r>
            <a:endParaRPr lang="fi-FI" sz="1600" dirty="0"/>
          </a:p>
          <a:p>
            <a:r>
              <a:rPr lang="fi-FI" b="1" dirty="0" err="1"/>
              <a:t>Agamemnonin</a:t>
            </a:r>
            <a:r>
              <a:rPr lang="fi-FI" b="1" dirty="0"/>
              <a:t> kultainen kuolinnaamio</a:t>
            </a:r>
            <a:endParaRPr lang="fi-FI" sz="1800" dirty="0"/>
          </a:p>
          <a:p>
            <a:r>
              <a:rPr lang="fi-FI" b="1" dirty="0"/>
              <a:t>ensimmäinen siirtolaisuus: kansainvaellukset  doorilaiset 1200-1050 eKr.</a:t>
            </a:r>
            <a:endParaRPr lang="fi-FI" sz="1600" dirty="0"/>
          </a:p>
          <a:p>
            <a:r>
              <a:rPr lang="fi-FI" b="1" dirty="0"/>
              <a:t> joonialaisvaellus 1050-959/800 eKr. 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 err="1"/>
              <a:t>Aigeianmeren</a:t>
            </a:r>
            <a:r>
              <a:rPr lang="fi-FI" b="1" dirty="0"/>
              <a:t> saarille ja Vähän –Aasian rannikolle.</a:t>
            </a:r>
            <a:endParaRPr lang="fi-FI" sz="1800" dirty="0"/>
          </a:p>
          <a:p>
            <a:endParaRPr lang="fi-FI" dirty="0"/>
          </a:p>
        </p:txBody>
      </p:sp>
      <p:pic>
        <p:nvPicPr>
          <p:cNvPr id="4098" name="Picture 2" descr="Kuvahaun tulos haulle agamemn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3" y="1820863"/>
            <a:ext cx="4687957" cy="46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0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Pimeät vuosisadat 1100-750 eKr.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fi-FI" b="1" dirty="0"/>
              <a:t>hallinto lakkaa, kirjoitustaito unohtuu</a:t>
            </a:r>
            <a:endParaRPr lang="fi-FI" sz="1600" dirty="0"/>
          </a:p>
          <a:p>
            <a:pPr marL="457200" lvl="1" indent="0">
              <a:buNone/>
            </a:pPr>
            <a:r>
              <a:rPr lang="fi-FI" sz="1600" b="1" dirty="0"/>
              <a:t>-  </a:t>
            </a:r>
            <a:r>
              <a:rPr lang="fi-FI" b="1" dirty="0"/>
              <a:t>raudan käyttö</a:t>
            </a:r>
            <a:endParaRPr lang="fi-FI" sz="1600" dirty="0"/>
          </a:p>
          <a:p>
            <a:pPr lvl="1"/>
            <a:r>
              <a:rPr lang="fi-FI" b="1" dirty="0"/>
              <a:t>mykeneläisiltä periytyvät myytit, yhteiset kulttipaikat (Delfoi, Olympia), oma kieli -- barbaarit</a:t>
            </a:r>
            <a:endParaRPr lang="fi-FI" sz="1600" dirty="0"/>
          </a:p>
          <a:p>
            <a:endParaRPr lang="fi-FI" dirty="0"/>
          </a:p>
        </p:txBody>
      </p:sp>
      <p:pic>
        <p:nvPicPr>
          <p:cNvPr id="5124" name="Picture 4" descr="https://upload.wikimedia.org/wikipedia/commons/thumb/d/de/Map_greek_sanctuaries-en.svg/800px-Map_greek_sanctuaries-en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09" y="1431235"/>
            <a:ext cx="6122130" cy="4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Arkaaisen ajan Kreikka 750-480 eKr.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fi-FI" b="1" dirty="0" err="1"/>
              <a:t>Polis</a:t>
            </a:r>
            <a:r>
              <a:rPr lang="fi-FI" b="1" dirty="0"/>
              <a:t>-valtiot; jännite kansassa (</a:t>
            </a:r>
            <a:r>
              <a:rPr lang="fi-FI" b="1" dirty="0" err="1"/>
              <a:t>demos</a:t>
            </a:r>
            <a:r>
              <a:rPr lang="fi-FI" b="1" dirty="0"/>
              <a:t>) :vaurastuva aateli (</a:t>
            </a:r>
            <a:r>
              <a:rPr lang="fi-FI" b="1" dirty="0" err="1"/>
              <a:t>aristoi</a:t>
            </a:r>
            <a:r>
              <a:rPr lang="fi-FI" b="1" dirty="0"/>
              <a:t>) 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köyhtyvät talonpojat</a:t>
            </a:r>
            <a:endParaRPr lang="fi-FI" sz="1600" dirty="0"/>
          </a:p>
          <a:p>
            <a:pPr lvl="1"/>
            <a:r>
              <a:rPr lang="fi-FI" b="1" dirty="0"/>
              <a:t>toinen siirtolaisuus Välimeren rannoille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b="1" dirty="0"/>
              <a:t>Platon:” Kuin sammakot lätäkön reunamilla”</a:t>
            </a:r>
            <a:endParaRPr lang="fi-FI" sz="1600" dirty="0"/>
          </a:p>
          <a:p>
            <a:pPr marL="0" indent="0">
              <a:buNone/>
            </a:pP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</a:t>
            </a:r>
            <a:r>
              <a:rPr lang="fi-FI" b="1" dirty="0" err="1"/>
              <a:t>kreikk</a:t>
            </a:r>
            <a:r>
              <a:rPr lang="fi-FI" b="1" dirty="0"/>
              <a:t>. kulttuuri levisi Välimeren rannoille</a:t>
            </a:r>
            <a:endParaRPr lang="fi-FI" sz="1800" dirty="0"/>
          </a:p>
          <a:p>
            <a:endParaRPr lang="fi-FI" dirty="0"/>
          </a:p>
        </p:txBody>
      </p:sp>
      <p:pic>
        <p:nvPicPr>
          <p:cNvPr id="6146" name="Picture 2" descr="Kuvahaun tulos haulle kreikkalaiset siirtokunn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65" y="1600200"/>
            <a:ext cx="6522403" cy="429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9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vilkasta vaihtokauppaa: siirtokunnista (</a:t>
            </a:r>
            <a:r>
              <a:rPr lang="fi-FI" b="1" dirty="0" err="1"/>
              <a:t>Tarentum</a:t>
            </a:r>
            <a:r>
              <a:rPr lang="fi-FI" b="1" dirty="0"/>
              <a:t>) viljaa – emäkaupungeista käsityötuotteita (</a:t>
            </a:r>
            <a:r>
              <a:rPr lang="fi-FI" b="1" dirty="0" err="1"/>
              <a:t>Miletoksesta</a:t>
            </a:r>
            <a:r>
              <a:rPr lang="fi-FI" b="1" dirty="0"/>
              <a:t> käsin perustettiin lähes 90 siirtokuntaa)</a:t>
            </a:r>
            <a:endParaRPr lang="fi-FI" sz="1800" dirty="0"/>
          </a:p>
          <a:p>
            <a:r>
              <a:rPr lang="fi-FI" b="1" dirty="0"/>
              <a:t>vastasi sekä kaupan, että väestönkasvun </a:t>
            </a:r>
            <a:r>
              <a:rPr lang="fi-FI" b="1" dirty="0" smtClean="0"/>
              <a:t>tarpeisiin</a:t>
            </a:r>
            <a:endParaRPr lang="fi-FI" b="1" dirty="0"/>
          </a:p>
          <a:p>
            <a:r>
              <a:rPr lang="fi-FI" b="1" dirty="0"/>
              <a:t>Lyydiassa keksittiin raha 600 –luvun loppupuolella</a:t>
            </a:r>
            <a:endParaRPr lang="fi-FI" sz="1600" dirty="0"/>
          </a:p>
          <a:p>
            <a:endParaRPr lang="fi-FI" dirty="0"/>
          </a:p>
        </p:txBody>
      </p:sp>
      <p:pic>
        <p:nvPicPr>
          <p:cNvPr id="7170" name="Picture 2" descr="Kuvahaun tulos haulle kreikkalaiset siirtokunn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76" y="1820863"/>
            <a:ext cx="4010448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0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Klassinen kausi 500-336 eKr.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b="1" dirty="0"/>
              <a:t>- Kreikan sivistyksen kukoistuskausi</a:t>
            </a:r>
            <a:endParaRPr lang="fi-FI" sz="1800" dirty="0"/>
          </a:p>
          <a:p>
            <a:r>
              <a:rPr lang="fi-FI" b="1" dirty="0" err="1"/>
              <a:t>Persialaisodat</a:t>
            </a:r>
            <a:endParaRPr lang="fi-FI" sz="1600" dirty="0"/>
          </a:p>
          <a:p>
            <a:r>
              <a:rPr lang="fi-FI" b="1" dirty="0"/>
              <a:t>Persian suurkuningas </a:t>
            </a:r>
            <a:r>
              <a:rPr lang="fi-FI" b="1" dirty="0" err="1"/>
              <a:t>Dareios</a:t>
            </a:r>
            <a:r>
              <a:rPr lang="fi-FI" b="1" dirty="0"/>
              <a:t> 490 eKr. </a:t>
            </a:r>
            <a:endParaRPr lang="fi-FI" sz="1200" dirty="0"/>
          </a:p>
          <a:p>
            <a:r>
              <a:rPr lang="fi-FI" b="1" dirty="0"/>
              <a:t> 20 000 miestä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hävisi Marathonin taistelun ateenalaisen </a:t>
            </a:r>
            <a:r>
              <a:rPr lang="fi-FI" b="1" dirty="0" err="1"/>
              <a:t>Miltiadeen</a:t>
            </a:r>
            <a:r>
              <a:rPr lang="fi-FI" b="1" dirty="0"/>
              <a:t> </a:t>
            </a:r>
            <a:r>
              <a:rPr lang="fi-FI" b="1" dirty="0" err="1"/>
              <a:t>hopliiteille</a:t>
            </a:r>
            <a:endParaRPr lang="fi-FI" sz="1800" dirty="0"/>
          </a:p>
          <a:p>
            <a:r>
              <a:rPr lang="fi-FI" b="1" dirty="0" err="1"/>
              <a:t>Kserkses</a:t>
            </a:r>
            <a:r>
              <a:rPr lang="fi-FI" b="1" dirty="0"/>
              <a:t> 480 eKr. 200 000 miestä maitse Kreikkaan 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</a:t>
            </a:r>
            <a:r>
              <a:rPr lang="fi-FI" b="1" dirty="0" err="1"/>
              <a:t>Thermopylain</a:t>
            </a:r>
            <a:r>
              <a:rPr lang="fi-FI" b="1" dirty="0"/>
              <a:t> sola taistelussa spartalainen </a:t>
            </a:r>
            <a:r>
              <a:rPr lang="fi-FI" b="1" dirty="0" err="1"/>
              <a:t>Leonidas</a:t>
            </a:r>
            <a:r>
              <a:rPr lang="fi-FI" b="1" dirty="0"/>
              <a:t> kaatui miehineen viivytystaistelussa</a:t>
            </a:r>
            <a:endParaRPr lang="fi-FI" sz="1200" dirty="0"/>
          </a:p>
          <a:p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Salamissalmen meritaistelussa persialaiset hävisivät ratkaisutaistelun ateenalaisten johtamalle laivastolle</a:t>
            </a:r>
            <a:endParaRPr lang="fi-FI" sz="1800" dirty="0"/>
          </a:p>
          <a:p>
            <a:endParaRPr lang="fi-FI" dirty="0"/>
          </a:p>
        </p:txBody>
      </p:sp>
      <p:pic>
        <p:nvPicPr>
          <p:cNvPr id="1026" name="Picture 2" descr="https://upload.wikimedia.org/wikipedia/commons/f/f3/Greek_hoplit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2" y="1484244"/>
            <a:ext cx="4690872" cy="37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4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Peloponnesolaissodat (431-421 ja 415-404 eKr.)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fi-FI" b="1" dirty="0"/>
              <a:t>Ateenalaisten imperiumi 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</a:t>
            </a:r>
            <a:r>
              <a:rPr lang="fi-FI" b="1" dirty="0" err="1"/>
              <a:t>Deloksen</a:t>
            </a:r>
            <a:r>
              <a:rPr lang="fi-FI" b="1" dirty="0"/>
              <a:t> liitto 478 eKr.</a:t>
            </a:r>
            <a:endParaRPr lang="fi-FI" sz="1600" dirty="0"/>
          </a:p>
          <a:p>
            <a:r>
              <a:rPr lang="fi-FI" b="1" dirty="0"/>
              <a:t>lähes kaikki kreikkalaiset </a:t>
            </a:r>
            <a:r>
              <a:rPr lang="fi-FI" b="1" dirty="0" err="1"/>
              <a:t>polikset</a:t>
            </a:r>
            <a:r>
              <a:rPr lang="fi-FI" b="1" dirty="0"/>
              <a:t> osallistuivat sotaan 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</a:t>
            </a:r>
            <a:endParaRPr lang="fi-FI" sz="1800" dirty="0"/>
          </a:p>
          <a:p>
            <a:r>
              <a:rPr lang="fi-FI" b="1" dirty="0"/>
              <a:t>Ateenan ylivalta       </a:t>
            </a:r>
            <a:r>
              <a:rPr lang="fi-FI" b="1" dirty="0">
                <a:sym typeface="Wingdings" panose="05000000000000000000" pitchFamily="2" charset="2"/>
              </a:rPr>
              <a:t></a:t>
            </a:r>
            <a:r>
              <a:rPr lang="fi-FI" b="1" dirty="0"/>
              <a:t>-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 Sparta liittolaisineen</a:t>
            </a:r>
            <a:endParaRPr lang="fi-FI" sz="1800" dirty="0"/>
          </a:p>
          <a:p>
            <a:pPr lvl="0"/>
            <a:r>
              <a:rPr lang="fi-FI" b="1" dirty="0"/>
              <a:t>Hyökkäys </a:t>
            </a:r>
            <a:r>
              <a:rPr lang="fi-FI" b="1" dirty="0" err="1"/>
              <a:t>Syrakusan</a:t>
            </a:r>
            <a:r>
              <a:rPr lang="fi-FI" b="1" dirty="0"/>
              <a:t> kimppuun 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Ateenan retkikunta tuhoutui</a:t>
            </a:r>
            <a:endParaRPr lang="fi-FI" sz="1800" dirty="0"/>
          </a:p>
          <a:p>
            <a:pPr lvl="0"/>
            <a:r>
              <a:rPr lang="fi-FI" b="1" dirty="0"/>
              <a:t>Ateena ei saanut enää meritse elintarvikkeita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nääntynyt kaupunki antautui 404</a:t>
            </a:r>
            <a:endParaRPr lang="fi-FI" sz="1800" dirty="0"/>
          </a:p>
          <a:p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Spartan hegemonian tavoittelu, mutta sillä oli liian vähän miehiä</a:t>
            </a:r>
            <a:endParaRPr lang="fi-FI" sz="1800" dirty="0"/>
          </a:p>
          <a:p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</a:t>
            </a:r>
            <a:r>
              <a:rPr lang="fi-FI" b="1" dirty="0" err="1"/>
              <a:t>Theba</a:t>
            </a:r>
            <a:r>
              <a:rPr lang="fi-FI" b="1" dirty="0"/>
              <a:t> voitti Spartan 371 eKr.</a:t>
            </a:r>
            <a:endParaRPr lang="fi-FI" sz="1800" dirty="0"/>
          </a:p>
          <a:p>
            <a:endParaRPr lang="fi-FI" dirty="0"/>
          </a:p>
        </p:txBody>
      </p:sp>
      <p:pic>
        <p:nvPicPr>
          <p:cNvPr id="8194" name="Picture 2" descr="http://hyl.edu.hel.fi/sivut/Jarmo/swork/98/rosa/ital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43" y="1600200"/>
            <a:ext cx="6787593" cy="43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3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MAKEDONIAN NOUSU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800" dirty="0"/>
          </a:p>
          <a:p>
            <a:pPr lvl="0"/>
            <a:r>
              <a:rPr lang="fi-FI" b="1" dirty="0"/>
              <a:t>Kreikan pohjoinen naapuri</a:t>
            </a:r>
            <a:endParaRPr lang="fi-FI" sz="1800" dirty="0"/>
          </a:p>
          <a:p>
            <a:pPr lvl="0"/>
            <a:r>
              <a:rPr lang="fi-FI" b="1" dirty="0"/>
              <a:t>Kuningas </a:t>
            </a:r>
            <a:r>
              <a:rPr lang="fi-FI" b="1" dirty="0" err="1"/>
              <a:t>Filippos</a:t>
            </a:r>
            <a:r>
              <a:rPr lang="fi-FI" b="1" dirty="0"/>
              <a:t> (359-336 eKr.)</a:t>
            </a:r>
            <a:endParaRPr lang="fi-FI" sz="1800" dirty="0"/>
          </a:p>
          <a:p>
            <a:pPr lvl="1"/>
            <a:r>
              <a:rPr lang="fi-FI" b="1" dirty="0"/>
              <a:t>yhdisti maataan ja vahvisti armeijaa</a:t>
            </a:r>
            <a:endParaRPr lang="fi-FI" sz="1600" dirty="0"/>
          </a:p>
          <a:p>
            <a:pPr lvl="1"/>
            <a:r>
              <a:rPr lang="fi-FI" b="1" dirty="0"/>
              <a:t>valtasi hajanaiset kreikkalaiset kaupunkivaltiot </a:t>
            </a:r>
            <a:r>
              <a:rPr lang="fi-FI" b="1" dirty="0">
                <a:sym typeface="Wingdings" panose="05000000000000000000" pitchFamily="2" charset="2"/>
              </a:rPr>
              <a:t></a:t>
            </a:r>
            <a:r>
              <a:rPr lang="fi-FI" b="1" dirty="0"/>
              <a:t> yhdisti Korintin liitoksi</a:t>
            </a:r>
            <a:endParaRPr lang="fi-FI" sz="1600" dirty="0"/>
          </a:p>
          <a:p>
            <a:pPr lvl="1"/>
            <a:r>
              <a:rPr lang="fi-FI" b="1" dirty="0"/>
              <a:t>F. suunnitteli hyökkäystä Persiaan</a:t>
            </a:r>
            <a:endParaRPr lang="fi-FI" sz="1600" dirty="0"/>
          </a:p>
          <a:p>
            <a:endParaRPr lang="fi-FI" dirty="0"/>
          </a:p>
        </p:txBody>
      </p:sp>
      <p:pic>
        <p:nvPicPr>
          <p:cNvPr id="2050" name="Picture 2" descr="https://upload.wikimedia.org/wikipedia/commons/b/b5/Makedonische_phalanx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557670"/>
            <a:ext cx="5950009" cy="25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2934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TM02900743[[fn=Orgaaninen]]</Template>
  <TotalTime>24</TotalTime>
  <Words>347</Words>
  <Application>Microsoft Office PowerPoint</Application>
  <PresentationFormat>Laajakuva</PresentationFormat>
  <Paragraphs>52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Wingdings 2</vt:lpstr>
      <vt:lpstr>HDOfficeLightV0</vt:lpstr>
      <vt:lpstr>Blank</vt:lpstr>
      <vt:lpstr>ANTIIKIN KREIKKA</vt:lpstr>
      <vt:lpstr>Kreetan Minolainen kulttuuri (2000-1400 eKr.)</vt:lpstr>
      <vt:lpstr>Kreikkalaiset tulevat - mykeneläinen kulttuuripiiri (1600-1100 eKr.)</vt:lpstr>
      <vt:lpstr>Pimeät vuosisadat 1100-750 eKr.</vt:lpstr>
      <vt:lpstr>Arkaaisen ajan Kreikka 750-480 eKr.</vt:lpstr>
      <vt:lpstr>PowerPoint-esitys</vt:lpstr>
      <vt:lpstr>Klassinen kausi 500-336 eKr.</vt:lpstr>
      <vt:lpstr>Peloponnesolaissodat (431-421 ja 415-404 eKr.)</vt:lpstr>
      <vt:lpstr>MAKEDONIAN NOUSU</vt:lpstr>
      <vt:lpstr>Hellenistinen kausi 336-146 eKr.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ANTIIKIN KREIKKA</dc:title>
  <dc:creator>Ilkka Koivusalo</dc:creator>
  <cp:lastModifiedBy>Koivusalo Ilkka</cp:lastModifiedBy>
  <cp:revision>4</cp:revision>
  <dcterms:created xsi:type="dcterms:W3CDTF">2016-10-05T05:33:56Z</dcterms:created>
  <dcterms:modified xsi:type="dcterms:W3CDTF">2019-02-06T12:56:51Z</dcterms:modified>
</cp:coreProperties>
</file>