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282" r:id="rId4"/>
    <p:sldId id="279" r:id="rId5"/>
    <p:sldId id="283" r:id="rId6"/>
    <p:sldId id="280" r:id="rId7"/>
    <p:sldId id="284" r:id="rId8"/>
    <p:sldId id="281" r:id="rId9"/>
    <p:sldId id="288" r:id="rId10"/>
    <p:sldId id="287" r:id="rId11"/>
    <p:sldId id="277" r:id="rId12"/>
    <p:sldId id="295" r:id="rId13"/>
    <p:sldId id="286" r:id="rId14"/>
    <p:sldId id="285" r:id="rId15"/>
    <p:sldId id="289" r:id="rId16"/>
    <p:sldId id="290" r:id="rId17"/>
    <p:sldId id="296" r:id="rId18"/>
    <p:sldId id="291" r:id="rId19"/>
    <p:sldId id="294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4"/>
  </p:normalViewPr>
  <p:slideViewPr>
    <p:cSldViewPr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elä Toni" userId="19e8ca8f-787f-4de1-b3c6-034d9f5b15ef" providerId="ADAL" clId="{68E7D4C1-61D4-47BC-9F59-204C8A9EFE02}"/>
    <pc:docChg chg="custSel addSld modSld">
      <pc:chgData name="Mäkelä Toni" userId="19e8ca8f-787f-4de1-b3c6-034d9f5b15ef" providerId="ADAL" clId="{68E7D4C1-61D4-47BC-9F59-204C8A9EFE02}" dt="2023-08-31T05:44:13.278" v="16" actId="14100"/>
      <pc:docMkLst>
        <pc:docMk/>
      </pc:docMkLst>
      <pc:sldChg chg="modSp mod">
        <pc:chgData name="Mäkelä Toni" userId="19e8ca8f-787f-4de1-b3c6-034d9f5b15ef" providerId="ADAL" clId="{68E7D4C1-61D4-47BC-9F59-204C8A9EFE02}" dt="2023-08-31T05:44:13.278" v="16" actId="14100"/>
        <pc:sldMkLst>
          <pc:docMk/>
          <pc:sldMk cId="2591359629" sldId="290"/>
        </pc:sldMkLst>
        <pc:spChg chg="mod">
          <ac:chgData name="Mäkelä Toni" userId="19e8ca8f-787f-4de1-b3c6-034d9f5b15ef" providerId="ADAL" clId="{68E7D4C1-61D4-47BC-9F59-204C8A9EFE02}" dt="2023-08-31T05:44:13.278" v="16" actId="14100"/>
          <ac:spMkLst>
            <pc:docMk/>
            <pc:sldMk cId="2591359629" sldId="290"/>
            <ac:spMk id="2" creationId="{00000000-0000-0000-0000-000000000000}"/>
          </ac:spMkLst>
        </pc:spChg>
        <pc:spChg chg="mod">
          <ac:chgData name="Mäkelä Toni" userId="19e8ca8f-787f-4de1-b3c6-034d9f5b15ef" providerId="ADAL" clId="{68E7D4C1-61D4-47BC-9F59-204C8A9EFE02}" dt="2023-08-31T05:44:10.953" v="15" actId="14100"/>
          <ac:spMkLst>
            <pc:docMk/>
            <pc:sldMk cId="2591359629" sldId="290"/>
            <ac:spMk id="3" creationId="{00000000-0000-0000-0000-000000000000}"/>
          </ac:spMkLst>
        </pc:spChg>
      </pc:sldChg>
      <pc:sldChg chg="modSp new mod">
        <pc:chgData name="Mäkelä Toni" userId="19e8ca8f-787f-4de1-b3c6-034d9f5b15ef" providerId="ADAL" clId="{68E7D4C1-61D4-47BC-9F59-204C8A9EFE02}" dt="2023-08-31T05:43:48.732" v="10" actId="20577"/>
        <pc:sldMkLst>
          <pc:docMk/>
          <pc:sldMk cId="1328286833" sldId="296"/>
        </pc:sldMkLst>
        <pc:spChg chg="mod">
          <ac:chgData name="Mäkelä Toni" userId="19e8ca8f-787f-4de1-b3c6-034d9f5b15ef" providerId="ADAL" clId="{68E7D4C1-61D4-47BC-9F59-204C8A9EFE02}" dt="2023-08-31T05:43:48.732" v="10" actId="20577"/>
          <ac:spMkLst>
            <pc:docMk/>
            <pc:sldMk cId="1328286833" sldId="296"/>
            <ac:spMk id="2" creationId="{6E8EB88C-8727-FC97-8DB4-F1DCC68D235C}"/>
          </ac:spMkLst>
        </pc:spChg>
        <pc:spChg chg="mod">
          <ac:chgData name="Mäkelä Toni" userId="19e8ca8f-787f-4de1-b3c6-034d9f5b15ef" providerId="ADAL" clId="{68E7D4C1-61D4-47BC-9F59-204C8A9EFE02}" dt="2023-08-31T05:43:46.123" v="8" actId="27636"/>
          <ac:spMkLst>
            <pc:docMk/>
            <pc:sldMk cId="1328286833" sldId="296"/>
            <ac:spMk id="3" creationId="{2E33F456-DCA6-AC00-7090-D3612B0F92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D535-8FC2-43FF-B2CD-F75FF2178095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F8D2D-B4BB-4FF6-B159-6B2317815E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47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F8D2D-B4BB-4FF6-B159-6B2317815EB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49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0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9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72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5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91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61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5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30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51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1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CDCECDC-CA82-419C-B66C-70AF779EE76D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Terve 2: Ihminen, ympäristö ja terveys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Luku 4: Terveys muuttuvassa ympäristössä</a:t>
            </a:r>
          </a:p>
        </p:txBody>
      </p:sp>
    </p:spTree>
    <p:extLst>
      <p:ext uri="{BB962C8B-B14F-4D97-AF65-F5344CB8AC3E}">
        <p14:creationId xmlns:p14="http://schemas.microsoft.com/office/powerpoint/2010/main" val="127597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1"/>
            <a:ext cx="626469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4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791" y="0"/>
            <a:ext cx="9144000" cy="11876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/>
              <a:t>Ilmastonmuutoksen terveysvaikutukset 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23528" y="1556792"/>
            <a:ext cx="8594527" cy="518457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600" b="1" dirty="0">
                <a:solidFill>
                  <a:srgbClr val="FF0000"/>
                </a:solidFill>
              </a:rPr>
              <a:t>ilmastonmuutos</a:t>
            </a:r>
            <a:r>
              <a:rPr lang="fi-FI" sz="4600" dirty="0"/>
              <a:t> = ihmisen aiheuttama globaali ilmaston lämpeneminen, joka aiheutuu kasvihuonekaasujen (esim. hiilidioksidi, ja metaani) voimakkaasta lisääntymisestä ilmakehässä</a:t>
            </a:r>
          </a:p>
          <a:p>
            <a:endParaRPr lang="fi-FI" sz="4600" dirty="0"/>
          </a:p>
          <a:p>
            <a:pPr marL="457200" lvl="1" indent="0">
              <a:buNone/>
            </a:pPr>
            <a:endParaRPr lang="fi-FI" sz="3300" dirty="0"/>
          </a:p>
          <a:p>
            <a:r>
              <a:rPr lang="fi-FI" sz="4600" dirty="0">
                <a:solidFill>
                  <a:srgbClr val="FF0000"/>
                </a:solidFill>
              </a:rPr>
              <a:t>vastuu kuuluu kaikille</a:t>
            </a:r>
          </a:p>
          <a:p>
            <a:pPr lvl="1"/>
            <a:r>
              <a:rPr lang="fi-FI" sz="3800" dirty="0"/>
              <a:t>maailmanlaajuinen yhteistyö</a:t>
            </a:r>
          </a:p>
          <a:p>
            <a:pPr lvl="1"/>
            <a:r>
              <a:rPr lang="fi-FI" sz="3800" dirty="0"/>
              <a:t>kestävä kansallinen päätöksenteko </a:t>
            </a:r>
          </a:p>
          <a:p>
            <a:pPr lvl="1"/>
            <a:r>
              <a:rPr lang="fi-FI" sz="3800" dirty="0"/>
              <a:t>yhteisöjen aktiivinen toiminta</a:t>
            </a:r>
          </a:p>
          <a:p>
            <a:pPr lvl="1"/>
            <a:r>
              <a:rPr lang="fi-FI" sz="3800" dirty="0"/>
              <a:t>yksilön vastuulliset valinnat  </a:t>
            </a:r>
          </a:p>
          <a:p>
            <a:pPr marL="457200" lvl="1" indent="0">
              <a:buNone/>
            </a:pPr>
            <a:endParaRPr lang="fi-FI" sz="3900" dirty="0"/>
          </a:p>
          <a:p>
            <a:endParaRPr lang="fi-FI" sz="3900" dirty="0"/>
          </a:p>
          <a:p>
            <a:pPr marL="400050" lvl="1" indent="0">
              <a:buFont typeface="Arial" panose="020B0604020202020204" pitchFamily="34" charset="0"/>
              <a:buNone/>
            </a:pPr>
            <a:endParaRPr lang="fi-FI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63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077072"/>
            <a:ext cx="3347864" cy="2566994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59608"/>
          </a:xfrm>
        </p:spPr>
        <p:txBody>
          <a:bodyPr/>
          <a:lstStyle/>
          <a:p>
            <a:r>
              <a:rPr lang="fi-FI" dirty="0"/>
              <a:t>Ilmastomuutos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768096" y="1844824"/>
            <a:ext cx="7290055" cy="4464536"/>
          </a:xfrm>
        </p:spPr>
        <p:txBody>
          <a:bodyPr/>
          <a:lstStyle/>
          <a:p>
            <a:r>
              <a:rPr lang="fi-FI" dirty="0">
                <a:solidFill>
                  <a:srgbClr val="00B0F0"/>
                </a:solidFill>
              </a:rPr>
              <a:t>-Ihmisen aiheuttama globaali ilmaston lämpeneminen</a:t>
            </a:r>
          </a:p>
          <a:p>
            <a:r>
              <a:rPr lang="fi-FI" dirty="0"/>
              <a:t>-Kasvihuonekaasujen, hiilidioksidin ja metaanin voimakas lisääntyminen ilmakehässä -&gt; sitovat maapallolta poistuvaa lämpösäteilyä</a:t>
            </a:r>
          </a:p>
          <a:p>
            <a:r>
              <a:rPr lang="fi-FI" dirty="0"/>
              <a:t>-&gt; ilmakehän alimmat osa lämpenevät -&gt; kasvihuoneilmiö</a:t>
            </a:r>
          </a:p>
          <a:p>
            <a:r>
              <a:rPr lang="fi-FI" dirty="0"/>
              <a:t>-Fossiiliset polttoaineet, kuten öljy, kivihiili ja maakaasu, aiheuttavat kolme neljäsosaa kasvihuonekaasupäästöistä.</a:t>
            </a:r>
          </a:p>
          <a:p>
            <a:r>
              <a:rPr lang="fi-FI" dirty="0">
                <a:solidFill>
                  <a:srgbClr val="00B0F0"/>
                </a:solidFill>
              </a:rPr>
              <a:t>-Kasvihuoneilmiö voi heikentää </a:t>
            </a:r>
          </a:p>
          <a:p>
            <a:r>
              <a:rPr lang="fi-FI" dirty="0">
                <a:solidFill>
                  <a:srgbClr val="00B0F0"/>
                </a:solidFill>
              </a:rPr>
              <a:t>ratkaisevasti maapallon elinolosuhteita </a:t>
            </a:r>
          </a:p>
        </p:txBody>
      </p:sp>
    </p:spTree>
    <p:extLst>
      <p:ext uri="{BB962C8B-B14F-4D97-AF65-F5344CB8AC3E}">
        <p14:creationId xmlns:p14="http://schemas.microsoft.com/office/powerpoint/2010/main" val="278710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00018"/>
          </a:xfrm>
        </p:spPr>
        <p:txBody>
          <a:bodyPr/>
          <a:lstStyle/>
          <a:p>
            <a:r>
              <a:rPr lang="fi-FI" sz="3600" dirty="0"/>
              <a:t>Ilmastonmuutos - vaikutuksia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7"/>
          </a:xfrm>
        </p:spPr>
        <p:txBody>
          <a:bodyPr>
            <a:normAutofit fontScale="70000" lnSpcReduction="20000"/>
          </a:bodyPr>
          <a:lstStyle/>
          <a:p>
            <a:r>
              <a:rPr lang="fi-FI" sz="4600" b="1" u="sng" dirty="0">
                <a:solidFill>
                  <a:srgbClr val="FF0000"/>
                </a:solidFill>
              </a:rPr>
              <a:t>terveysvaikutuksia</a:t>
            </a:r>
            <a:r>
              <a:rPr lang="fi-FI" sz="4600" dirty="0">
                <a:solidFill>
                  <a:srgbClr val="FF0000"/>
                </a:solidFill>
              </a:rPr>
              <a:t> </a:t>
            </a:r>
            <a:r>
              <a:rPr lang="fi-FI" sz="4500" dirty="0">
                <a:solidFill>
                  <a:srgbClr val="FF0000"/>
                </a:solidFill>
              </a:rPr>
              <a:t>vaikea</a:t>
            </a:r>
            <a:r>
              <a:rPr lang="fi-FI" sz="4600" dirty="0">
                <a:solidFill>
                  <a:srgbClr val="FF0000"/>
                </a:solidFill>
              </a:rPr>
              <a:t> ennustaa, koska vaikutukset erilaisia ja niiden voimakkuus voi vaihdella eri puolilla maailmaa:</a:t>
            </a:r>
          </a:p>
          <a:p>
            <a:pPr lvl="1"/>
            <a:r>
              <a:rPr lang="fi-FI" sz="3800" b="1" u="sng" dirty="0"/>
              <a:t>sään ääri-ilmiöiden </a:t>
            </a:r>
            <a:r>
              <a:rPr lang="fi-FI" sz="3800" dirty="0"/>
              <a:t>(esim. rankkasateet, myrskyt, helteet) </a:t>
            </a:r>
            <a:r>
              <a:rPr lang="fi-FI" sz="3800" b="1" u="sng" dirty="0"/>
              <a:t>aiheuttamat onnettomuudet ja epidemiat lisääntyvät</a:t>
            </a:r>
            <a:r>
              <a:rPr lang="fi-FI" sz="3800" dirty="0"/>
              <a:t>, lämpöuupumuksen riski kasvaa</a:t>
            </a:r>
          </a:p>
          <a:p>
            <a:pPr lvl="1"/>
            <a:r>
              <a:rPr lang="fi-FI" sz="3800" b="1" u="sng" dirty="0"/>
              <a:t>ravinnontuotannon alueet muuttuvat ja juomaveden saanti vaikeutuu</a:t>
            </a:r>
          </a:p>
          <a:p>
            <a:pPr lvl="2"/>
            <a:r>
              <a:rPr lang="fi-FI" sz="3100" dirty="0"/>
              <a:t>merenpinnan nousu pilaa viljelyalueita ja juoma- ja käyttövesiä</a:t>
            </a:r>
          </a:p>
          <a:p>
            <a:pPr lvl="2"/>
            <a:r>
              <a:rPr lang="fi-FI" sz="3100" dirty="0"/>
              <a:t>kuumuus, kuivuus ja rankkasateet tuhoavat satoja, mikä voi johtaa nälänhätään </a:t>
            </a:r>
          </a:p>
          <a:p>
            <a:pPr lvl="2"/>
            <a:r>
              <a:rPr lang="fi-FI" sz="3100" dirty="0"/>
              <a:t>vuoristojäätiköiden sulaminen vaikeuttaa vedensaantia</a:t>
            </a:r>
          </a:p>
          <a:p>
            <a:pPr lvl="1"/>
            <a:r>
              <a:rPr lang="fi-FI" sz="3800" b="1" u="sng" dirty="0"/>
              <a:t>tartuntatautien esiintymisalueet muuttuvat</a:t>
            </a:r>
            <a:r>
              <a:rPr lang="fi-FI" sz="3800" dirty="0"/>
              <a:t>: mm. malaria, </a:t>
            </a:r>
            <a:r>
              <a:rPr lang="fi-FI" sz="3800" dirty="0" err="1"/>
              <a:t>denguekuume</a:t>
            </a:r>
            <a:r>
              <a:rPr lang="fi-FI" sz="3800" dirty="0"/>
              <a:t>, </a:t>
            </a:r>
            <a:r>
              <a:rPr lang="fi-FI" sz="3800" dirty="0" err="1"/>
              <a:t>borrelioosi</a:t>
            </a:r>
            <a:r>
              <a:rPr lang="fi-FI" sz="3800" dirty="0"/>
              <a:t> ja puutiaisaivokuume yleistyvät </a:t>
            </a:r>
          </a:p>
          <a:p>
            <a:pPr lvl="1"/>
            <a:r>
              <a:rPr lang="fi-FI" sz="3800" b="1" u="sng" dirty="0"/>
              <a:t>pakolaisuus ja konfliktit yleistyvät </a:t>
            </a:r>
            <a:r>
              <a:rPr lang="fi-FI" sz="3800" dirty="0"/>
              <a:t>mm. nälänhädästä kärsivillä alueilla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593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13690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1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60058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rgbClr val="00B0F0"/>
                </a:solidFill>
              </a:rPr>
              <a:t>Ilmastomuutos - suorat terveysvaikutukset: Haitat (suorat ympäristötekijät): </a:t>
            </a:r>
            <a:br>
              <a:rPr lang="fi-FI" sz="3200" dirty="0">
                <a:solidFill>
                  <a:srgbClr val="00B0F0"/>
                </a:solidFill>
              </a:rPr>
            </a:br>
            <a:endParaRPr lang="fi-FI" sz="3200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18457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– Rankkasateiden synnyttämät </a:t>
            </a:r>
            <a:r>
              <a:rPr lang="fi-FI" b="1" u="sng" dirty="0"/>
              <a:t>tulvat sekä kuivuudesta ja kuumuudesta johtuvat metsäpalot</a:t>
            </a:r>
            <a:r>
              <a:rPr lang="fi-FI" dirty="0"/>
              <a:t> aiheuttavat tulevaisuudessa entistä enemmän vaaraa sekä ihmiselle että ympäristölle. </a:t>
            </a:r>
          </a:p>
          <a:p>
            <a:r>
              <a:rPr lang="fi-FI" dirty="0"/>
              <a:t>– </a:t>
            </a:r>
            <a:r>
              <a:rPr lang="fi-FI" b="1" u="sng" dirty="0"/>
              <a:t>Pitkät hellejaksot </a:t>
            </a:r>
            <a:r>
              <a:rPr lang="fi-FI" dirty="0"/>
              <a:t>ovat kohtalokkaita varsinkin vanhuksille, sydän- ja verisuonitautia sairastaville sekä ulkona työskenteleville. Helle saattaa pahentaa jo olemassa olevan </a:t>
            </a:r>
            <a:r>
              <a:rPr lang="fi-FI" b="1" u="sng" dirty="0"/>
              <a:t>sairauden oireita, aiheuttaa lämpöuupumusta tai pahimmillaan johtaa hengenvaaralliseen lämpöhalvaukseen</a:t>
            </a:r>
            <a:r>
              <a:rPr lang="fi-FI" dirty="0"/>
              <a:t>. Hellejaksojen aikana sairastavuus ja kuolleisuus kasvavat selvästi. </a:t>
            </a:r>
          </a:p>
          <a:p>
            <a:r>
              <a:rPr lang="fi-FI" dirty="0"/>
              <a:t>– </a:t>
            </a:r>
            <a:r>
              <a:rPr lang="fi-FI" b="1" dirty="0"/>
              <a:t>Jäätiköiden sulamisesta </a:t>
            </a:r>
            <a:r>
              <a:rPr lang="fi-FI" dirty="0"/>
              <a:t>ja meriveden lämpölaajenemisesta aiheutuva merenpinnan nousu </a:t>
            </a:r>
            <a:r>
              <a:rPr lang="fi-FI" b="1" dirty="0"/>
              <a:t>uhkaa rannikkoalangoilla olevia viljelymaita</a:t>
            </a:r>
            <a:r>
              <a:rPr lang="fi-FI" dirty="0"/>
              <a:t>. </a:t>
            </a:r>
          </a:p>
          <a:p>
            <a:r>
              <a:rPr lang="fi-FI" dirty="0"/>
              <a:t>– Maalle tulvinut suolainen merivesi </a:t>
            </a:r>
            <a:r>
              <a:rPr lang="fi-FI" b="1" dirty="0"/>
              <a:t>pilaa juoma- ja käyttövesiä. </a:t>
            </a:r>
          </a:p>
          <a:p>
            <a:r>
              <a:rPr lang="fi-FI" dirty="0"/>
              <a:t>– Vuoristojäätiköiden sulaminen voi </a:t>
            </a:r>
            <a:r>
              <a:rPr lang="fi-FI" b="1" dirty="0"/>
              <a:t>vaikeuttaa miljoonien ihmisten vedensaantia. </a:t>
            </a:r>
          </a:p>
          <a:p>
            <a:r>
              <a:rPr lang="fi-FI" dirty="0"/>
              <a:t>– Ilmastonmuutos </a:t>
            </a:r>
            <a:r>
              <a:rPr lang="fi-FI" b="1" dirty="0"/>
              <a:t>lisää hyönteisten välittämien tartuntatautien</a:t>
            </a:r>
            <a:r>
              <a:rPr lang="fi-FI" dirty="0"/>
              <a:t>, kuten malarian, </a:t>
            </a:r>
            <a:r>
              <a:rPr lang="fi-FI" dirty="0" err="1"/>
              <a:t>denguekuumeen</a:t>
            </a:r>
            <a:r>
              <a:rPr lang="fi-FI" dirty="0"/>
              <a:t> ja Japanin aivotulehduksen, </a:t>
            </a:r>
            <a:r>
              <a:rPr lang="fi-FI" b="1" dirty="0"/>
              <a:t>levinneisyyttä. </a:t>
            </a:r>
          </a:p>
          <a:p>
            <a:r>
              <a:rPr lang="fi-FI" dirty="0"/>
              <a:t>– Suomessa ilmastonmuutos näkyy esimerkiksi </a:t>
            </a:r>
            <a:r>
              <a:rPr lang="fi-FI" dirty="0" err="1"/>
              <a:t>borrelioosin</a:t>
            </a:r>
            <a:r>
              <a:rPr lang="fi-FI" dirty="0"/>
              <a:t> ja puutiaisaivokuumeen yleistymisenä.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7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4710" y="452717"/>
            <a:ext cx="7055380" cy="1248091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rgbClr val="00B0F0"/>
                </a:solidFill>
              </a:rPr>
              <a:t>Ilmastomuutos - epäsuorat terveysvaikutukset: Haitat (epäsuorat ympäristötekijät) 1: </a:t>
            </a:r>
            <a:br>
              <a:rPr lang="fi-FI" sz="3200" dirty="0">
                <a:solidFill>
                  <a:srgbClr val="00B0F0"/>
                </a:solidFill>
              </a:rPr>
            </a:br>
            <a:endParaRPr lang="fi-FI" sz="3200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988839"/>
            <a:ext cx="8712968" cy="4680521"/>
          </a:xfrm>
        </p:spPr>
        <p:txBody>
          <a:bodyPr>
            <a:normAutofit/>
          </a:bodyPr>
          <a:lstStyle/>
          <a:p>
            <a:r>
              <a:rPr lang="fi-FI" dirty="0"/>
              <a:t>– Monet nykyään tiheään asutut </a:t>
            </a:r>
            <a:r>
              <a:rPr lang="fi-FI" b="1" dirty="0"/>
              <a:t>alueet saattavat muuttua asuinkelvottomiksi. </a:t>
            </a:r>
          </a:p>
          <a:p>
            <a:r>
              <a:rPr lang="fi-FI" dirty="0"/>
              <a:t>– Jano, nälkä ja taudit ajavat yhä suurempia ihmismassoja liikkeelle, jolloin </a:t>
            </a:r>
            <a:r>
              <a:rPr lang="fi-FI" b="1" dirty="0"/>
              <a:t>pakolaisuus ja konfliktit yleistyvät. </a:t>
            </a:r>
          </a:p>
          <a:p>
            <a:r>
              <a:rPr lang="fi-FI" dirty="0"/>
              <a:t>– Sateiden lisääntyessä pelloilta ja muualta ympäristöstä vesistöihin huuhtoutuvien mikrobien ja ravinteiden määrä kasvaa, mikä puolestaan johtaa </a:t>
            </a:r>
            <a:r>
              <a:rPr lang="fi-FI" b="1" dirty="0"/>
              <a:t>sinilevien massaesiintymisiin ja heikentää uimavesien laatua. </a:t>
            </a:r>
          </a:p>
          <a:p>
            <a:r>
              <a:rPr lang="fi-FI" dirty="0"/>
              <a:t>– Rankkasateiden synnyttämät tulvat ja myrskyjen aiheuttamat sähkökatkokset aiheuttavat ongelmia vesilaitoksille, jolloin </a:t>
            </a:r>
            <a:r>
              <a:rPr lang="fi-FI" b="1" dirty="0"/>
              <a:t>juomaveden käsittely ja jakelu sekä jätevesien puhdistus vaikeutuvat. </a:t>
            </a:r>
          </a:p>
          <a:p>
            <a:r>
              <a:rPr lang="fi-FI" dirty="0"/>
              <a:t>– </a:t>
            </a:r>
            <a:r>
              <a:rPr lang="fi-FI" b="1" dirty="0"/>
              <a:t>Nollakelien yleistyminen aiheuttaa liukkaita tienpintoja</a:t>
            </a:r>
            <a:r>
              <a:rPr lang="fi-FI" dirty="0"/>
              <a:t>, jolloin tapaturmien ja liikenne-onnettomuuksien määrä saattaa kasvaa. </a:t>
            </a:r>
          </a:p>
          <a:p>
            <a:r>
              <a:rPr lang="fi-FI" dirty="0"/>
              <a:t>– Talvien sateisuus voi </a:t>
            </a:r>
            <a:r>
              <a:rPr lang="fi-FI" b="1" dirty="0"/>
              <a:t>lisätä talojen kosteusvaurioita, ja homeelle altistuvien henkilöiden määrä saattaa kasvaa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3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8EB88C-8727-FC97-8DB4-F1DCC68D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>
                <a:solidFill>
                  <a:srgbClr val="00B0F0"/>
                </a:solidFill>
              </a:rPr>
              <a:t>Ilmastomuutos - epäsuorat terveysvaikutukset: Haitat (epäsuorat ympäristötekijät) 2: </a:t>
            </a:r>
            <a:br>
              <a:rPr lang="fi-FI" sz="4400" dirty="0">
                <a:solidFill>
                  <a:srgbClr val="00B0F0"/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33F456-DCA6-AC00-7090-D3612B0F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88840"/>
            <a:ext cx="7290055" cy="432052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 – Erilaiset </a:t>
            </a:r>
            <a:r>
              <a:rPr lang="fi-FI" b="1" dirty="0"/>
              <a:t>kasvitaudit ja tuholaiset pääsevät leviämään </a:t>
            </a:r>
            <a:r>
              <a:rPr lang="fi-FI" dirty="0"/>
              <a:t>yhä pohjoisemmaksi. </a:t>
            </a:r>
          </a:p>
          <a:p>
            <a:r>
              <a:rPr lang="fi-FI" dirty="0"/>
              <a:t>– Trooppisilla ja lauhkeilla alueilla lämpötilan nousu, kuivuus ja rankkasateiden aiheuttamat ajoittaiset </a:t>
            </a:r>
            <a:r>
              <a:rPr lang="fi-FI" b="1" dirty="0"/>
              <a:t>tuvat vaikeuttavat ruoantuotantoa </a:t>
            </a:r>
          </a:p>
          <a:p>
            <a:r>
              <a:rPr lang="fi-FI" dirty="0"/>
              <a:t>– Säätiloissa tapahtuvat muutokset</a:t>
            </a:r>
            <a:r>
              <a:rPr lang="fi-FI" b="1" dirty="0"/>
              <a:t> heikentävät ulkoharrastusmahdollisuuksia</a:t>
            </a:r>
            <a:r>
              <a:rPr lang="fi-FI" dirty="0"/>
              <a:t>, mikä puolestaan saattaa vähentää liikunnan määrää ja vaikeuttaa painonhallintaa. </a:t>
            </a:r>
          </a:p>
          <a:p>
            <a:r>
              <a:rPr lang="fi-FI" dirty="0"/>
              <a:t>– Pilvisten ja lumettomien talvien synkkyys voi </a:t>
            </a:r>
            <a:r>
              <a:rPr lang="fi-FI" b="1" dirty="0"/>
              <a:t>vaikuttaa mielialaan, esimerkiksi kaamosmasennus ja unirytmiin liittyvät häiriöt voivat yleistyä. </a:t>
            </a:r>
          </a:p>
          <a:p>
            <a:r>
              <a:rPr lang="fi-FI" dirty="0"/>
              <a:t>– </a:t>
            </a:r>
            <a:r>
              <a:rPr lang="fi-FI" b="1" dirty="0"/>
              <a:t>Ilmastonmuutos tulee lisäämään maapallon väestön eriarvoisuutta</a:t>
            </a:r>
            <a:r>
              <a:rPr lang="fi-FI" dirty="0"/>
              <a:t>. Suurin uhka kohdistuu kaikkein köyhimpiin maihin, sillä ne eivät kykene varautumaan sääolosuhteissa, ravinnontuotannossa ja puhtaan juomaveden riittävyydessä tapahtuviin muutoksiin yhtä hyvin kuin rikkaat maat.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828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Etuja/hyötyjä: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700" y="1412777"/>
            <a:ext cx="7776748" cy="4835630"/>
          </a:xfrm>
        </p:spPr>
        <p:txBody>
          <a:bodyPr/>
          <a:lstStyle/>
          <a:p>
            <a:r>
              <a:rPr lang="fi-FI" dirty="0"/>
              <a:t>Edut: vaikka kovia pakkasia voi olla silloin tällöin, paleltumien ja pakkasista aiheutuvien kuolemien määrä todennäköisesti vähenee. </a:t>
            </a:r>
          </a:p>
          <a:p>
            <a:r>
              <a:rPr lang="fi-FI" dirty="0"/>
              <a:t>Edut: kasvukausi pitenee ja viljelylle suotuisat alueet laajenevat.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023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55534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fi-FI" sz="4000" b="1" dirty="0"/>
              <a:t>Puhdas vesi (1/2)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364" y="1520280"/>
            <a:ext cx="8363272" cy="5337720"/>
          </a:xfrm>
        </p:spPr>
        <p:txBody>
          <a:bodyPr>
            <a:normAutofit fontScale="85000" lnSpcReduction="20000"/>
          </a:bodyPr>
          <a:lstStyle/>
          <a:p>
            <a:r>
              <a:rPr lang="fi-FI" sz="3100" u="sng" dirty="0">
                <a:solidFill>
                  <a:srgbClr val="00B0F0"/>
                </a:solidFill>
              </a:rPr>
              <a:t>Terveyden edellytys</a:t>
            </a:r>
          </a:p>
          <a:p>
            <a:pPr lvl="1"/>
            <a:r>
              <a:rPr lang="fi-FI" sz="2600" b="1" dirty="0"/>
              <a:t>juomavesi, ruoanvalmistus, hygienia, ravinnontuotanto, teollisuus</a:t>
            </a:r>
          </a:p>
          <a:p>
            <a:r>
              <a:rPr lang="fi-FI" sz="3100" dirty="0"/>
              <a:t>YK:n yleiskokous 2010: puhdas vesi ja toimiva viemäriverkosto kuuluvat ihmisoikeuksiin</a:t>
            </a:r>
          </a:p>
          <a:p>
            <a:pPr marL="857250" lvl="1" indent="-457200"/>
            <a:r>
              <a:rPr lang="fi-FI" sz="2600" dirty="0"/>
              <a:t>puhdas vesi ja jätevesien asianmukainen käsittely myös yksi kestävän kehityksen päätavoitteista</a:t>
            </a:r>
          </a:p>
          <a:p>
            <a:pPr marL="457200" indent="-457200"/>
            <a:r>
              <a:rPr lang="fi-FI" sz="3100" b="1" dirty="0" err="1"/>
              <a:t>sanitaatio</a:t>
            </a:r>
            <a:r>
              <a:rPr lang="fi-FI" sz="3100" dirty="0"/>
              <a:t> = keinot, joiden avulla ihmisten ulosteet ja virtsa sekä yhdyskuntien jätevedet kerätään hygieenisellä tavalla, jotta ne eivät vaaranna terveyttä ja ympäristöä</a:t>
            </a:r>
          </a:p>
          <a:p>
            <a:pPr marL="857250" lvl="1" indent="-457200"/>
            <a:r>
              <a:rPr lang="fi-FI" sz="2600" dirty="0"/>
              <a:t>mm. käymälät ja niiden kunnossapito, viemäriverkosto ja hygieniakasvatus</a:t>
            </a:r>
          </a:p>
          <a:p>
            <a:pPr marL="857250" lvl="1" indent="-457200"/>
            <a:r>
              <a:rPr lang="fi-FI" sz="2600" dirty="0"/>
              <a:t>pyritään ehkäisemään loisten ja ulosteiden välityksellä tarttuvien tautien (esim. ripuli, kolera) leviämistä</a:t>
            </a:r>
          </a:p>
          <a:p>
            <a:pPr marL="857250" lvl="1" indent="-457200"/>
            <a:r>
              <a:rPr lang="fi-FI" sz="2600" dirty="0"/>
              <a:t>edistää erityisesti kehittyvissä maissa elävien lasten ja naisten terveyttä</a:t>
            </a:r>
          </a:p>
          <a:p>
            <a:pPr marL="857250" lvl="1" indent="-457200"/>
            <a:r>
              <a:rPr lang="fi-FI" sz="2600" dirty="0"/>
              <a:t>edistää sosiaalista kestävyyttä</a:t>
            </a:r>
          </a:p>
          <a:p>
            <a:pPr marL="1257300" lvl="3" indent="0">
              <a:buNone/>
            </a:pPr>
            <a:endParaRPr lang="fi-FI" dirty="0"/>
          </a:p>
          <a:p>
            <a:pPr marL="40005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88640"/>
            <a:ext cx="2441449" cy="1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9"/>
            <a:ext cx="885698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9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52928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5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3494-3DA2-4363-80C1-23E89832C412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/>
              <a:t>Puhdas vesi (2/2)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3C634DD-3D73-428C-A89F-B602FCDA8500}"/>
              </a:ext>
            </a:extLst>
          </p:cNvPr>
          <p:cNvSpPr txBox="1">
            <a:spLocks/>
          </p:cNvSpPr>
          <p:nvPr/>
        </p:nvSpPr>
        <p:spPr>
          <a:xfrm>
            <a:off x="390364" y="1124744"/>
            <a:ext cx="8363272" cy="554461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200" b="1" u="sng" dirty="0"/>
              <a:t>kasvava vedenkulutus ja vesivarojen niukkeneminen </a:t>
            </a:r>
            <a:r>
              <a:rPr lang="fi-FI" sz="4200" b="1" dirty="0"/>
              <a:t>maailmanlaajuinen terveys- ja ympäristöongelma </a:t>
            </a:r>
          </a:p>
          <a:p>
            <a:pPr lvl="1"/>
            <a:r>
              <a:rPr lang="fi-FI" sz="3500" dirty="0"/>
              <a:t>johtuu mm. voimakkaasta väestönkasvusta, kaupungistumisesta, ihmisten kulutustottumusten muutoksista </a:t>
            </a:r>
          </a:p>
          <a:p>
            <a:pPr lvl="1"/>
            <a:r>
              <a:rPr lang="fi-FI" sz="3500" dirty="0"/>
              <a:t>puhtaan veden tarve kasvaa edelleen, mikäli kehitys jatkuu nykyisen kaltaisena </a:t>
            </a:r>
          </a:p>
          <a:p>
            <a:r>
              <a:rPr lang="fi-FI" sz="4200" b="1" u="sng" dirty="0"/>
              <a:t>veden säästäminen ja tehokas vedenkäyttö tulevat yhä tärkeämmiksi </a:t>
            </a:r>
          </a:p>
          <a:p>
            <a:pPr marL="857250" lvl="1" indent="-457200"/>
            <a:r>
              <a:rPr lang="fi-FI" sz="3500" b="1" dirty="0"/>
              <a:t>vesijalanjälki</a:t>
            </a:r>
            <a:r>
              <a:rPr lang="fi-FI" sz="3500" dirty="0"/>
              <a:t>: kokonaisvedenkulutuksen mittari, joka huomioi talousveden lisäksi tuotteiden ja palveluiden tuotantoon kulutetun piiloveden</a:t>
            </a:r>
          </a:p>
          <a:p>
            <a:pPr marL="1257300" lvl="2" indent="-457200"/>
            <a:r>
              <a:rPr lang="fi-FI" sz="2900" dirty="0"/>
              <a:t>voidaan laskea mm. yksittäiselle ihmiselle, tuotteelle, yritykselle tai valtiolle</a:t>
            </a:r>
          </a:p>
          <a:p>
            <a:pPr marL="1257300" lvl="2" indent="-457200"/>
            <a:r>
              <a:rPr lang="fi-FI" sz="2900" dirty="0"/>
              <a:t>suomalaisilla suhteellisen suuri, lähes puolet muodostuu ulkomailla (mm. elintarvikkeet) </a:t>
            </a:r>
          </a:p>
          <a:p>
            <a:r>
              <a:rPr lang="fi-FI" sz="4200" b="1" u="sng" dirty="0"/>
              <a:t>terveyshaasteita Suomessa</a:t>
            </a:r>
            <a:r>
              <a:rPr lang="fi-FI" sz="4200" u="sng" dirty="0"/>
              <a:t>: </a:t>
            </a:r>
          </a:p>
          <a:p>
            <a:pPr marL="857250" lvl="1" indent="-457200"/>
            <a:r>
              <a:rPr lang="fi-FI" sz="3500" dirty="0"/>
              <a:t>ajoittaiset vesijohtoverkoston välityksellä tapahtuvat epidemiat</a:t>
            </a:r>
          </a:p>
          <a:p>
            <a:pPr marL="857250" lvl="1" indent="-457200"/>
            <a:r>
              <a:rPr lang="fi-FI" sz="3500" dirty="0"/>
              <a:t>talousvetenä käytetyn kaivoveden laatu haja-asutusalueilla </a:t>
            </a:r>
            <a:br>
              <a:rPr lang="fi-FI" sz="3500" dirty="0"/>
            </a:br>
            <a:r>
              <a:rPr lang="fi-FI" sz="3500" dirty="0"/>
              <a:t>(esim. kohonnut arseenipitoisuus)</a:t>
            </a:r>
          </a:p>
          <a:p>
            <a:pPr marL="857250" lvl="1" indent="-457200"/>
            <a:r>
              <a:rPr lang="fi-FI" sz="3500" dirty="0"/>
              <a:t>uimavesien runsaat sinileväesiintymät</a:t>
            </a:r>
          </a:p>
          <a:p>
            <a:pPr marL="857250" lvl="1" indent="-457200"/>
            <a:r>
              <a:rPr lang="fi-FI" sz="3500" dirty="0"/>
              <a:t>mahdolliset jätevesi- tai öljyvuodot </a:t>
            </a:r>
          </a:p>
          <a:p>
            <a:pPr marL="1257300" lvl="3" indent="0">
              <a:buFont typeface="Arial" panose="020B0604020202020204" pitchFamily="34" charset="0"/>
              <a:buNone/>
            </a:pPr>
            <a:endParaRPr lang="fi-FI" dirty="0"/>
          </a:p>
          <a:p>
            <a:pPr marL="400050" lvl="1" indent="0">
              <a:buFont typeface="Arial" panose="020B0604020202020204" pitchFamily="34" charset="0"/>
              <a:buNone/>
            </a:pPr>
            <a:endParaRPr lang="fi-FI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43" y="5536820"/>
            <a:ext cx="2742293" cy="11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71550"/>
            <a:ext cx="7848872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4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3494-3DA2-4363-80C1-23E89832C412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/>
              <a:t>Puhdas ruoka (1/2)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3C634DD-3D73-428C-A89F-B602FCDA8500}"/>
              </a:ext>
            </a:extLst>
          </p:cNvPr>
          <p:cNvSpPr txBox="1">
            <a:spLocks/>
          </p:cNvSpPr>
          <p:nvPr/>
        </p:nvSpPr>
        <p:spPr>
          <a:xfrm>
            <a:off x="390364" y="1124744"/>
            <a:ext cx="8363272" cy="56166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900" b="1" dirty="0">
                <a:solidFill>
                  <a:schemeClr val="accent1"/>
                </a:solidFill>
              </a:rPr>
              <a:t>Suomessa tuotetaan kansainvälisestikin vertailtuna puhdasta ja turvallista ruokaa</a:t>
            </a:r>
          </a:p>
          <a:p>
            <a:pPr lvl="1"/>
            <a:r>
              <a:rPr lang="fi-FI" sz="3300" dirty="0"/>
              <a:t>lähtökohtana EU: n elintarvikelainsäädäntö</a:t>
            </a:r>
          </a:p>
          <a:p>
            <a:pPr lvl="1"/>
            <a:r>
              <a:rPr lang="fi-FI" sz="3300" dirty="0"/>
              <a:t>”pellolta pöytään” -periaate: </a:t>
            </a:r>
            <a:r>
              <a:rPr lang="fi-FI" sz="3300" b="1" dirty="0"/>
              <a:t>Evira</a:t>
            </a:r>
            <a:r>
              <a:rPr lang="fi-FI" sz="3300" dirty="0"/>
              <a:t> valvoo kotimaassa tuotetun ruoan kaikkia elintarvikeketjun vaiheita</a:t>
            </a:r>
          </a:p>
          <a:p>
            <a:pPr lvl="1"/>
            <a:r>
              <a:rPr lang="fi-FI" sz="3300" dirty="0"/>
              <a:t>ulkomailta tuotuja elintarvikkeita valvoo myös </a:t>
            </a:r>
            <a:r>
              <a:rPr lang="fi-FI" sz="3300" b="1" dirty="0"/>
              <a:t>Tullilaboratorio</a:t>
            </a:r>
          </a:p>
          <a:p>
            <a:pPr marL="457200" lvl="1" indent="0">
              <a:buNone/>
            </a:pPr>
            <a:endParaRPr lang="fi-FI" sz="3300" dirty="0"/>
          </a:p>
          <a:p>
            <a:r>
              <a:rPr lang="fi-FI" sz="3900" b="1" dirty="0">
                <a:solidFill>
                  <a:schemeClr val="accent3"/>
                </a:solidFill>
              </a:rPr>
              <a:t>ruoan tai juomaveden mukana elimistöön kulkeutuneet mikrobit tai niiden tuottamat myrkyt tai myrkylliset sienet tai kasvit voivat aiheuttaa ruokamyrkytyksiä   </a:t>
            </a:r>
          </a:p>
          <a:p>
            <a:pPr marL="857250" lvl="1" indent="-457200"/>
            <a:r>
              <a:rPr lang="fi-FI" sz="3300" dirty="0"/>
              <a:t>oireina vatsakivut, ripuli ja oksentelu</a:t>
            </a:r>
          </a:p>
          <a:p>
            <a:pPr marL="857250" lvl="1" indent="-457200"/>
            <a:r>
              <a:rPr lang="fi-FI" sz="3300" dirty="0"/>
              <a:t>terve aikuinen toipuu tavallisesti muutamassa päivässä, mutta voi olla vaarallinen mm. pienille lapsille, raskaana oleville ja vanhuksille </a:t>
            </a:r>
          </a:p>
          <a:p>
            <a:pPr marL="857250" lvl="1" indent="-457200"/>
            <a:r>
              <a:rPr lang="fi-FI" sz="3300" dirty="0"/>
              <a:t>voidaan ehkäistä hyvällä hygienialla (käsi- ja keittiöhygienia, oikeat ruoanvalmistus- ja säilytystavat) </a:t>
            </a:r>
          </a:p>
          <a:p>
            <a:pPr marL="1257300" lvl="3" indent="0">
              <a:buFont typeface="Arial" panose="020B0604020202020204" pitchFamily="34" charset="0"/>
              <a:buNone/>
            </a:pPr>
            <a:endParaRPr lang="fi-FI" sz="3300" dirty="0"/>
          </a:p>
          <a:p>
            <a:pPr marL="400050" lvl="1" indent="0">
              <a:buFont typeface="Arial" panose="020B0604020202020204" pitchFamily="34" charset="0"/>
              <a:buNone/>
            </a:pPr>
            <a:endParaRPr lang="fi-FI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67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568952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3494-3DA2-4363-80C1-23E89832C412}"/>
              </a:ext>
            </a:extLst>
          </p:cNvPr>
          <p:cNvSpPr txBox="1">
            <a:spLocks/>
          </p:cNvSpPr>
          <p:nvPr/>
        </p:nvSpPr>
        <p:spPr>
          <a:xfrm>
            <a:off x="-17241" y="116632"/>
            <a:ext cx="91440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/>
              <a:t>Puhdas ruoka (2/2)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3C634DD-3D73-428C-A89F-B602FCDA8500}"/>
              </a:ext>
            </a:extLst>
          </p:cNvPr>
          <p:cNvSpPr txBox="1">
            <a:spLocks/>
          </p:cNvSpPr>
          <p:nvPr/>
        </p:nvSpPr>
        <p:spPr>
          <a:xfrm>
            <a:off x="373123" y="1052736"/>
            <a:ext cx="8363272" cy="568863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400" b="1" dirty="0">
                <a:solidFill>
                  <a:srgbClr val="00B0F0"/>
                </a:solidFill>
              </a:rPr>
              <a:t>ympäristömyrkkyjä</a:t>
            </a:r>
            <a:r>
              <a:rPr lang="fi-FI" sz="4400" dirty="0">
                <a:solidFill>
                  <a:srgbClr val="00B0F0"/>
                </a:solidFill>
              </a:rPr>
              <a:t> ravinnossa aikaisempaa vähemmän </a:t>
            </a:r>
          </a:p>
          <a:p>
            <a:pPr lvl="1"/>
            <a:r>
              <a:rPr lang="fi-FI" sz="3600" dirty="0"/>
              <a:t>voivat aiheuttaa mm. kehityshäiriöitä, heikentää immuunipuolustusta ja altistaa syövälle</a:t>
            </a:r>
          </a:p>
          <a:p>
            <a:pPr lvl="1"/>
            <a:r>
              <a:rPr lang="fi-FI" sz="3600" dirty="0"/>
              <a:t>asetettu saantirajoituksia (</a:t>
            </a:r>
            <a:r>
              <a:rPr lang="fi-FI" sz="3600" b="1" dirty="0"/>
              <a:t>Evira</a:t>
            </a:r>
            <a:r>
              <a:rPr lang="fi-FI" sz="3600" dirty="0"/>
              <a:t>)</a:t>
            </a:r>
          </a:p>
          <a:p>
            <a:pPr lvl="2"/>
            <a:r>
              <a:rPr lang="fi-FI" sz="3100" dirty="0"/>
              <a:t>eri kalalajeja vaihdellen, suurikokoisten petokalojen syönnin välttäminen, riskiryhmille tarkemmat syöntirajoitukset (dioksiini- ja metyylielohopeariski)</a:t>
            </a:r>
          </a:p>
          <a:p>
            <a:pPr lvl="2"/>
            <a:r>
              <a:rPr lang="fi-FI" sz="3100" dirty="0"/>
              <a:t>öljysiementen turvallinen päivittäinen käyttömäärä aikuisilla noin 15 g eli </a:t>
            </a:r>
            <a:br>
              <a:rPr lang="fi-FI" sz="3100" dirty="0"/>
            </a:br>
            <a:r>
              <a:rPr lang="fi-FI" sz="3100" dirty="0"/>
              <a:t>2 rkl (alumiini-, nikkeli-, kadmium- ja arseeniriski)</a:t>
            </a:r>
          </a:p>
          <a:p>
            <a:pPr lvl="2"/>
            <a:endParaRPr lang="fi-FI" sz="3300" dirty="0"/>
          </a:p>
          <a:p>
            <a:r>
              <a:rPr lang="fi-FI" sz="4400" u="sng" dirty="0">
                <a:solidFill>
                  <a:srgbClr val="00B0F0"/>
                </a:solidFill>
              </a:rPr>
              <a:t>kestävä ruoantuotanto ja kulutus</a:t>
            </a:r>
            <a:r>
              <a:rPr lang="fi-FI" sz="4400" dirty="0">
                <a:solidFill>
                  <a:srgbClr val="00B0F0"/>
                </a:solidFill>
              </a:rPr>
              <a:t> tukevat terveyttä ja hyvinvointia</a:t>
            </a:r>
          </a:p>
          <a:p>
            <a:pPr lvl="1"/>
            <a:r>
              <a:rPr lang="fi-FI" sz="3600" b="1" u="sng" dirty="0">
                <a:solidFill>
                  <a:schemeClr val="bg1"/>
                </a:solidFill>
              </a:rPr>
              <a:t>ekologinen kestävyys: </a:t>
            </a:r>
            <a:r>
              <a:rPr lang="fi-FI" sz="3600" dirty="0"/>
              <a:t>luonnonvarojen tehokas käyttö ja kierrätys sekä uusiutuvien luonnonvarojen ja energialähteiden käyttö </a:t>
            </a:r>
            <a:br>
              <a:rPr lang="fi-FI" sz="3600" dirty="0"/>
            </a:br>
            <a:r>
              <a:rPr lang="fi-FI" sz="3600" dirty="0"/>
              <a:t>(esim. luomuviljely, lähiruoka, ruokahävikin pienentäminen ja punaisen lihan korvaaminen kala- ja kasvisravinnolla)</a:t>
            </a:r>
          </a:p>
          <a:p>
            <a:pPr lvl="1"/>
            <a:r>
              <a:rPr lang="fi-FI" sz="3600" b="1" u="sng" dirty="0">
                <a:solidFill>
                  <a:schemeClr val="bg1"/>
                </a:solidFill>
              </a:rPr>
              <a:t>taloudellinen kestävyys</a:t>
            </a:r>
            <a:r>
              <a:rPr lang="fi-FI" sz="3600" dirty="0"/>
              <a:t>: sopeutuminen maailman talouden muutoksiin, ruuan hinnan määräytyminen, reilun kaupan tuotteet </a:t>
            </a:r>
          </a:p>
          <a:p>
            <a:pPr lvl="1"/>
            <a:r>
              <a:rPr lang="fi-FI" sz="3600" b="1" u="sng" dirty="0">
                <a:solidFill>
                  <a:schemeClr val="bg1"/>
                </a:solidFill>
              </a:rPr>
              <a:t>kulttuurinen kestävyys: </a:t>
            </a:r>
            <a:r>
              <a:rPr lang="fi-FI" sz="3600" dirty="0"/>
              <a:t>ruokakulttuurien tunteminen ja arvostaminen</a:t>
            </a:r>
          </a:p>
          <a:p>
            <a:pPr lvl="1"/>
            <a:r>
              <a:rPr lang="fi-FI" sz="3600" b="1" u="sng" dirty="0">
                <a:solidFill>
                  <a:schemeClr val="bg1"/>
                </a:solidFill>
              </a:rPr>
              <a:t>sosiaalinen kestävyys: </a:t>
            </a:r>
            <a:r>
              <a:rPr lang="fi-FI" sz="3600" dirty="0"/>
              <a:t>aliravitsemuksen ja lihavuuden vähentäminen</a:t>
            </a:r>
          </a:p>
          <a:p>
            <a:pPr lvl="1"/>
            <a:endParaRPr lang="fi-FI" sz="3500" dirty="0"/>
          </a:p>
          <a:p>
            <a:pPr marL="400050" lvl="1" indent="0">
              <a:buFont typeface="Arial" panose="020B0604020202020204" pitchFamily="34" charset="0"/>
              <a:buNone/>
            </a:pPr>
            <a:endParaRPr lang="fi-FI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34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19738" cy="816042"/>
          </a:xfrm>
        </p:spPr>
        <p:txBody>
          <a:bodyPr/>
          <a:lstStyle/>
          <a:p>
            <a:r>
              <a:rPr lang="fi-FI" sz="3600" u="sng" dirty="0"/>
              <a:t>Kestävä ruoantuotanto ja kulutus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4710" y="1412777"/>
            <a:ext cx="7687690" cy="483563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”Maapallolla on lähes yhtä paljon aliravittuja kuin sairaalloisen ylipainoisia”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”Noin kolmannes tuotetusta ruuasta jää syömättä, samalla kun kymmeniä tuhansia ihmisiä kuolee joka päivä nälkään”</a:t>
            </a:r>
          </a:p>
          <a:p>
            <a:pPr marL="0" indent="0">
              <a:buNone/>
            </a:pPr>
            <a:endParaRPr lang="fi-FI" u="sng" dirty="0"/>
          </a:p>
          <a:p>
            <a:pPr marL="0" indent="0">
              <a:buNone/>
            </a:pPr>
            <a:r>
              <a:rPr lang="fi-FI" u="sng" dirty="0"/>
              <a:t>1. ANNA ESIMERKKEJÄ KESTÄVÄSTÄ RUOKAKULUTUKSESTA!</a:t>
            </a:r>
          </a:p>
          <a:p>
            <a:pPr marL="0" indent="0">
              <a:buNone/>
            </a:pPr>
            <a:endParaRPr lang="fi-FI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u="sng" dirty="0">
                <a:solidFill>
                  <a:srgbClr val="FF0000"/>
                </a:solidFill>
              </a:rPr>
              <a:t>2. Esitä perusteluja lauseelle:</a:t>
            </a:r>
          </a:p>
          <a:p>
            <a:pPr marL="0" indent="0">
              <a:buNone/>
            </a:pPr>
            <a:r>
              <a:rPr lang="fi-FI" dirty="0"/>
              <a:t>Kestävä ruoantuotanto ja kulutus tukevat terveyttä ja hyvinvointia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124744"/>
            <a:ext cx="188216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1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6588</TotalTime>
  <Words>1089</Words>
  <Application>Microsoft Office PowerPoint</Application>
  <PresentationFormat>Näytössä katseltava diaesitys (4:3)</PresentationFormat>
  <Paragraphs>112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Tw Cen MT Condensed</vt:lpstr>
      <vt:lpstr>Wingdings 3</vt:lpstr>
      <vt:lpstr>Integraali</vt:lpstr>
      <vt:lpstr>Terve 2: Ihminen, ympäristö ja terveys</vt:lpstr>
      <vt:lpstr>Puhdas vesi (1/2)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Kestävä ruoantuotanto ja kulutus</vt:lpstr>
      <vt:lpstr>PowerPoint-esitys</vt:lpstr>
      <vt:lpstr>PowerPoint-esitys</vt:lpstr>
      <vt:lpstr>Ilmastomuutos</vt:lpstr>
      <vt:lpstr>Ilmastonmuutos - vaikutuksia</vt:lpstr>
      <vt:lpstr>PowerPoint-esitys</vt:lpstr>
      <vt:lpstr>Ilmastomuutos - suorat terveysvaikutukset: Haitat (suorat ympäristötekijät):  </vt:lpstr>
      <vt:lpstr>Ilmastomuutos - epäsuorat terveysvaikutukset: Haitat (epäsuorat ympäristötekijät) 1:  </vt:lpstr>
      <vt:lpstr>Ilmastomuutos - epäsuorat terveysvaikutukset: Haitat (epäsuorat ympäristötekijät) 2:  </vt:lpstr>
      <vt:lpstr>Etuja/hyötyjä:</vt:lpstr>
      <vt:lpstr>PowerPoint-esitys</vt:lpstr>
      <vt:lpstr>PowerPoint-esitys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1: Terveyden perusteet</dc:title>
  <dc:creator>Hämäläinen Elina</dc:creator>
  <cp:lastModifiedBy>Mäkelä Toni</cp:lastModifiedBy>
  <cp:revision>153</cp:revision>
  <dcterms:created xsi:type="dcterms:W3CDTF">2017-06-09T06:02:13Z</dcterms:created>
  <dcterms:modified xsi:type="dcterms:W3CDTF">2023-08-31T05:44:20Z</dcterms:modified>
</cp:coreProperties>
</file>