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9D1E1"/>
          </a:solidFill>
        </a:fill>
      </a:tcStyle>
    </a:wholeTbl>
    <a:band2H>
      <a:tcTxStyle b="def" i="def"/>
      <a:tcStyle>
        <a:tcBdr/>
        <a:fill>
          <a:solidFill>
            <a:srgbClr val="FCE9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Otsikko ja ala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tsikkoteksti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Otsikkoteksti</a:t>
            </a:r>
          </a:p>
        </p:txBody>
      </p:sp>
      <p:sp>
        <p:nvSpPr>
          <p:cNvPr id="12" name="Leipätekstin taso yksi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13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Laina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Leipätekstin taso yksi…"/>
          <p:cNvSpPr txBox="1"/>
          <p:nvPr>
            <p:ph type="body" sz="quarter" idx="1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  <a:lvl2pPr marL="777875" indent="-333375" algn="ctr">
              <a:spcBef>
                <a:spcPts val="0"/>
              </a:spcBef>
              <a:defRPr i="1" sz="2400"/>
            </a:lvl2pPr>
            <a:lvl3pPr marL="1222375" indent="-333375" algn="ctr">
              <a:spcBef>
                <a:spcPts val="0"/>
              </a:spcBef>
              <a:defRPr i="1" sz="2400"/>
            </a:lvl3pPr>
            <a:lvl4pPr marL="1666875" indent="-333375" algn="ctr">
              <a:spcBef>
                <a:spcPts val="0"/>
              </a:spcBef>
              <a:defRPr i="1" sz="2400"/>
            </a:lvl4pPr>
            <a:lvl5pPr marL="2111375" indent="-333375" algn="ctr">
              <a:spcBef>
                <a:spcPts val="0"/>
              </a:spcBef>
              <a:defRPr i="1" sz="2400"/>
            </a:lvl5pPr>
          </a:lstStyle>
          <a:p>
            <a:pPr/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94" name="”Kirjoita lainaus tähän.”"/>
          <p:cNvSpPr txBox="1"/>
          <p:nvPr>
            <p:ph type="body" sz="quarter" idx="13"/>
          </p:nvPr>
        </p:nvSpPr>
        <p:spPr>
          <a:xfrm>
            <a:off x="1270000" y="4267112"/>
            <a:ext cx="10464800" cy="609777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0"/>
              </a:spcBef>
              <a:buSzTx/>
              <a:buNone/>
              <a:defRPr sz="3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95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Kuva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Kuva – vaa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Kuva"/>
          <p:cNvSpPr/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Otsikkoteksti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Otsikkoteksti</a:t>
            </a:r>
          </a:p>
        </p:txBody>
      </p:sp>
      <p:sp>
        <p:nvSpPr>
          <p:cNvPr id="22" name="Leipätekstin taso yksi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23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Otsikko – kes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Otsikkoteksti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Otsikkoteksti</a:t>
            </a:r>
          </a:p>
        </p:txBody>
      </p:sp>
      <p:sp>
        <p:nvSpPr>
          <p:cNvPr id="31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Kuva – py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Kuva"/>
          <p:cNvSpPr/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Otsikkoteksti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Otsikkoteksti</a:t>
            </a:r>
          </a:p>
        </p:txBody>
      </p:sp>
      <p:sp>
        <p:nvSpPr>
          <p:cNvPr id="40" name="Leipätekstin taso yksi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41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Otsikko – yl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Otsikkoteksti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Otsikkoteksti</a:t>
            </a:r>
          </a:p>
        </p:txBody>
      </p:sp>
      <p:sp>
        <p:nvSpPr>
          <p:cNvPr id="49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Otsikko ja merk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tsikkoteksti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Otsikkoteksti</a:t>
            </a:r>
          </a:p>
        </p:txBody>
      </p:sp>
      <p:sp>
        <p:nvSpPr>
          <p:cNvPr id="57" name="Leipätekstin taso yksi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58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Otsikko, merkit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Kuva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Otsikkoteksti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Otsikkoteksti</a:t>
            </a:r>
          </a:p>
        </p:txBody>
      </p:sp>
      <p:sp>
        <p:nvSpPr>
          <p:cNvPr id="67" name="Leipätekstin taso yksi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68" name="Dian numero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Luettelomerk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Leipätekstin taso yksi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76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Kuva – 3 kuv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Kuva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Kuva"/>
          <p:cNvSpPr/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Kuva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teksti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Otsikkoteksti</a:t>
            </a:r>
          </a:p>
        </p:txBody>
      </p:sp>
      <p:sp>
        <p:nvSpPr>
          <p:cNvPr id="3" name="Leipätekstin taso yksi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4" name="Dian numero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Relationship Id="rId3" Type="http://schemas.openxmlformats.org/officeDocument/2006/relationships/image" Target="../media/image2.tif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hyperlink" Target="mailto:etunimi.sukunimi@edu.kittila.fi" TargetMode="External"/><Relationship Id="rId3" Type="http://schemas.openxmlformats.org/officeDocument/2006/relationships/image" Target="../media/image3.tif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3.tif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hyperlink" Target="https://support.office.com/fi-fi/article/Office-365-n-oppimisresurssit-6f01f48f-ff7c-4974-9bf2-fa0a905b68df?CorrelationId=bc220b76-959a-49da-b454-cb1b18bfcc30&amp;ui=fi-FI&amp;rs=fi-FI&amp;ad=FI" TargetMode="External"/><Relationship Id="rId3" Type="http://schemas.openxmlformats.org/officeDocument/2006/relationships/hyperlink" Target="https://www.facebook.com/groups/o365.opetuksessa.ja.oppimisessa/" TargetMode="External"/><Relationship Id="rId4" Type="http://schemas.openxmlformats.org/officeDocument/2006/relationships/hyperlink" Target="https://blogs.office.com/en-us/" TargetMode="External"/><Relationship Id="rId5" Type="http://schemas.openxmlformats.org/officeDocument/2006/relationships/hyperlink" Target="http://users.edu.turku.fi/jalehmus/SkyDrive_ja_Office365-oppaat/Office365_ja_OneDrive_26-5-2015.pdf" TargetMode="External"/><Relationship Id="rId6" Type="http://schemas.openxmlformats.org/officeDocument/2006/relationships/hyperlink" Target="http://tvt.tampereenseutu.fi/yhteystiedot/tampere/sahkoiset-palvelut/opetus365/" TargetMode="External"/><Relationship Id="rId7" Type="http://schemas.openxmlformats.org/officeDocument/2006/relationships/image" Target="../media/image3.tif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Mikä? Kenelle? Miksi?"/>
          <p:cNvSpPr txBox="1"/>
          <p:nvPr>
            <p:ph type="subTitle" sz="quarter" idx="1"/>
          </p:nvPr>
        </p:nvSpPr>
        <p:spPr>
          <a:xfrm>
            <a:off x="1270000" y="2393255"/>
            <a:ext cx="10464800" cy="75905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EE3A01"/>
                </a:solidFill>
                <a:latin typeface="Microsoft Sans Serif"/>
                <a:ea typeface="Microsoft Sans Serif"/>
                <a:cs typeface="Microsoft Sans Serif"/>
                <a:sym typeface="Microsoft Sans Serif"/>
              </a:defRPr>
            </a:lvl1pPr>
          </a:lstStyle>
          <a:p>
            <a:pPr/>
            <a:r>
              <a:t>Mikä? Kenelle? Miksi?</a:t>
            </a:r>
          </a:p>
        </p:txBody>
      </p:sp>
      <p:pic>
        <p:nvPicPr>
          <p:cNvPr id="120" name="pasted-image.tiff" descr="pasted-image.tif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55750" y="3503953"/>
            <a:ext cx="9893300" cy="5575302"/>
          </a:xfrm>
          <a:prstGeom prst="rect">
            <a:avLst/>
          </a:prstGeom>
          <a:ln w="12700">
            <a:miter lim="400000"/>
          </a:ln>
        </p:spPr>
      </p:pic>
      <p:pic>
        <p:nvPicPr>
          <p:cNvPr id="121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424783" y="119421"/>
            <a:ext cx="8155234" cy="2823226"/>
          </a:xfrm>
          <a:prstGeom prst="rect">
            <a:avLst/>
          </a:prstGeom>
          <a:ln w="12700">
            <a:miter lim="400000"/>
          </a:ln>
        </p:spPr>
      </p:pic>
      <p:sp>
        <p:nvSpPr>
          <p:cNvPr id="122" name="Eeva-Riitta Yliniva 2017"/>
          <p:cNvSpPr txBox="1"/>
          <p:nvPr/>
        </p:nvSpPr>
        <p:spPr>
          <a:xfrm>
            <a:off x="5500990" y="9303352"/>
            <a:ext cx="2002819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400">
                <a:solidFill>
                  <a:srgbClr val="EE3A01"/>
                </a:solidFill>
                <a:latin typeface="Microsoft Sans Serif"/>
                <a:ea typeface="Microsoft Sans Serif"/>
                <a:cs typeface="Microsoft Sans Serif"/>
                <a:sym typeface="Microsoft Sans Serif"/>
              </a:defRPr>
            </a:lvl1pPr>
          </a:lstStyle>
          <a:p>
            <a:pPr/>
            <a:r>
              <a:t>Eeva-Riitta Yliniva 2017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Office 365"/>
          <p:cNvSpPr txBox="1"/>
          <p:nvPr>
            <p:ph type="title"/>
          </p:nvPr>
        </p:nvSpPr>
        <p:spPr>
          <a:xfrm>
            <a:off x="692814" y="618920"/>
            <a:ext cx="6144455" cy="2159002"/>
          </a:xfrm>
          <a:prstGeom prst="rect">
            <a:avLst/>
          </a:prstGeom>
        </p:spPr>
        <p:txBody>
          <a:bodyPr/>
          <a:lstStyle>
            <a:lvl1pPr>
              <a:defRPr sz="9600">
                <a:solidFill>
                  <a:srgbClr val="F04700"/>
                </a:solidFill>
                <a:latin typeface="Microsoft Sans Serif"/>
                <a:ea typeface="Microsoft Sans Serif"/>
                <a:cs typeface="Microsoft Sans Serif"/>
                <a:sym typeface="Microsoft Sans Serif"/>
              </a:defRPr>
            </a:lvl1pPr>
          </a:lstStyle>
          <a:p>
            <a:pPr/>
            <a:r>
              <a:t>Office 365</a:t>
            </a:r>
          </a:p>
        </p:txBody>
      </p:sp>
      <p:sp>
        <p:nvSpPr>
          <p:cNvPr id="125" name="Microsoftin tarjoama kansainvälinen pilvipalvelu…"/>
          <p:cNvSpPr txBox="1"/>
          <p:nvPr>
            <p:ph type="body" idx="1"/>
          </p:nvPr>
        </p:nvSpPr>
        <p:spPr>
          <a:xfrm>
            <a:off x="952500" y="2811015"/>
            <a:ext cx="11099800" cy="6286502"/>
          </a:xfrm>
          <a:prstGeom prst="rect">
            <a:avLst/>
          </a:prstGeom>
        </p:spPr>
        <p:txBody>
          <a:bodyPr/>
          <a:lstStyle/>
          <a:p>
            <a:pPr marL="351154" indent="-351154" defTabSz="461518">
              <a:spcBef>
                <a:spcPts val="3300"/>
              </a:spcBef>
              <a:defRPr sz="2800">
                <a:solidFill>
                  <a:srgbClr val="F04701"/>
                </a:solidFill>
                <a:latin typeface="Microsoft Sans Serif"/>
                <a:ea typeface="Microsoft Sans Serif"/>
                <a:cs typeface="Microsoft Sans Serif"/>
                <a:sym typeface="Microsoft Sans Serif"/>
              </a:defRPr>
            </a:pPr>
            <a:r>
              <a:t>Microsoftin tarjoama kansainvälinen pilvipalvelu</a:t>
            </a:r>
          </a:p>
          <a:p>
            <a:pPr marL="351154" indent="-351154" defTabSz="461518">
              <a:spcBef>
                <a:spcPts val="3300"/>
              </a:spcBef>
              <a:defRPr sz="2800">
                <a:solidFill>
                  <a:srgbClr val="F04701"/>
                </a:solidFill>
                <a:latin typeface="Microsoft Sans Serif"/>
                <a:ea typeface="Microsoft Sans Serif"/>
                <a:cs typeface="Microsoft Sans Serif"/>
                <a:sym typeface="Microsoft Sans Serif"/>
              </a:defRPr>
            </a:pPr>
            <a:r>
              <a:t>käytössä nyt myös perusopetuksen oppilailla ja henkilökunnalla</a:t>
            </a:r>
          </a:p>
          <a:p>
            <a:pPr marL="351154" indent="-351154" defTabSz="461518">
              <a:spcBef>
                <a:spcPts val="3300"/>
              </a:spcBef>
              <a:defRPr sz="2800">
                <a:solidFill>
                  <a:srgbClr val="F04701"/>
                </a:solidFill>
                <a:latin typeface="Microsoft Sans Serif"/>
                <a:ea typeface="Microsoft Sans Serif"/>
                <a:cs typeface="Microsoft Sans Serif"/>
                <a:sym typeface="Microsoft Sans Serif"/>
              </a:defRPr>
            </a:pPr>
            <a:r>
              <a:t>osana opiskelua kaikkialla: koulussa, kotona, reissussa…</a:t>
            </a:r>
          </a:p>
          <a:p>
            <a:pPr marL="351154" indent="-351154" defTabSz="461518">
              <a:spcBef>
                <a:spcPts val="3300"/>
              </a:spcBef>
              <a:defRPr sz="2800">
                <a:solidFill>
                  <a:srgbClr val="F04701"/>
                </a:solidFill>
                <a:latin typeface="Microsoft Sans Serif"/>
                <a:ea typeface="Microsoft Sans Serif"/>
                <a:cs typeface="Microsoft Sans Serif"/>
                <a:sym typeface="Microsoft Sans Serif"/>
              </a:defRPr>
            </a:pPr>
            <a:r>
              <a:t>oppilas kirjautuu palveluun kunnan tarjoamalla henkilökohtaisella tunnuksellaan: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rPr>
              <a:t>etunimi.sukunimi@edu.kittila.fi</a:t>
            </a:r>
            <a:r>
              <a:t> </a:t>
            </a:r>
          </a:p>
          <a:p>
            <a:pPr marL="351154" indent="-351154" defTabSz="461518">
              <a:spcBef>
                <a:spcPts val="3300"/>
              </a:spcBef>
              <a:defRPr sz="2800">
                <a:solidFill>
                  <a:srgbClr val="F04701"/>
                </a:solidFill>
                <a:latin typeface="Microsoft Sans Serif"/>
                <a:ea typeface="Microsoft Sans Serif"/>
                <a:cs typeface="Microsoft Sans Serif"/>
                <a:sym typeface="Microsoft Sans Serif"/>
              </a:defRPr>
            </a:pPr>
            <a:r>
              <a:t>oppilas saa tunnuksellaan käyttöönsä mm. pilvitallennustilaa, sähköpostiosoitteen, Office Online - websovellukset sekä yhteisen työskentelyn ja jakamisen työtilat</a:t>
            </a:r>
          </a:p>
          <a:p>
            <a:pPr marL="351154" indent="-351154" defTabSz="461518">
              <a:spcBef>
                <a:spcPts val="3300"/>
              </a:spcBef>
              <a:defRPr sz="2800">
                <a:solidFill>
                  <a:srgbClr val="F04701"/>
                </a:solidFill>
                <a:latin typeface="Microsoft Sans Serif"/>
                <a:ea typeface="Microsoft Sans Serif"/>
                <a:cs typeface="Microsoft Sans Serif"/>
                <a:sym typeface="Microsoft Sans Serif"/>
              </a:defRPr>
            </a:pPr>
            <a:r>
              <a:t>lisäksi mahdollisuus asentaa Microsoft Office veloituksetta viiteen eri laitteeseen O365-palvelun kautta</a:t>
            </a:r>
          </a:p>
        </p:txBody>
      </p:sp>
      <p:pic>
        <p:nvPicPr>
          <p:cNvPr id="126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176856" y="618920"/>
            <a:ext cx="2959650" cy="2159002"/>
          </a:xfrm>
          <a:prstGeom prst="rect">
            <a:avLst/>
          </a:prstGeom>
          <a:ln w="12700">
            <a:miter lim="400000"/>
          </a:ln>
        </p:spPr>
      </p:pic>
      <p:sp>
        <p:nvSpPr>
          <p:cNvPr id="127" name="Eeva-Riitta Yliniva 2017"/>
          <p:cNvSpPr txBox="1"/>
          <p:nvPr/>
        </p:nvSpPr>
        <p:spPr>
          <a:xfrm>
            <a:off x="5500990" y="9303352"/>
            <a:ext cx="2002819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400">
                <a:solidFill>
                  <a:srgbClr val="EE3A01"/>
                </a:solidFill>
                <a:latin typeface="Microsoft Sans Serif"/>
                <a:ea typeface="Microsoft Sans Serif"/>
                <a:cs typeface="Microsoft Sans Serif"/>
                <a:sym typeface="Microsoft Sans Serif"/>
              </a:defRPr>
            </a:lvl1pPr>
          </a:lstStyle>
          <a:p>
            <a:pPr/>
            <a:r>
              <a:t>Eeva-Riitta Yliniva 2017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pasted-image.pdf" descr="pasted-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 rot="5400000">
            <a:off x="5337326" y="1373068"/>
            <a:ext cx="6335611" cy="8960362"/>
          </a:xfrm>
          <a:prstGeom prst="rect">
            <a:avLst/>
          </a:prstGeom>
          <a:ln w="12700">
            <a:miter lim="400000"/>
          </a:ln>
        </p:spPr>
      </p:pic>
      <p:sp>
        <p:nvSpPr>
          <p:cNvPr id="130" name="Eeva-Riitta Yliniva 2017"/>
          <p:cNvSpPr txBox="1"/>
          <p:nvPr/>
        </p:nvSpPr>
        <p:spPr>
          <a:xfrm>
            <a:off x="5500990" y="9303352"/>
            <a:ext cx="2002819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400">
                <a:solidFill>
                  <a:srgbClr val="EE3A01"/>
                </a:solidFill>
                <a:latin typeface="Microsoft Sans Serif"/>
                <a:ea typeface="Microsoft Sans Serif"/>
                <a:cs typeface="Microsoft Sans Serif"/>
                <a:sym typeface="Microsoft Sans Serif"/>
              </a:defRPr>
            </a:lvl1pPr>
          </a:lstStyle>
          <a:p>
            <a:pPr/>
            <a:r>
              <a:t>Eeva-Riitta Yliniva 2017</a:t>
            </a:r>
          </a:p>
        </p:txBody>
      </p:sp>
      <p:sp>
        <p:nvSpPr>
          <p:cNvPr id="131" name="Office 365:n käyttö"/>
          <p:cNvSpPr txBox="1"/>
          <p:nvPr>
            <p:ph type="title"/>
          </p:nvPr>
        </p:nvSpPr>
        <p:spPr>
          <a:xfrm>
            <a:off x="517054" y="618920"/>
            <a:ext cx="8569022" cy="2159002"/>
          </a:xfrm>
          <a:prstGeom prst="rect">
            <a:avLst/>
          </a:prstGeom>
        </p:spPr>
        <p:txBody>
          <a:bodyPr/>
          <a:lstStyle>
            <a:lvl1pPr defTabSz="484886">
              <a:defRPr sz="7968">
                <a:solidFill>
                  <a:srgbClr val="F04700"/>
                </a:solidFill>
                <a:latin typeface="Microsoft Sans Serif"/>
                <a:ea typeface="Microsoft Sans Serif"/>
                <a:cs typeface="Microsoft Sans Serif"/>
                <a:sym typeface="Microsoft Sans Serif"/>
              </a:defRPr>
            </a:lvl1pPr>
          </a:lstStyle>
          <a:p>
            <a:pPr/>
            <a:r>
              <a:t>Office 365:n käyttö</a:t>
            </a:r>
          </a:p>
        </p:txBody>
      </p:sp>
      <p:pic>
        <p:nvPicPr>
          <p:cNvPr id="132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176856" y="618920"/>
            <a:ext cx="2959650" cy="2159002"/>
          </a:xfrm>
          <a:prstGeom prst="rect">
            <a:avLst/>
          </a:prstGeom>
          <a:ln w="12700">
            <a:miter lim="400000"/>
          </a:ln>
        </p:spPr>
      </p:pic>
      <p:sp>
        <p:nvSpPr>
          <p:cNvPr id="133" name="Yhteydenpito (Outlook)…"/>
          <p:cNvSpPr txBox="1"/>
          <p:nvPr>
            <p:ph type="body" sz="quarter" idx="4294967295"/>
          </p:nvPr>
        </p:nvSpPr>
        <p:spPr>
          <a:xfrm>
            <a:off x="499214" y="2912481"/>
            <a:ext cx="3810837" cy="5881535"/>
          </a:xfrm>
          <a:prstGeom prst="rect">
            <a:avLst/>
          </a:prstGeom>
        </p:spPr>
        <p:txBody>
          <a:bodyPr/>
          <a:lstStyle/>
          <a:p>
            <a:pPr marL="351154" indent="-351154" defTabSz="461518">
              <a:spcBef>
                <a:spcPts val="3300"/>
              </a:spcBef>
              <a:defRPr sz="2800">
                <a:solidFill>
                  <a:srgbClr val="F04701"/>
                </a:solidFill>
                <a:latin typeface="Microsoft Sans Serif"/>
                <a:ea typeface="Microsoft Sans Serif"/>
                <a:cs typeface="Microsoft Sans Serif"/>
                <a:sym typeface="Microsoft Sans Serif"/>
              </a:defRPr>
            </a:pPr>
            <a:r>
              <a:t>Yhteydenpito (Outlook)</a:t>
            </a:r>
          </a:p>
          <a:p>
            <a:pPr marL="351154" indent="-351154" defTabSz="461518">
              <a:spcBef>
                <a:spcPts val="3300"/>
              </a:spcBef>
              <a:defRPr sz="2800">
                <a:solidFill>
                  <a:srgbClr val="F04701"/>
                </a:solidFill>
                <a:latin typeface="Microsoft Sans Serif"/>
                <a:ea typeface="Microsoft Sans Serif"/>
                <a:cs typeface="Microsoft Sans Serif"/>
                <a:sym typeface="Microsoft Sans Serif"/>
              </a:defRPr>
            </a:pPr>
            <a:r>
              <a:t>Koulutehtävät (Office Online -työkalut)</a:t>
            </a:r>
          </a:p>
          <a:p>
            <a:pPr marL="351154" indent="-351154" defTabSz="461518">
              <a:spcBef>
                <a:spcPts val="3300"/>
              </a:spcBef>
              <a:defRPr sz="2800">
                <a:solidFill>
                  <a:srgbClr val="F04701"/>
                </a:solidFill>
                <a:latin typeface="Microsoft Sans Serif"/>
                <a:ea typeface="Microsoft Sans Serif"/>
                <a:cs typeface="Microsoft Sans Serif"/>
                <a:sym typeface="Microsoft Sans Serif"/>
              </a:defRPr>
            </a:pPr>
            <a:r>
              <a:t>Yhteistyö opettajien ja toisten oppilaiden kanssa (SharePoint, Skype)</a:t>
            </a:r>
          </a:p>
          <a:p>
            <a:pPr marL="351154" indent="-351154" defTabSz="461518">
              <a:spcBef>
                <a:spcPts val="3300"/>
              </a:spcBef>
              <a:defRPr sz="2800">
                <a:solidFill>
                  <a:srgbClr val="F04701"/>
                </a:solidFill>
                <a:latin typeface="Microsoft Sans Serif"/>
                <a:ea typeface="Microsoft Sans Serif"/>
                <a:cs typeface="Microsoft Sans Serif"/>
                <a:sym typeface="Microsoft Sans Serif"/>
              </a:defRPr>
            </a:pPr>
            <a:r>
              <a:t>Tallentaminen (kuvat, videot, tiedostot; OneDrive)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Ohjeita Office 365:n käyttöön"/>
          <p:cNvSpPr txBox="1"/>
          <p:nvPr>
            <p:ph type="title"/>
          </p:nvPr>
        </p:nvSpPr>
        <p:spPr>
          <a:xfrm>
            <a:off x="704252" y="632377"/>
            <a:ext cx="9143588" cy="2159001"/>
          </a:xfrm>
          <a:prstGeom prst="rect">
            <a:avLst/>
          </a:prstGeom>
        </p:spPr>
        <p:txBody>
          <a:bodyPr/>
          <a:lstStyle>
            <a:lvl1pPr algn="l" defTabSz="438150">
              <a:defRPr sz="7200">
                <a:solidFill>
                  <a:srgbClr val="F04700"/>
                </a:solidFill>
                <a:latin typeface="Microsoft Sans Serif"/>
                <a:ea typeface="Microsoft Sans Serif"/>
                <a:cs typeface="Microsoft Sans Serif"/>
                <a:sym typeface="Microsoft Sans Serif"/>
              </a:defRPr>
            </a:lvl1pPr>
          </a:lstStyle>
          <a:p>
            <a:pPr/>
            <a:r>
              <a:t>Ohjeita Office 365:n käyttöön</a:t>
            </a:r>
          </a:p>
        </p:txBody>
      </p:sp>
      <p:sp>
        <p:nvSpPr>
          <p:cNvPr id="136" name="Microsoft Office 365:n oppimisresurssit…"/>
          <p:cNvSpPr txBox="1"/>
          <p:nvPr>
            <p:ph type="body" idx="1"/>
          </p:nvPr>
        </p:nvSpPr>
        <p:spPr>
          <a:xfrm>
            <a:off x="700241" y="2597150"/>
            <a:ext cx="11099803" cy="6286500"/>
          </a:xfrm>
          <a:prstGeom prst="rect">
            <a:avLst/>
          </a:prstGeom>
        </p:spPr>
        <p:txBody>
          <a:bodyPr/>
          <a:lstStyle/>
          <a:p>
            <a:pPr>
              <a:defRPr sz="3600" u="sng">
                <a:solidFill>
                  <a:srgbClr val="0096FF"/>
                </a:solidFill>
                <a:latin typeface="Microsoft Sans Serif"/>
                <a:ea typeface="Microsoft Sans Serif"/>
                <a:cs typeface="Microsoft Sans Serif"/>
                <a:sym typeface="Microsoft Sans Serif"/>
              </a:defRPr>
            </a:pPr>
            <a:r>
              <a:rPr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rPr>
              <a:t>Microsoft Office 365:n oppimisresurssit</a:t>
            </a:r>
            <a:endParaRPr>
              <a:solidFill>
                <a:srgbClr val="F04701"/>
              </a:solidFill>
            </a:endParaRPr>
          </a:p>
          <a:p>
            <a:pPr>
              <a:defRPr sz="3600">
                <a:solidFill>
                  <a:srgbClr val="F04701"/>
                </a:solidFill>
                <a:latin typeface="Microsoft Sans Serif"/>
                <a:ea typeface="Microsoft Sans Serif"/>
                <a:cs typeface="Microsoft Sans Serif"/>
                <a:sym typeface="Microsoft Sans Serif"/>
              </a:defRPr>
            </a:pPr>
            <a:r>
              <a:t>Facebookissa aktiivinen keskusteluryhmä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 invalidUrl="" action="" tgtFrame="" tooltip="" history="1" highlightClick="0" endSnd="0"/>
              </a:rPr>
              <a:t>Microsoft Office 365 opetuksessa ja oppimisessa</a:t>
            </a:r>
          </a:p>
          <a:p>
            <a:pPr>
              <a:defRPr sz="3600" u="sng">
                <a:solidFill>
                  <a:srgbClr val="0096FF"/>
                </a:solidFill>
                <a:latin typeface="Microsoft Sans Serif"/>
                <a:ea typeface="Microsoft Sans Serif"/>
                <a:cs typeface="Microsoft Sans Serif"/>
                <a:sym typeface="Microsoft Sans Serif"/>
              </a:defRPr>
            </a:pPr>
            <a:r>
              <a:rPr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4" invalidUrl="" action="" tgtFrame="" tooltip="" history="1" highlightClick="0" endSnd="0"/>
              </a:rPr>
              <a:t>Office 365:n blogissa</a:t>
            </a:r>
            <a:r>
              <a:rPr u="none">
                <a:solidFill>
                  <a:srgbClr val="F04701"/>
                </a:solidFill>
              </a:rPr>
              <a:t> tietoa palvelun kehittymisestä</a:t>
            </a:r>
            <a:endParaRPr>
              <a:solidFill>
                <a:srgbClr val="F04701"/>
              </a:solidFill>
            </a:endParaRPr>
          </a:p>
          <a:p>
            <a:pPr>
              <a:defRPr sz="3600">
                <a:solidFill>
                  <a:srgbClr val="F04701"/>
                </a:solidFill>
                <a:latin typeface="Microsoft Sans Serif"/>
                <a:ea typeface="Microsoft Sans Serif"/>
                <a:cs typeface="Microsoft Sans Serif"/>
                <a:sym typeface="Microsoft Sans Serif"/>
              </a:defRPr>
            </a:pPr>
            <a:r>
              <a:t>Turun sivistystoimen tarjoama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5" invalidUrl="" action="" tgtFrame="" tooltip="" history="1" highlightClick="0" endSnd="0"/>
              </a:rPr>
              <a:t>O365-opas</a:t>
            </a:r>
          </a:p>
          <a:p>
            <a:pPr>
              <a:defRPr sz="3600">
                <a:solidFill>
                  <a:srgbClr val="F04701"/>
                </a:solidFill>
                <a:latin typeface="Microsoft Sans Serif"/>
                <a:ea typeface="Microsoft Sans Serif"/>
                <a:cs typeface="Microsoft Sans Serif"/>
                <a:sym typeface="Microsoft Sans Serif"/>
              </a:defRPr>
            </a:pPr>
            <a:r>
              <a:t>Tampereen seudun TVT-portaalin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6" invalidUrl="" action="" tgtFrame="" tooltip="" history="1" highlightClick="0" endSnd="0"/>
              </a:rPr>
              <a:t>Opetus 365 -sivut</a:t>
            </a:r>
          </a:p>
        </p:txBody>
      </p:sp>
      <p:pic>
        <p:nvPicPr>
          <p:cNvPr id="137" name="pasted-image.tiff" descr="pasted-image.tiff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9176856" y="618920"/>
            <a:ext cx="2959650" cy="2159002"/>
          </a:xfrm>
          <a:prstGeom prst="rect">
            <a:avLst/>
          </a:prstGeom>
          <a:ln w="12700">
            <a:miter lim="400000"/>
          </a:ln>
        </p:spPr>
      </p:pic>
      <p:sp>
        <p:nvSpPr>
          <p:cNvPr id="138" name="Eeva-Riitta Yliniva 2017"/>
          <p:cNvSpPr txBox="1"/>
          <p:nvPr/>
        </p:nvSpPr>
        <p:spPr>
          <a:xfrm>
            <a:off x="5500990" y="9303352"/>
            <a:ext cx="2002819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400">
                <a:solidFill>
                  <a:srgbClr val="EE3A01"/>
                </a:solidFill>
                <a:latin typeface="Microsoft Sans Serif"/>
                <a:ea typeface="Microsoft Sans Serif"/>
                <a:cs typeface="Microsoft Sans Serif"/>
                <a:sym typeface="Microsoft Sans Serif"/>
              </a:defRPr>
            </a:lvl1pPr>
          </a:lstStyle>
          <a:p>
            <a:pPr/>
            <a:r>
              <a:t>Eeva-Riitta Yliniva 2017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