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5" name="Google Shape;65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2" name="Google Shape;72;p2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0" name="Google Shape;80;p3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5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r>
              <a:t/>
            </a:r>
            <a:endParaRPr b="0" i="0" sz="302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5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6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6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6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6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6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6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6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6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7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59" name="Google Shape;59;p7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" name="Google Shape;60;p7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1" name="Google Shape;61;p7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2" name="Google Shape;62;p7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17. Nykyaikaa etsimässä</a:t>
            </a:r>
            <a:br>
              <a:rPr lang="fi-FI"/>
            </a:br>
            <a:r>
              <a:rPr lang="fi-FI"/>
              <a:t>VIRITTELY: </a:t>
            </a:r>
            <a:br>
              <a:rPr lang="fi-FI"/>
            </a:br>
            <a:r>
              <a:rPr lang="fi-FI"/>
              <a:t>TITANIC JA EDISTYSUSKO</a:t>
            </a:r>
            <a:endParaRPr/>
          </a:p>
        </p:txBody>
      </p:sp>
      <p:sp>
        <p:nvSpPr>
          <p:cNvPr id="68" name="Google Shape;68;p8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69" name="Google Shape;69;p8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Virittely: Titanic ja edistysusko</a:t>
            </a:r>
            <a:endParaRPr/>
          </a:p>
        </p:txBody>
      </p:sp>
      <p:sp>
        <p:nvSpPr>
          <p:cNvPr id="75" name="Google Shape;75;p9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fi-FI"/>
              <a:t>Katsokaa kohtaus elokuvasta Titanic (1997).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t/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/>
              <a:t>Miten usko jatkuvaan edistykseen ilmenee kohtauksessa? </a:t>
            </a:r>
            <a:endParaRPr/>
          </a:p>
          <a:p>
            <a:pPr indent="-476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t/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/>
              <a:t>Kuinka Titanicin kävi?</a:t>
            </a:r>
            <a:endParaRPr/>
          </a:p>
          <a:p>
            <a:pPr indent="-476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t/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/>
              <a:t>Millä tavalla Titanicin kohtalo kuvastaa edistysuskon hiipumista 1900-luvun alussa?</a:t>
            </a:r>
            <a:endParaRPr/>
          </a:p>
          <a:p>
            <a:pPr indent="-476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t/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/>
              <a:t>Mitkä muut tekijät vaikuttivat edistysuskon hiipumiseen? </a:t>
            </a:r>
            <a:endParaRPr/>
          </a:p>
        </p:txBody>
      </p:sp>
      <p:sp>
        <p:nvSpPr>
          <p:cNvPr id="76" name="Google Shape;76;p9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77" name="Google Shape;77;p9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17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OPETTAJALLE</a:t>
            </a:r>
            <a:endParaRPr/>
          </a:p>
        </p:txBody>
      </p:sp>
      <p:sp>
        <p:nvSpPr>
          <p:cNvPr id="83" name="Google Shape;83;p10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84" name="Google Shape;84;p10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Virittely: Titanic ja edistysusko</a:t>
            </a:r>
            <a:endParaRPr/>
          </a:p>
        </p:txBody>
      </p:sp>
      <p:sp>
        <p:nvSpPr>
          <p:cNvPr id="90" name="Google Shape;90;p11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857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/>
              <a:t>1800-luvun edistysuskon ja sen päättymisen käsittelyyn soveltuu erinomaisesti James Cameronin elokuva Titanic (1997). Elokuvasta saa enemmän irti, jos opiskelijat ovat  lukeneet etukäteen oppikirjasta luvun 17. Nykyaikaa etsimässä. </a:t>
            </a:r>
            <a:endParaRPr/>
          </a:p>
          <a:p>
            <a:pPr indent="-476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None/>
            </a:pPr>
            <a:r>
              <a:t/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/>
              <a:buChar char="•"/>
            </a:pPr>
            <a:r>
              <a:rPr lang="fi-FI"/>
              <a:t>Katsotaan elokuvasta kohtaus, jonka alussa laiva lähtee Englannista ja joka päättyy Jack Dawsonin huudahdukseen laivan keulassa. Kohtaus kestää noin  15–20 minuuttia. Ohessa on kohtaukseen liittyviä pohdintatehtäviä.</a:t>
            </a:r>
            <a:endParaRPr/>
          </a:p>
        </p:txBody>
      </p:sp>
      <p:sp>
        <p:nvSpPr>
          <p:cNvPr id="91" name="Google Shape;91;p11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92" name="Google Shape;92;p11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17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Vastaukset:</a:t>
            </a:r>
            <a:endParaRPr/>
          </a:p>
        </p:txBody>
      </p:sp>
      <p:sp>
        <p:nvSpPr>
          <p:cNvPr id="98" name="Google Shape;98;p12"/>
          <p:cNvSpPr txBox="1"/>
          <p:nvPr>
            <p:ph idx="1" type="body"/>
          </p:nvPr>
        </p:nvSpPr>
        <p:spPr>
          <a:xfrm>
            <a:off x="1676400" y="3342662"/>
            <a:ext cx="21031199" cy="88760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857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Font typeface="Arial"/>
              <a:buChar char="•"/>
            </a:pPr>
            <a:r>
              <a:rPr lang="fi-FI"/>
              <a:t>Miten usko jatkuvaan edistykseen ilmenee elokuvan kohtauksessa?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fi-FI"/>
              <a:t>	- Titanic on uppoamaton. Elokuvaa voi tulkita siten, että Titanic on yhtä 	kuin edistys.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fi-FI"/>
              <a:t>	- Laivan koneet ilmentävät tekniikan edistysaskeleita, ja koneiden kiihtyvän 	vauhdin voidaan katsoa symboloivan edistyksen kiihtymistä.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fi-FI"/>
              <a:t>	- Laivan kapteeni juo kahvia rauhassa ja luottavaisena komentosillalla, kun  	laiva kiihdyttää täyteen vauhtiin.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fi-FI"/>
              <a:t>	- Jack Dawson levittää kätensä ilmaan laivan keulassa ja huutaa: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fi-FI"/>
              <a:t> 	”Täältä tullaan, maailma on minun!” </a:t>
            </a:r>
            <a:endParaRPr/>
          </a:p>
          <a:p>
            <a:pPr indent="-476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Font typeface="Arial"/>
              <a:buNone/>
            </a:pPr>
            <a:r>
              <a:t/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Font typeface="Arial"/>
              <a:buChar char="•"/>
            </a:pPr>
            <a:r>
              <a:rPr lang="fi-FI"/>
              <a:t>Kuinka Titanicin kävi?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fi-FI"/>
              <a:t>	- Titanic upposi neitsytmatkallaan osuttuaan jäävuoreen.</a:t>
            </a:r>
            <a:endParaRPr/>
          </a:p>
          <a:p>
            <a:pPr indent="-476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Font typeface="Arial"/>
              <a:buNone/>
            </a:pPr>
            <a:r>
              <a:t/>
            </a:r>
            <a:endParaRPr/>
          </a:p>
          <a:p>
            <a:pPr indent="-857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Font typeface="Arial"/>
              <a:buChar char="•"/>
            </a:pPr>
            <a:r>
              <a:rPr lang="fi-FI"/>
              <a:t>Millä tavalla Titanicin kohtalo kuvastaa edistysuskon hiipumista?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fi-FI"/>
              <a:t>	- Uppoamaton laiva uppoaa.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7647"/>
              <a:buNone/>
            </a:pPr>
            <a:r>
              <a:rPr lang="fi-FI"/>
              <a:t>	- Ihmiset ovat epätoivoisia tuhon edessä. </a:t>
            </a:r>
            <a:endParaRPr/>
          </a:p>
          <a:p>
            <a:pPr indent="-476250" lvl="0" marL="8572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7647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9" name="Google Shape;99;p12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0" name="Google Shape;100;p12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17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