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4" roundtripDataSignature="AMtx7mgiGDZVuzp0VHwebg6LwE3AAYLg9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1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9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2" name="Google Shape;12;p9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14" name="Google Shape;14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88" name="Google Shape;88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1" name="Google Shape;9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5" name="Google Shape;95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6" name="Google Shape;96;p2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7" name="Google Shape;97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0" name="Google Shape;100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3" name="Google Shape;103;p2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" name="Google Shape;104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07" name="Google Shape;107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11" name="Google Shape;111;p2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12" name="Google Shape;112;p2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13" name="Google Shape;113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16" name="Google Shape;116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19" name="Google Shape;119;p2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20" name="Google Shape;120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/>
        </p:nvSpPr>
        <p:spPr>
          <a:xfrm>
            <a:off x="353950" y="4503375"/>
            <a:ext cx="4691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fi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Forum Historia 6, Luku 5</a:t>
            </a:r>
            <a:endParaRPr b="0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11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25" name="Google Shape;25;p11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11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27" name="Google Shape;27;p11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11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29" name="Google Shape;29;p11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1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31" name="Google Shape;31;p11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2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35" name="Google Shape;35;p12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37" name="Google Shape;37;p12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41" name="Google Shape;41;p13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3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3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4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14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0" name="Google Shape;50;p14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4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3" name="Google Shape;53;p14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5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5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15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0" name="Google Shape;60;p15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1" name="Google Shape;61;p15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2" name="Google Shape;62;p15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5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74" name="Google Shape;74;p16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75" name="Google Shape;75;p16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7" name="Google Shape;77;p16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4" name="Google Shape;84;p1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85" name="Google Shape;85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slideLayout" Target="../slideLayouts/slideLayout10.xml"/><Relationship Id="rId3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8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-43434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 startAt="5"/>
            </a:pPr>
            <a:r>
              <a:rPr lang="fi"/>
              <a:t>Maailma kylässä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br>
              <a:rPr lang="fi"/>
            </a:br>
            <a:r>
              <a:rPr lang="fi"/>
              <a:t>Tietoisku: Kulttuurien kohtaaminen</a:t>
            </a:r>
            <a:endParaRPr/>
          </a:p>
        </p:txBody>
      </p:sp>
      <p:sp>
        <p:nvSpPr>
          <p:cNvPr id="128" name="Google Shape;128;p1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1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Miten maailma yhdenmukaistuu?</a:t>
            </a:r>
            <a:endParaRPr/>
          </a:p>
        </p:txBody>
      </p:sp>
      <p:sp>
        <p:nvSpPr>
          <p:cNvPr id="135" name="Google Shape;135;p2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lang="fi" sz="1800"/>
              <a:t>Amerikkalainen tutkija Marshall McLuhan (1911–1980) kehitti käsitteen </a:t>
            </a:r>
            <a:r>
              <a:rPr b="1" lang="fi" sz="1800"/>
              <a:t>maailmankylä</a:t>
            </a:r>
            <a:r>
              <a:rPr lang="fi" sz="1800"/>
              <a:t> kuvaamaan globalisoituvaa maailmaa, jossa kehittyvä teknologia kutistaa ihmisten väliset välimatkat ja viihde, kauppatavarat, aatteet ja innovaatiot leviävät entistä nopeammin ja tehokkaammin.</a:t>
            </a:r>
            <a:endParaRPr sz="1800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b="1" lang="fi" sz="1800"/>
              <a:t>Globalisaatio </a:t>
            </a:r>
            <a:r>
              <a:rPr lang="fi" sz="1800"/>
              <a:t>edistää paradoksaalisesti sekä monikulttuurisuutta että kulttuurien yhdenmukaistumista.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Miten maailma yhdenmukaistuu?</a:t>
            </a:r>
            <a:endParaRPr/>
          </a:p>
        </p:txBody>
      </p:sp>
      <p:sp>
        <p:nvSpPr>
          <p:cNvPr id="141" name="Google Shape;141;p3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fi" sz="1800"/>
              <a:t>Yhdenmukaistuminen näkyy monissa yhteyksissä maailman kulttuurien länsimaistumisena: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Tehokkuuteen ja taloudelliseen voittoon pyrkivä tiukkaan aikataulutettu työkulttuuri.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Länsimaisen kulttuurin ylivalta esimerkiksi viihdeteollisuudessa, leluissa ja urheilussa.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Statussymbolien kuten kalliiden puhelimien, autojen ja merkkivaatteiden tunnistaminen ja levinneisyys ympäri maailman.</a:t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Kulttuurien kohtaaminen</a:t>
            </a:r>
            <a:endParaRPr/>
          </a:p>
        </p:txBody>
      </p:sp>
      <p:sp>
        <p:nvSpPr>
          <p:cNvPr id="147" name="Google Shape;147;p4"/>
          <p:cNvSpPr txBox="1"/>
          <p:nvPr>
            <p:ph idx="1" type="body"/>
          </p:nvPr>
        </p:nvSpPr>
        <p:spPr>
          <a:xfrm>
            <a:off x="628650" y="1268050"/>
            <a:ext cx="7886700" cy="3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fi" sz="1700"/>
              <a:t>Kulttuurintutkijat ovat eritelleet kolme kulttuurien kohtaamisen mallia:</a:t>
            </a:r>
            <a:endParaRPr sz="1700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300"/>
              <a:buNone/>
            </a:pPr>
            <a:r>
              <a:rPr b="1" lang="fi" sz="1700"/>
              <a:t>1. Yhdenmukaistuminen</a:t>
            </a:r>
            <a:r>
              <a:rPr lang="fi" sz="1700"/>
              <a:t>: maailmankulttuurit alkavat muistuttaa yhä enemmän toisiaan. </a:t>
            </a:r>
            <a:endParaRPr sz="1700"/>
          </a:p>
          <a:p>
            <a:pPr indent="-3365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700"/>
              <a:buChar char="●"/>
            </a:pPr>
            <a:r>
              <a:rPr lang="fi" sz="1700"/>
              <a:t>esimerkiksi globalisaatio ja länsimaistuminen</a:t>
            </a:r>
            <a:endParaRPr sz="1700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300"/>
              <a:buNone/>
            </a:pPr>
            <a:r>
              <a:rPr b="1" lang="fi" sz="1700"/>
              <a:t>2. Hybridisaatio</a:t>
            </a:r>
            <a:r>
              <a:rPr lang="fi" sz="1700"/>
              <a:t>: kulttuurin kohtaamisesta syntyy uusia kulttuureja ja alakulttuureja.</a:t>
            </a:r>
            <a:endParaRPr sz="1700"/>
          </a:p>
          <a:p>
            <a:pPr indent="-3365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700"/>
              <a:buChar char="●"/>
            </a:pPr>
            <a:r>
              <a:rPr lang="fi" sz="1700"/>
              <a:t>esimerkiksi cosplay, länsimaalaisten suuhun sopivaksi tehty etninen ruoka, kiinalaiset ravintolat, pizzeriat…  </a:t>
            </a:r>
            <a:endParaRPr sz="1700"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300"/>
              <a:buNone/>
            </a:pPr>
            <a:r>
              <a:rPr b="1" lang="fi" sz="1700"/>
              <a:t>3. Yhteentörmäys</a:t>
            </a:r>
            <a:r>
              <a:rPr lang="fi" sz="1700"/>
              <a:t>: kulttuurien kohtaaminen johtaa konflikteihin ja väkivaltaan.</a:t>
            </a:r>
            <a:endParaRPr sz="1700"/>
          </a:p>
          <a:p>
            <a:pPr indent="-3365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700"/>
              <a:buChar char="●"/>
            </a:pPr>
            <a:r>
              <a:rPr lang="fi" sz="1700"/>
              <a:t>esimerkiksi kansanmurhat, terrorismi, etnisyyteen perustuva jengirikollisuus</a:t>
            </a:r>
            <a:endParaRPr sz="1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Kulttuurinen omiminen</a:t>
            </a:r>
            <a:endParaRPr/>
          </a:p>
        </p:txBody>
      </p:sp>
      <p:sp>
        <p:nvSpPr>
          <p:cNvPr id="153" name="Google Shape;153;p5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Source Sans Pro"/>
              <a:buChar char="●"/>
            </a:pPr>
            <a:r>
              <a:rPr b="1" lang="fi" sz="1800"/>
              <a:t>Kulttuurinen omiminen</a:t>
            </a:r>
            <a:r>
              <a:rPr lang="fi" sz="1800"/>
              <a:t> tai </a:t>
            </a:r>
            <a:r>
              <a:rPr b="1" lang="fi" sz="1800"/>
              <a:t>appropriaatio </a:t>
            </a:r>
            <a:r>
              <a:rPr lang="fi" sz="1800"/>
              <a:t>tarkoittaa tietylle kulttuurille tunnusomaisen perinteen, ilmaisutavan tai esineen hyödyntämistä sille vieraassa yhteydessä.</a:t>
            </a:r>
            <a:endParaRPr sz="1800"/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fi" sz="1800"/>
              <a:t>Esimerkiksi Amerikan alkuperäisväestölle erityisen sulkapäähineen käyttö festareilla tai naamiaisasuna.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" sz="1800"/>
              <a:t>Tällainen toiminta nähdään eettisesti vääränä, koska valtakulttuuriin kuuluva etuoikeutettu tekijä hyödyntää alistetun vähemmistön kulttuuriperintöä.</a:t>
            </a:r>
            <a:endParaRPr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Kulttuurinen omiminen</a:t>
            </a:r>
            <a:endParaRPr/>
          </a:p>
        </p:txBody>
      </p:sp>
      <p:sp>
        <p:nvSpPr>
          <p:cNvPr id="159" name="Google Shape;159;p6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b="1" lang="fi" sz="2100"/>
              <a:t>Kulttuurinen omiminen on väärin</a:t>
            </a:r>
            <a:r>
              <a:rPr lang="fi" sz="2100"/>
              <a:t>, koska</a:t>
            </a:r>
            <a:endParaRPr sz="2100"/>
          </a:p>
          <a:p>
            <a:pPr indent="-361950" lvl="1" marL="9144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100"/>
              <a:buFont typeface="Calibri"/>
              <a:buAutoNum type="arabicPeriod"/>
            </a:pPr>
            <a:r>
              <a:rPr lang="fi" sz="2100"/>
              <a:t>pyhiä esineitä, symboleita ja rituaaleja käytetään vieraissa tai väärissä yhteyksissä</a:t>
            </a:r>
            <a:endParaRPr sz="2100"/>
          </a:p>
          <a:p>
            <a:pPr indent="-3619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Font typeface="Calibri"/>
              <a:buAutoNum type="arabicPeriod"/>
            </a:pPr>
            <a:r>
              <a:rPr lang="fi" sz="2100"/>
              <a:t>se ei kunnioita vähemmistöjen oikeutta omaan kulttuuriin</a:t>
            </a:r>
            <a:endParaRPr sz="2100"/>
          </a:p>
          <a:p>
            <a:pPr indent="-3619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Font typeface="Calibri"/>
              <a:buAutoNum type="arabicPeriod"/>
            </a:pPr>
            <a:r>
              <a:rPr lang="fi" sz="2100"/>
              <a:t>se ei huomioi vähemmistökulttuurien näkökulmaa</a:t>
            </a:r>
            <a:endParaRPr sz="2100"/>
          </a:p>
          <a:p>
            <a:pPr indent="-3619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100"/>
              <a:buFont typeface="Calibri"/>
              <a:buAutoNum type="arabicPeriod"/>
            </a:pPr>
            <a:r>
              <a:rPr lang="fi" sz="2100"/>
              <a:t>valtakulttuuri hyötyy kaupallisesti vähemmistöjen kulttuuriperinnöstä.</a:t>
            </a:r>
            <a:endParaRPr sz="2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fi"/>
              <a:t>Kulttuurinen omiminen</a:t>
            </a:r>
            <a:endParaRPr/>
          </a:p>
        </p:txBody>
      </p:sp>
      <p:sp>
        <p:nvSpPr>
          <p:cNvPr id="165" name="Google Shape;165;p7"/>
          <p:cNvSpPr txBox="1"/>
          <p:nvPr>
            <p:ph idx="1" type="body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Font typeface="Source Sans Pro"/>
              <a:buChar char="●"/>
            </a:pPr>
            <a:r>
              <a:rPr lang="fi" sz="1900"/>
              <a:t>Kulttuurista omimista on myös kritisoitu käsitteenä, koska kulttuurivaikutteiden lainaamisen ajatellaan olevan normaalia kulttuurinvaihtoa.</a:t>
            </a:r>
            <a:endParaRPr sz="1900"/>
          </a:p>
          <a:p>
            <a:pPr indent="-3492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fi" sz="1900"/>
              <a:t>Jotkut tekevät eron hyväksyttävän </a:t>
            </a:r>
            <a:r>
              <a:rPr i="1" lang="fi" sz="1900"/>
              <a:t>oikeutetun appropriaation</a:t>
            </a:r>
            <a:r>
              <a:rPr lang="fi" sz="1900"/>
              <a:t> ja tuomittavan </a:t>
            </a:r>
            <a:r>
              <a:rPr i="1" lang="fi" sz="1900"/>
              <a:t>misappropriaation </a:t>
            </a:r>
            <a:r>
              <a:rPr lang="fi" sz="1900"/>
              <a:t>välillä: </a:t>
            </a:r>
            <a:endParaRPr sz="1900"/>
          </a:p>
          <a:p>
            <a:pPr indent="-3492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Font typeface="Calibri"/>
              <a:buChar char="○"/>
            </a:pPr>
            <a:r>
              <a:rPr lang="fi" sz="1900"/>
              <a:t>Esimerkiksi on sallittua ja jopa suotavaa inspiroitua vieraista kulttuureista, mutta on väärin käyttää ilman lupaa ja ymmärrystä vähemmistökulttuurin erityistä kulttuuriperintöä ja varsinkin pyhiä esineitä.</a:t>
            </a:r>
            <a:endParaRPr sz="1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