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3" roundtripDataSignature="AMtx7miO4l0bLJf0jczNoi6jAGvDb6y8b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1" d="100"/>
          <a:sy n="31" d="100"/>
        </p:scale>
        <p:origin x="83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customschemas.google.com/relationships/presentationmetadata" Target="metadata"/><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notes"/>
          <p:cNvSpPr txBox="1">
            <a:spLocks noGrp="1"/>
          </p:cNvSpPr>
          <p:nvPr>
            <p:ph type="body" idx="1"/>
          </p:nvPr>
        </p:nvSpPr>
        <p:spPr>
          <a:xfrm>
            <a:off x="679450" y="4779486"/>
            <a:ext cx="5435700" cy="39105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0" name="Google Shape;90;p2: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79450" y="4779486"/>
            <a:ext cx="5435700" cy="39105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8" name="Google Shape;98;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4:notes"/>
          <p:cNvSpPr txBox="1">
            <a:spLocks noGrp="1"/>
          </p:cNvSpPr>
          <p:nvPr>
            <p:ph type="body" idx="1"/>
          </p:nvPr>
        </p:nvSpPr>
        <p:spPr>
          <a:xfrm>
            <a:off x="679450" y="4779486"/>
            <a:ext cx="5435700" cy="39105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6" name="Google Shape;106;p4: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5:notes"/>
          <p:cNvSpPr txBox="1">
            <a:spLocks noGrp="1"/>
          </p:cNvSpPr>
          <p:nvPr>
            <p:ph type="body" idx="1"/>
          </p:nvPr>
        </p:nvSpPr>
        <p:spPr>
          <a:xfrm>
            <a:off x="679450" y="4779486"/>
            <a:ext cx="5435700" cy="39105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4" name="Google Shape;114;p5: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6:notes"/>
          <p:cNvSpPr txBox="1">
            <a:spLocks noGrp="1"/>
          </p:cNvSpPr>
          <p:nvPr>
            <p:ph type="body" idx="1"/>
          </p:nvPr>
        </p:nvSpPr>
        <p:spPr>
          <a:xfrm>
            <a:off x="679450" y="4779486"/>
            <a:ext cx="5435700" cy="39105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2" name="Google Shape;122;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7:notes"/>
          <p:cNvSpPr txBox="1">
            <a:spLocks noGrp="1"/>
          </p:cNvSpPr>
          <p:nvPr>
            <p:ph type="body" idx="1"/>
          </p:nvPr>
        </p:nvSpPr>
        <p:spPr>
          <a:xfrm>
            <a:off x="679450" y="4779486"/>
            <a:ext cx="5435700" cy="39105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0" name="Google Shape;130;p7: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8:notes"/>
          <p:cNvSpPr txBox="1">
            <a:spLocks noGrp="1"/>
          </p:cNvSpPr>
          <p:nvPr>
            <p:ph type="body" idx="1"/>
          </p:nvPr>
        </p:nvSpPr>
        <p:spPr>
          <a:xfrm>
            <a:off x="679450" y="4779486"/>
            <a:ext cx="5435700" cy="39105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8" name="Google Shape;138;p8: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10"/>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19"/>
        <p:cNvGrpSpPr/>
        <p:nvPr/>
      </p:nvGrpSpPr>
      <p:grpSpPr>
        <a:xfrm>
          <a:off x="0" y="0"/>
          <a:ext cx="0" cy="0"/>
          <a:chOff x="0" y="0"/>
          <a:chExt cx="0" cy="0"/>
        </a:xfrm>
      </p:grpSpPr>
      <p:sp>
        <p:nvSpPr>
          <p:cNvPr id="20" name="Google Shape;20;p1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11"/>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22" name="Google Shape;22;p11"/>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23" name="Google Shape;23;p1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7_Image Half Full">
  <p:cSld name="17_Image Half Full">
    <p:spTree>
      <p:nvGrpSpPr>
        <p:cNvPr id="1" name="Shape 24"/>
        <p:cNvGrpSpPr/>
        <p:nvPr/>
      </p:nvGrpSpPr>
      <p:grpSpPr>
        <a:xfrm>
          <a:off x="0" y="0"/>
          <a:ext cx="0" cy="0"/>
          <a:chOff x="0" y="0"/>
          <a:chExt cx="0" cy="0"/>
        </a:xfrm>
      </p:grpSpPr>
      <p:sp>
        <p:nvSpPr>
          <p:cNvPr id="25" name="Google Shape;25;p12"/>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2"/>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27" name="Google Shape;27;p12"/>
          <p:cNvSpPr txBox="1">
            <a:spLocks noGrp="1"/>
          </p:cNvSpPr>
          <p:nvPr>
            <p:ph type="body" idx="1"/>
          </p:nvPr>
        </p:nvSpPr>
        <p:spPr>
          <a:xfrm>
            <a:off x="803274" y="7881471"/>
            <a:ext cx="6867074" cy="356288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28" name="Google Shape;28;p12"/>
          <p:cNvSpPr>
            <a:spLocks noGrp="1"/>
          </p:cNvSpPr>
          <p:nvPr>
            <p:ph type="pic" idx="2"/>
          </p:nvPr>
        </p:nvSpPr>
        <p:spPr>
          <a:xfrm>
            <a:off x="803726" y="2680426"/>
            <a:ext cx="6867074" cy="4749872"/>
          </a:xfrm>
          <a:prstGeom prst="rect">
            <a:avLst/>
          </a:prstGeom>
          <a:noFill/>
          <a:ln>
            <a:noFill/>
          </a:ln>
        </p:spPr>
      </p:sp>
      <p:sp>
        <p:nvSpPr>
          <p:cNvPr id="29" name="Google Shape;29;p12"/>
          <p:cNvSpPr txBox="1">
            <a:spLocks noGrp="1"/>
          </p:cNvSpPr>
          <p:nvPr>
            <p:ph type="body" idx="3"/>
          </p:nvPr>
        </p:nvSpPr>
        <p:spPr>
          <a:xfrm>
            <a:off x="8778874" y="7906871"/>
            <a:ext cx="6867074" cy="356288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0" name="Google Shape;30;p12"/>
          <p:cNvSpPr>
            <a:spLocks noGrp="1"/>
          </p:cNvSpPr>
          <p:nvPr>
            <p:ph type="pic" idx="4"/>
          </p:nvPr>
        </p:nvSpPr>
        <p:spPr>
          <a:xfrm>
            <a:off x="8779326" y="2705826"/>
            <a:ext cx="6867074" cy="4749872"/>
          </a:xfrm>
          <a:prstGeom prst="rect">
            <a:avLst/>
          </a:prstGeom>
          <a:noFill/>
          <a:ln>
            <a:noFill/>
          </a:ln>
        </p:spPr>
      </p:sp>
      <p:sp>
        <p:nvSpPr>
          <p:cNvPr id="31" name="Google Shape;31;p12"/>
          <p:cNvSpPr txBox="1">
            <a:spLocks noGrp="1"/>
          </p:cNvSpPr>
          <p:nvPr>
            <p:ph type="body" idx="5"/>
          </p:nvPr>
        </p:nvSpPr>
        <p:spPr>
          <a:xfrm>
            <a:off x="16754473" y="7906871"/>
            <a:ext cx="6867074" cy="356288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2" name="Google Shape;32;p12"/>
          <p:cNvSpPr>
            <a:spLocks noGrp="1"/>
          </p:cNvSpPr>
          <p:nvPr>
            <p:ph type="pic" idx="6"/>
          </p:nvPr>
        </p:nvSpPr>
        <p:spPr>
          <a:xfrm>
            <a:off x="16754927" y="2705826"/>
            <a:ext cx="6867074" cy="4749872"/>
          </a:xfrm>
          <a:prstGeom prst="rect">
            <a:avLst/>
          </a:prstGeom>
          <a:noFill/>
          <a:ln>
            <a:noFill/>
          </a:ln>
        </p:spPr>
      </p:sp>
      <p:sp>
        <p:nvSpPr>
          <p:cNvPr id="33" name="Google Shape;33;p12"/>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34" name="Google Shape;34;p12"/>
          <p:cNvSpPr txBox="1">
            <a:spLocks noGrp="1"/>
          </p:cNvSpPr>
          <p:nvPr>
            <p:ph type="ftr" idx="11"/>
          </p:nvPr>
        </p:nvSpPr>
        <p:spPr>
          <a:xfrm>
            <a:off x="832756" y="12293264"/>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8_Image Half Full">
  <p:cSld name="18_Image Half Full">
    <p:spTree>
      <p:nvGrpSpPr>
        <p:cNvPr id="1" name="Shape 35"/>
        <p:cNvGrpSpPr/>
        <p:nvPr/>
      </p:nvGrpSpPr>
      <p:grpSpPr>
        <a:xfrm>
          <a:off x="0" y="0"/>
          <a:ext cx="0" cy="0"/>
          <a:chOff x="0" y="0"/>
          <a:chExt cx="0" cy="0"/>
        </a:xfrm>
      </p:grpSpPr>
      <p:sp>
        <p:nvSpPr>
          <p:cNvPr id="36" name="Google Shape;36;p13"/>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37" name="Google Shape;37;p13"/>
          <p:cNvSpPr txBox="1">
            <a:spLocks noGrp="1"/>
          </p:cNvSpPr>
          <p:nvPr>
            <p:ph type="body" idx="1"/>
          </p:nvPr>
        </p:nvSpPr>
        <p:spPr>
          <a:xfrm>
            <a:off x="1621943" y="3160738"/>
            <a:ext cx="10942861" cy="83998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8" name="Google Shape;38;p13"/>
          <p:cNvSpPr>
            <a:spLocks noGrp="1"/>
          </p:cNvSpPr>
          <p:nvPr>
            <p:ph type="pic" idx="2"/>
          </p:nvPr>
        </p:nvSpPr>
        <p:spPr>
          <a:xfrm>
            <a:off x="13460186" y="0"/>
            <a:ext cx="10923814" cy="13716000"/>
          </a:xfrm>
          <a:prstGeom prst="rect">
            <a:avLst/>
          </a:prstGeom>
          <a:noFill/>
          <a:ln>
            <a:noFill/>
          </a:ln>
        </p:spPr>
      </p:sp>
      <p:sp>
        <p:nvSpPr>
          <p:cNvPr id="39" name="Google Shape;39;p13"/>
          <p:cNvSpPr txBox="1">
            <a:spLocks noGrp="1"/>
          </p:cNvSpPr>
          <p:nvPr>
            <p:ph type="sldNum" idx="12"/>
          </p:nvPr>
        </p:nvSpPr>
        <p:spPr>
          <a:xfrm>
            <a:off x="17624213"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0" name="Google Shape;40;p13"/>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13"/>
          <p:cNvSpPr txBox="1">
            <a:spLocks noGrp="1"/>
          </p:cNvSpPr>
          <p:nvPr>
            <p:ph type="title"/>
          </p:nvPr>
        </p:nvSpPr>
        <p:spPr>
          <a:xfrm>
            <a:off x="1621944" y="730251"/>
            <a:ext cx="10997318" cy="213018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14"/>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14"/>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45" name="Google Shape;45;p14"/>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024"/>
              <a:buFont typeface="Arial"/>
              <a:buNone/>
            </a:pPr>
            <a:endParaRPr sz="3024" b="0" i="0" u="none" strike="noStrike" cap="none">
              <a:solidFill>
                <a:schemeClr val="dk1"/>
              </a:solidFill>
              <a:latin typeface="Calibri"/>
              <a:ea typeface="Calibri"/>
              <a:cs typeface="Calibri"/>
              <a:sym typeface="Calibri"/>
            </a:endParaRPr>
          </a:p>
        </p:txBody>
      </p:sp>
      <p:sp>
        <p:nvSpPr>
          <p:cNvPr id="46" name="Google Shape;46;p14"/>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14"/>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14"/>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15"/>
          <p:cNvSpPr>
            <a:spLocks noGrp="1"/>
          </p:cNvSpPr>
          <p:nvPr>
            <p:ph type="pic" idx="2"/>
          </p:nvPr>
        </p:nvSpPr>
        <p:spPr>
          <a:xfrm>
            <a:off x="1" y="0"/>
            <a:ext cx="10923814" cy="13716000"/>
          </a:xfrm>
          <a:prstGeom prst="rect">
            <a:avLst/>
          </a:prstGeom>
          <a:noFill/>
          <a:ln>
            <a:noFill/>
          </a:ln>
        </p:spPr>
      </p:sp>
      <p:sp>
        <p:nvSpPr>
          <p:cNvPr id="52" name="Google Shape;52;p15"/>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5"/>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15"/>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15"/>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1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16"/>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16"/>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16"/>
          <p:cNvSpPr>
            <a:spLocks noGrp="1"/>
          </p:cNvSpPr>
          <p:nvPr>
            <p:ph type="pic" idx="2"/>
          </p:nvPr>
        </p:nvSpPr>
        <p:spPr>
          <a:xfrm>
            <a:off x="827319" y="2680426"/>
            <a:ext cx="5231176" cy="4749872"/>
          </a:xfrm>
          <a:prstGeom prst="rect">
            <a:avLst/>
          </a:prstGeom>
          <a:noFill/>
          <a:ln>
            <a:noFill/>
          </a:ln>
        </p:spPr>
      </p:sp>
      <p:sp>
        <p:nvSpPr>
          <p:cNvPr id="62" name="Google Shape;62;p16"/>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16"/>
          <p:cNvSpPr>
            <a:spLocks noGrp="1"/>
          </p:cNvSpPr>
          <p:nvPr>
            <p:ph type="pic" idx="4"/>
          </p:nvPr>
        </p:nvSpPr>
        <p:spPr>
          <a:xfrm>
            <a:off x="6652493" y="2680426"/>
            <a:ext cx="5231176" cy="4749872"/>
          </a:xfrm>
          <a:prstGeom prst="rect">
            <a:avLst/>
          </a:prstGeom>
          <a:noFill/>
          <a:ln>
            <a:noFill/>
          </a:ln>
        </p:spPr>
      </p:sp>
      <p:sp>
        <p:nvSpPr>
          <p:cNvPr id="64" name="Google Shape;64;p16"/>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16"/>
          <p:cNvSpPr>
            <a:spLocks noGrp="1"/>
          </p:cNvSpPr>
          <p:nvPr>
            <p:ph type="pic" idx="6"/>
          </p:nvPr>
        </p:nvSpPr>
        <p:spPr>
          <a:xfrm>
            <a:off x="12512179" y="2680426"/>
            <a:ext cx="5231176" cy="4749872"/>
          </a:xfrm>
          <a:prstGeom prst="rect">
            <a:avLst/>
          </a:prstGeom>
          <a:noFill/>
          <a:ln>
            <a:noFill/>
          </a:ln>
        </p:spPr>
      </p:sp>
      <p:sp>
        <p:nvSpPr>
          <p:cNvPr id="66" name="Google Shape;66;p16"/>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16"/>
          <p:cNvSpPr>
            <a:spLocks noGrp="1"/>
          </p:cNvSpPr>
          <p:nvPr>
            <p:ph type="pic" idx="8"/>
          </p:nvPr>
        </p:nvSpPr>
        <p:spPr>
          <a:xfrm>
            <a:off x="18390823" y="2680426"/>
            <a:ext cx="5231176" cy="4749872"/>
          </a:xfrm>
          <a:prstGeom prst="rect">
            <a:avLst/>
          </a:prstGeom>
          <a:noFill/>
          <a:ln>
            <a:noFill/>
          </a:ln>
        </p:spPr>
      </p:sp>
      <p:sp>
        <p:nvSpPr>
          <p:cNvPr id="68" name="Google Shape;68;p16"/>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16"/>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17"/>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73" name="Google Shape;73;p17"/>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17"/>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17"/>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17"/>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17"/>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17"/>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17"/>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17"/>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9"/>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9"/>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9"/>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9"/>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xfrm>
            <a:off x="1676400" y="5766900"/>
            <a:ext cx="21031200" cy="32775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Calibri"/>
              <a:buNone/>
            </a:pPr>
            <a:r>
              <a:rPr lang="fi-FI" sz="8600"/>
              <a:t>1. Tutkimus ja muuttuvat käsitykset</a:t>
            </a:r>
            <a:br>
              <a:rPr lang="fi-FI" sz="8600"/>
            </a:br>
            <a:br>
              <a:rPr lang="fi-FI" sz="8600"/>
            </a:br>
            <a:r>
              <a:rPr lang="fi-FI" sz="8600"/>
              <a:t>Tietoisku: Esihistorian tutkimusmenetelmät</a:t>
            </a:r>
            <a:endParaRPr sz="8600"/>
          </a:p>
        </p:txBody>
      </p:sp>
      <p:sp>
        <p:nvSpPr>
          <p:cNvPr id="86" name="Google Shape;86;p1"/>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5</a:t>
            </a:r>
            <a:endParaRPr/>
          </a:p>
        </p:txBody>
      </p:sp>
      <p:sp>
        <p:nvSpPr>
          <p:cNvPr id="87" name="Google Shape;87;p1"/>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Historia</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2"/>
          <p:cNvSpPr txBox="1">
            <a:spLocks noGrp="1"/>
          </p:cNvSpPr>
          <p:nvPr>
            <p:ph type="title"/>
          </p:nvPr>
        </p:nvSpPr>
        <p:spPr>
          <a:xfrm>
            <a:off x="1676400" y="730251"/>
            <a:ext cx="21031200" cy="2651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a:t>Esihistorian tutkimusmenetelmät</a:t>
            </a:r>
            <a:endParaRPr/>
          </a:p>
        </p:txBody>
      </p:sp>
      <p:sp>
        <p:nvSpPr>
          <p:cNvPr id="93" name="Google Shape;93;p2"/>
          <p:cNvSpPr txBox="1">
            <a:spLocks noGrp="1"/>
          </p:cNvSpPr>
          <p:nvPr>
            <p:ph type="body" idx="1"/>
          </p:nvPr>
        </p:nvSpPr>
        <p:spPr>
          <a:xfrm>
            <a:off x="1621950" y="3381350"/>
            <a:ext cx="21031200" cy="9848700"/>
          </a:xfrm>
          <a:prstGeom prst="rect">
            <a:avLst/>
          </a:prstGeom>
          <a:noFill/>
          <a:ln>
            <a:noFill/>
          </a:ln>
        </p:spPr>
        <p:txBody>
          <a:bodyPr spcFirstLastPara="1" wrap="square" lIns="91425" tIns="45700" rIns="91425" bIns="45700" anchor="t" anchorCtr="0">
            <a:normAutofit/>
          </a:bodyPr>
          <a:lstStyle/>
          <a:p>
            <a:pPr marL="857250" lvl="0" indent="-857250" algn="l" rtl="0">
              <a:lnSpc>
                <a:spcPct val="100000"/>
              </a:lnSpc>
              <a:spcBef>
                <a:spcPts val="0"/>
              </a:spcBef>
              <a:spcAft>
                <a:spcPts val="0"/>
              </a:spcAft>
              <a:buClr>
                <a:srgbClr val="000000"/>
              </a:buClr>
              <a:buSzPts val="6000"/>
              <a:buFont typeface="Arial"/>
              <a:buChar char="•"/>
            </a:pPr>
            <a:r>
              <a:rPr lang="fi-FI">
                <a:solidFill>
                  <a:srgbClr val="000000"/>
                </a:solidFill>
              </a:rPr>
              <a:t>Menneisyys jaetaan esihistorialliseen ja historialliseen aikaan.</a:t>
            </a:r>
            <a:endParaRPr>
              <a:solidFill>
                <a:srgbClr val="000000"/>
              </a:solidFill>
            </a:endParaRPr>
          </a:p>
          <a:p>
            <a:pPr marL="857250" lvl="0" indent="-857250" algn="l" rtl="0">
              <a:lnSpc>
                <a:spcPct val="100000"/>
              </a:lnSpc>
              <a:spcBef>
                <a:spcPts val="0"/>
              </a:spcBef>
              <a:spcAft>
                <a:spcPts val="0"/>
              </a:spcAft>
              <a:buClr>
                <a:srgbClr val="000000"/>
              </a:buClr>
              <a:buSzPts val="6000"/>
              <a:buFont typeface="Arial"/>
              <a:buChar char="•"/>
            </a:pPr>
            <a:r>
              <a:rPr lang="fi-FI">
                <a:solidFill>
                  <a:srgbClr val="000000"/>
                </a:solidFill>
              </a:rPr>
              <a:t>Karkeasti erotellen arkeologia tarkastelee menneisyyden aineellisia jäänteitä ja historiantutkimus kirjallisia tekstejä.</a:t>
            </a:r>
            <a:endParaRPr>
              <a:solidFill>
                <a:srgbClr val="000000"/>
              </a:solidFill>
            </a:endParaRPr>
          </a:p>
          <a:p>
            <a:pPr marL="857250" lvl="0" indent="-857250" algn="l" rtl="0">
              <a:lnSpc>
                <a:spcPct val="100000"/>
              </a:lnSpc>
              <a:spcBef>
                <a:spcPts val="0"/>
              </a:spcBef>
              <a:spcAft>
                <a:spcPts val="0"/>
              </a:spcAft>
              <a:buClr>
                <a:srgbClr val="000000"/>
              </a:buClr>
              <a:buSzPts val="6000"/>
              <a:buFont typeface="Arial"/>
              <a:buChar char="•"/>
            </a:pPr>
            <a:r>
              <a:rPr lang="fi-FI">
                <a:solidFill>
                  <a:srgbClr val="000000"/>
                </a:solidFill>
              </a:rPr>
              <a:t>Esihistorian tutkimus on monitieteellistä. Tutkimusten perusteella eri tieteenalojen asiantuntijat luovat kokonaiskuvan tutkittavasta alueesta ja ajankohdasta. </a:t>
            </a:r>
            <a:endParaRPr>
              <a:solidFill>
                <a:srgbClr val="000000"/>
              </a:solidFill>
            </a:endParaRPr>
          </a:p>
          <a:p>
            <a:pPr marL="857250" lvl="0" indent="-857250" algn="l" rtl="0">
              <a:lnSpc>
                <a:spcPct val="100000"/>
              </a:lnSpc>
              <a:spcBef>
                <a:spcPts val="0"/>
              </a:spcBef>
              <a:spcAft>
                <a:spcPts val="0"/>
              </a:spcAft>
              <a:buSzPts val="6000"/>
              <a:buFont typeface="Arial"/>
              <a:buChar char="•"/>
            </a:pPr>
            <a:r>
              <a:rPr lang="fi-FI">
                <a:solidFill>
                  <a:srgbClr val="000000"/>
                </a:solidFill>
              </a:rPr>
              <a:t>Arkeologian ajoitusmenetelmät voidaan jakaa a) arkeologisiin </a:t>
            </a:r>
            <a:br>
              <a:rPr lang="fi-FI">
                <a:solidFill>
                  <a:srgbClr val="000000"/>
                </a:solidFill>
              </a:rPr>
            </a:br>
            <a:r>
              <a:rPr lang="fi-FI">
                <a:solidFill>
                  <a:srgbClr val="000000"/>
                </a:solidFill>
              </a:rPr>
              <a:t>(stratigrafia ja typologia) ja b) luonnontieteellisiin menetelmiin  (muun muassa rannansiirtymiskronologia, radiohiiliajoitus, dendrokronologia sekä termoluminesenssimenetelmä).</a:t>
            </a:r>
            <a:endParaRPr/>
          </a:p>
        </p:txBody>
      </p:sp>
      <p:sp>
        <p:nvSpPr>
          <p:cNvPr id="94" name="Google Shape;94;p2"/>
          <p:cNvSpPr txBox="1">
            <a:spLocks noGrp="1"/>
          </p:cNvSpPr>
          <p:nvPr>
            <p:ph type="sldNum" idx="12"/>
          </p:nvPr>
        </p:nvSpPr>
        <p:spPr>
          <a:xfrm>
            <a:off x="17221200" y="12330967"/>
            <a:ext cx="5486400" cy="730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2</a:t>
            </a:fld>
            <a:endParaRPr/>
          </a:p>
        </p:txBody>
      </p:sp>
      <p:sp>
        <p:nvSpPr>
          <p:cNvPr id="95" name="Google Shape;95;p2"/>
          <p:cNvSpPr txBox="1">
            <a:spLocks noGrp="1"/>
          </p:cNvSpPr>
          <p:nvPr>
            <p:ph type="ftr" idx="11"/>
          </p:nvPr>
        </p:nvSpPr>
        <p:spPr>
          <a:xfrm>
            <a:off x="1621944" y="12255499"/>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a:t>Forum Historia 5, Luku 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3">
                                            <p:txEl>
                                              <p:pRg st="0" end="0"/>
                                            </p:txEl>
                                          </p:spTgt>
                                        </p:tgtEl>
                                        <p:attrNameLst>
                                          <p:attrName>style.visibility</p:attrName>
                                        </p:attrNameLst>
                                      </p:cBhvr>
                                      <p:to>
                                        <p:strVal val="visible"/>
                                      </p:to>
                                    </p:set>
                                    <p:animEffect transition="in" filter="fade">
                                      <p:cBhvr>
                                        <p:cTn id="7" dur="500"/>
                                        <p:tgtEl>
                                          <p:spTgt spid="9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3">
                                            <p:txEl>
                                              <p:pRg st="1" end="1"/>
                                            </p:txEl>
                                          </p:spTgt>
                                        </p:tgtEl>
                                        <p:attrNameLst>
                                          <p:attrName>style.visibility</p:attrName>
                                        </p:attrNameLst>
                                      </p:cBhvr>
                                      <p:to>
                                        <p:strVal val="visible"/>
                                      </p:to>
                                    </p:set>
                                    <p:animEffect transition="in" filter="fade">
                                      <p:cBhvr>
                                        <p:cTn id="12" dur="500"/>
                                        <p:tgtEl>
                                          <p:spTgt spid="9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3">
                                            <p:txEl>
                                              <p:pRg st="2" end="2"/>
                                            </p:txEl>
                                          </p:spTgt>
                                        </p:tgtEl>
                                        <p:attrNameLst>
                                          <p:attrName>style.visibility</p:attrName>
                                        </p:attrNameLst>
                                      </p:cBhvr>
                                      <p:to>
                                        <p:strVal val="visible"/>
                                      </p:to>
                                    </p:set>
                                    <p:animEffect transition="in" filter="fade">
                                      <p:cBhvr>
                                        <p:cTn id="17" dur="500"/>
                                        <p:tgtEl>
                                          <p:spTgt spid="9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3">
                                            <p:txEl>
                                              <p:pRg st="3" end="3"/>
                                            </p:txEl>
                                          </p:spTgt>
                                        </p:tgtEl>
                                        <p:attrNameLst>
                                          <p:attrName>style.visibility</p:attrName>
                                        </p:attrNameLst>
                                      </p:cBhvr>
                                      <p:to>
                                        <p:strVal val="visible"/>
                                      </p:to>
                                    </p:set>
                                    <p:animEffect transition="in" filter="fade">
                                      <p:cBhvr>
                                        <p:cTn id="22" dur="500"/>
                                        <p:tgtEl>
                                          <p:spTgt spid="9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3"/>
          <p:cNvSpPr txBox="1">
            <a:spLocks noGrp="1"/>
          </p:cNvSpPr>
          <p:nvPr>
            <p:ph type="title"/>
          </p:nvPr>
        </p:nvSpPr>
        <p:spPr>
          <a:xfrm>
            <a:off x="1676400" y="730251"/>
            <a:ext cx="21031200" cy="2651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a:t>Esihistorian tutkimusmenetelmät</a:t>
            </a:r>
            <a:endParaRPr/>
          </a:p>
        </p:txBody>
      </p:sp>
      <p:sp>
        <p:nvSpPr>
          <p:cNvPr id="101" name="Google Shape;101;p3"/>
          <p:cNvSpPr txBox="1">
            <a:spLocks noGrp="1"/>
          </p:cNvSpPr>
          <p:nvPr>
            <p:ph type="body" idx="1"/>
          </p:nvPr>
        </p:nvSpPr>
        <p:spPr>
          <a:xfrm>
            <a:off x="1621950" y="3381350"/>
            <a:ext cx="21031200" cy="9848700"/>
          </a:xfrm>
          <a:prstGeom prst="rect">
            <a:avLst/>
          </a:prstGeom>
          <a:noFill/>
          <a:ln>
            <a:noFill/>
          </a:ln>
        </p:spPr>
        <p:txBody>
          <a:bodyPr spcFirstLastPara="1" wrap="square" lIns="91425" tIns="45700" rIns="91425" bIns="45700" anchor="t" anchorCtr="0">
            <a:normAutofit/>
          </a:bodyPr>
          <a:lstStyle/>
          <a:p>
            <a:pPr marL="857250" lvl="0" indent="-857250" algn="l" rtl="0">
              <a:lnSpc>
                <a:spcPct val="100000"/>
              </a:lnSpc>
              <a:spcBef>
                <a:spcPts val="0"/>
              </a:spcBef>
              <a:spcAft>
                <a:spcPts val="0"/>
              </a:spcAft>
              <a:buSzPts val="6000"/>
              <a:buFont typeface="Arial"/>
              <a:buChar char="•"/>
            </a:pPr>
            <a:r>
              <a:rPr lang="fi-FI" b="1">
                <a:solidFill>
                  <a:srgbClr val="000000"/>
                </a:solidFill>
              </a:rPr>
              <a:t>Stratigrafialla </a:t>
            </a:r>
            <a:r>
              <a:rPr lang="fi-FI">
                <a:solidFill>
                  <a:srgbClr val="000000"/>
                </a:solidFill>
              </a:rPr>
              <a:t>tarkoitetaan ajoitustapaa, jossa tarkastellaan maalajien ja maannosten keskinäisiä suhteita sekä miten esinejäännökset niissä sijaitsevat. Lähtökohtaisesti alempana olevat kerrokset ovat vanhempia kuin niiden päällä olevat. Maalajikerrokset ovat kuitenkin voineet sekoittua. Kivikautisten muinaisjäännösten kerrostumat ovat yleensä melko ohuita ja vaikeasti toisistaan erotettavissa. </a:t>
            </a:r>
            <a:endParaRPr/>
          </a:p>
        </p:txBody>
      </p:sp>
      <p:sp>
        <p:nvSpPr>
          <p:cNvPr id="102" name="Google Shape;102;p3"/>
          <p:cNvSpPr txBox="1">
            <a:spLocks noGrp="1"/>
          </p:cNvSpPr>
          <p:nvPr>
            <p:ph type="sldNum" idx="12"/>
          </p:nvPr>
        </p:nvSpPr>
        <p:spPr>
          <a:xfrm>
            <a:off x="17221200" y="12330967"/>
            <a:ext cx="5486400" cy="730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3</a:t>
            </a:fld>
            <a:endParaRPr/>
          </a:p>
        </p:txBody>
      </p:sp>
      <p:sp>
        <p:nvSpPr>
          <p:cNvPr id="103" name="Google Shape;103;p3"/>
          <p:cNvSpPr txBox="1">
            <a:spLocks noGrp="1"/>
          </p:cNvSpPr>
          <p:nvPr>
            <p:ph type="ftr" idx="11"/>
          </p:nvPr>
        </p:nvSpPr>
        <p:spPr>
          <a:xfrm>
            <a:off x="1621944" y="12255499"/>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a:t>Forum Historia 5, Luku 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1">
                                            <p:txEl>
                                              <p:pRg st="0" end="0"/>
                                            </p:txEl>
                                          </p:spTgt>
                                        </p:tgtEl>
                                        <p:attrNameLst>
                                          <p:attrName>style.visibility</p:attrName>
                                        </p:attrNameLst>
                                      </p:cBhvr>
                                      <p:to>
                                        <p:strVal val="visible"/>
                                      </p:to>
                                    </p:set>
                                    <p:animEffect transition="in" filter="fade">
                                      <p:cBhvr>
                                        <p:cTn id="7" dur="500"/>
                                        <p:tgtEl>
                                          <p:spTgt spid="1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4"/>
          <p:cNvSpPr txBox="1">
            <a:spLocks noGrp="1"/>
          </p:cNvSpPr>
          <p:nvPr>
            <p:ph type="title"/>
          </p:nvPr>
        </p:nvSpPr>
        <p:spPr>
          <a:xfrm>
            <a:off x="1676400" y="730251"/>
            <a:ext cx="21031200" cy="2651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a:t>Esihistorian tutkimusmenetelmät</a:t>
            </a:r>
            <a:endParaRPr/>
          </a:p>
        </p:txBody>
      </p:sp>
      <p:sp>
        <p:nvSpPr>
          <p:cNvPr id="109" name="Google Shape;109;p4"/>
          <p:cNvSpPr txBox="1">
            <a:spLocks noGrp="1"/>
          </p:cNvSpPr>
          <p:nvPr>
            <p:ph type="body" idx="1"/>
          </p:nvPr>
        </p:nvSpPr>
        <p:spPr>
          <a:xfrm>
            <a:off x="1621950" y="3381338"/>
            <a:ext cx="21031200" cy="8145900"/>
          </a:xfrm>
          <a:prstGeom prst="rect">
            <a:avLst/>
          </a:prstGeom>
          <a:noFill/>
          <a:ln>
            <a:noFill/>
          </a:ln>
        </p:spPr>
        <p:txBody>
          <a:bodyPr spcFirstLastPara="1" wrap="square" lIns="91425" tIns="45700" rIns="91425" bIns="45700" anchor="t" anchorCtr="0">
            <a:noAutofit/>
          </a:bodyPr>
          <a:lstStyle/>
          <a:p>
            <a:pPr marL="857250" lvl="0" indent="-857250" algn="l" rtl="0">
              <a:lnSpc>
                <a:spcPct val="100000"/>
              </a:lnSpc>
              <a:spcBef>
                <a:spcPts val="0"/>
              </a:spcBef>
              <a:spcAft>
                <a:spcPts val="0"/>
              </a:spcAft>
              <a:buClr>
                <a:srgbClr val="000000"/>
              </a:buClr>
              <a:buSzPts val="6000"/>
              <a:buFont typeface="Arial"/>
              <a:buChar char="•"/>
            </a:pPr>
            <a:r>
              <a:rPr lang="fi-FI">
                <a:solidFill>
                  <a:srgbClr val="000000"/>
                </a:solidFill>
              </a:rPr>
              <a:t>Perinteisin ajoitusmenetelmä on </a:t>
            </a:r>
            <a:r>
              <a:rPr lang="fi-FI" b="1">
                <a:solidFill>
                  <a:srgbClr val="000000"/>
                </a:solidFill>
              </a:rPr>
              <a:t>typologia </a:t>
            </a:r>
            <a:r>
              <a:rPr lang="fi-FI">
                <a:solidFill>
                  <a:srgbClr val="000000"/>
                </a:solidFill>
              </a:rPr>
              <a:t>eli esinejäännösten luokittelu. </a:t>
            </a:r>
            <a:endParaRPr>
              <a:solidFill>
                <a:srgbClr val="000000"/>
              </a:solidFill>
            </a:endParaRPr>
          </a:p>
          <a:p>
            <a:pPr marL="857250" lvl="0" indent="-857250" algn="l" rtl="0">
              <a:lnSpc>
                <a:spcPct val="100000"/>
              </a:lnSpc>
              <a:spcBef>
                <a:spcPts val="0"/>
              </a:spcBef>
              <a:spcAft>
                <a:spcPts val="0"/>
              </a:spcAft>
              <a:buClr>
                <a:srgbClr val="000000"/>
              </a:buClr>
              <a:buSzPts val="6000"/>
              <a:buFont typeface="Arial"/>
              <a:buChar char="•"/>
            </a:pPr>
            <a:r>
              <a:rPr lang="fi-FI">
                <a:solidFill>
                  <a:srgbClr val="000000"/>
                </a:solidFill>
              </a:rPr>
              <a:t>Se perustuu ajatukseen siitä, että esinetyypit ovat muuttuneet aika ajoin; käyttökelpoisemmiksi ja valmistustekniikaltaan paremmiksi. Muoti-ilmiötkin ovat vaikuttaneet esineiden ulkonäköön ja raaka-ainevalintoihin, mikä näkyy etenkin saviastioiden muutoksissa.</a:t>
            </a:r>
            <a:endParaRPr>
              <a:solidFill>
                <a:srgbClr val="000000"/>
              </a:solidFill>
            </a:endParaRPr>
          </a:p>
          <a:p>
            <a:pPr marL="857250" lvl="0" indent="-857250" algn="l" rtl="0">
              <a:lnSpc>
                <a:spcPct val="100000"/>
              </a:lnSpc>
              <a:spcBef>
                <a:spcPts val="0"/>
              </a:spcBef>
              <a:spcAft>
                <a:spcPts val="0"/>
              </a:spcAft>
              <a:buClr>
                <a:srgbClr val="000000"/>
              </a:buClr>
              <a:buSzPts val="6000"/>
              <a:buFont typeface="Arial"/>
              <a:buChar char="•"/>
            </a:pPr>
            <a:r>
              <a:rPr lang="fi-FI">
                <a:solidFill>
                  <a:srgbClr val="000000"/>
                </a:solidFill>
              </a:rPr>
              <a:t>Luokittelu perustuu myös tietoon siitä, minkämuotoisia ja miten koristeltuja esineet olivat tiettynä aikana ja miten ne muuttuivat ajan myötä.</a:t>
            </a:r>
            <a:endParaRPr>
              <a:solidFill>
                <a:srgbClr val="000000"/>
              </a:solidFill>
            </a:endParaRPr>
          </a:p>
        </p:txBody>
      </p:sp>
      <p:sp>
        <p:nvSpPr>
          <p:cNvPr id="110" name="Google Shape;110;p4"/>
          <p:cNvSpPr txBox="1">
            <a:spLocks noGrp="1"/>
          </p:cNvSpPr>
          <p:nvPr>
            <p:ph type="sldNum" idx="12"/>
          </p:nvPr>
        </p:nvSpPr>
        <p:spPr>
          <a:xfrm>
            <a:off x="17221200" y="12330967"/>
            <a:ext cx="5486400" cy="730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4</a:t>
            </a:fld>
            <a:endParaRPr/>
          </a:p>
        </p:txBody>
      </p:sp>
      <p:sp>
        <p:nvSpPr>
          <p:cNvPr id="111" name="Google Shape;111;p4"/>
          <p:cNvSpPr txBox="1">
            <a:spLocks noGrp="1"/>
          </p:cNvSpPr>
          <p:nvPr>
            <p:ph type="ftr" idx="11"/>
          </p:nvPr>
        </p:nvSpPr>
        <p:spPr>
          <a:xfrm>
            <a:off x="1621944" y="12255499"/>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a:t>Forum Historia 5, Luku 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animEffect transition="in" filter="fade">
                                      <p:cBhvr>
                                        <p:cTn id="7" dur="500"/>
                                        <p:tgtEl>
                                          <p:spTgt spid="10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9">
                                            <p:txEl>
                                              <p:pRg st="1" end="1"/>
                                            </p:txEl>
                                          </p:spTgt>
                                        </p:tgtEl>
                                        <p:attrNameLst>
                                          <p:attrName>style.visibility</p:attrName>
                                        </p:attrNameLst>
                                      </p:cBhvr>
                                      <p:to>
                                        <p:strVal val="visible"/>
                                      </p:to>
                                    </p:set>
                                    <p:animEffect transition="in" filter="fade">
                                      <p:cBhvr>
                                        <p:cTn id="12" dur="500"/>
                                        <p:tgtEl>
                                          <p:spTgt spid="10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9">
                                            <p:txEl>
                                              <p:pRg st="2" end="2"/>
                                            </p:txEl>
                                          </p:spTgt>
                                        </p:tgtEl>
                                        <p:attrNameLst>
                                          <p:attrName>style.visibility</p:attrName>
                                        </p:attrNameLst>
                                      </p:cBhvr>
                                      <p:to>
                                        <p:strVal val="visible"/>
                                      </p:to>
                                    </p:set>
                                    <p:animEffect transition="in" filter="fade">
                                      <p:cBhvr>
                                        <p:cTn id="17" dur="500"/>
                                        <p:tgtEl>
                                          <p:spTgt spid="10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5"/>
          <p:cNvSpPr txBox="1">
            <a:spLocks noGrp="1"/>
          </p:cNvSpPr>
          <p:nvPr>
            <p:ph type="title"/>
          </p:nvPr>
        </p:nvSpPr>
        <p:spPr>
          <a:xfrm>
            <a:off x="1676400" y="730251"/>
            <a:ext cx="21031200" cy="2651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a:t>Esihistorian tutkimusmenetelmät</a:t>
            </a:r>
            <a:endParaRPr/>
          </a:p>
        </p:txBody>
      </p:sp>
      <p:sp>
        <p:nvSpPr>
          <p:cNvPr id="117" name="Google Shape;117;p5"/>
          <p:cNvSpPr txBox="1">
            <a:spLocks noGrp="1"/>
          </p:cNvSpPr>
          <p:nvPr>
            <p:ph type="body" idx="1"/>
          </p:nvPr>
        </p:nvSpPr>
        <p:spPr>
          <a:xfrm>
            <a:off x="1621950" y="3381351"/>
            <a:ext cx="21031200" cy="9138600"/>
          </a:xfrm>
          <a:prstGeom prst="rect">
            <a:avLst/>
          </a:prstGeom>
          <a:noFill/>
          <a:ln>
            <a:noFill/>
          </a:ln>
        </p:spPr>
        <p:txBody>
          <a:bodyPr spcFirstLastPara="1" wrap="square" lIns="91425" tIns="45700" rIns="91425" bIns="45700" anchor="t" anchorCtr="0">
            <a:noAutofit/>
          </a:bodyPr>
          <a:lstStyle/>
          <a:p>
            <a:pPr marL="857250" lvl="0" indent="-857250" algn="l" rtl="0">
              <a:lnSpc>
                <a:spcPct val="107916"/>
              </a:lnSpc>
              <a:spcBef>
                <a:spcPts val="0"/>
              </a:spcBef>
              <a:spcAft>
                <a:spcPts val="0"/>
              </a:spcAft>
              <a:buClr>
                <a:srgbClr val="000000"/>
              </a:buClr>
              <a:buSzPts val="6000"/>
              <a:buFont typeface="Arial"/>
              <a:buChar char="•"/>
            </a:pPr>
            <a:r>
              <a:rPr lang="fi-FI">
                <a:solidFill>
                  <a:srgbClr val="000000"/>
                </a:solidFill>
              </a:rPr>
              <a:t>Erityisesti kivikautisten asuinpaikkojen ajoittamiseen käytetään </a:t>
            </a:r>
            <a:r>
              <a:rPr lang="fi-FI" b="1">
                <a:solidFill>
                  <a:srgbClr val="000000"/>
                </a:solidFill>
              </a:rPr>
              <a:t>rannansiirtymiskronologiaa</a:t>
            </a:r>
            <a:r>
              <a:rPr lang="fi-FI">
                <a:solidFill>
                  <a:srgbClr val="000000"/>
                </a:solidFill>
              </a:rPr>
              <a:t>, joka perustuu maankohoamiseen jääkausien jälkeen. Mitä korkeammalla nykyisestä vedenpinnasta asuinpaikat ovat, sitä vanhempia ne ovat. </a:t>
            </a:r>
            <a:endParaRPr b="1">
              <a:solidFill>
                <a:srgbClr val="000000"/>
              </a:solidFill>
            </a:endParaRPr>
          </a:p>
          <a:p>
            <a:pPr marL="857250" lvl="0" indent="-857250" algn="l" rtl="0">
              <a:lnSpc>
                <a:spcPct val="107916"/>
              </a:lnSpc>
              <a:spcBef>
                <a:spcPts val="800"/>
              </a:spcBef>
              <a:spcAft>
                <a:spcPts val="800"/>
              </a:spcAft>
              <a:buClr>
                <a:srgbClr val="000000"/>
              </a:buClr>
              <a:buSzPts val="6000"/>
              <a:buFont typeface="Arial"/>
              <a:buChar char="•"/>
            </a:pPr>
            <a:r>
              <a:rPr lang="fi-FI" b="1">
                <a:solidFill>
                  <a:srgbClr val="000000"/>
                </a:solidFill>
              </a:rPr>
              <a:t>Dendrokronologia </a:t>
            </a:r>
            <a:r>
              <a:rPr lang="fi-FI">
                <a:solidFill>
                  <a:srgbClr val="000000"/>
                </a:solidFill>
              </a:rPr>
              <a:t>on menetelmä, jossa puiden ikä määritetään vuosilustojen avulla. Samalla alueella kasvaneiden samojen puulajien vuosilustot muistuttavat toisiaan ja niitä voidaan ajoittaa vertailemalla alueelliseen vuosilustokalenteriin. Menetelmällä voidaan ajoittaa esimerkiksi laivanhylky. </a:t>
            </a:r>
            <a:endParaRPr>
              <a:solidFill>
                <a:srgbClr val="000000"/>
              </a:solidFill>
            </a:endParaRPr>
          </a:p>
        </p:txBody>
      </p:sp>
      <p:sp>
        <p:nvSpPr>
          <p:cNvPr id="118" name="Google Shape;118;p5"/>
          <p:cNvSpPr txBox="1">
            <a:spLocks noGrp="1"/>
          </p:cNvSpPr>
          <p:nvPr>
            <p:ph type="sldNum" idx="12"/>
          </p:nvPr>
        </p:nvSpPr>
        <p:spPr>
          <a:xfrm>
            <a:off x="17221200" y="12330967"/>
            <a:ext cx="5486400" cy="730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5</a:t>
            </a:fld>
            <a:endParaRPr/>
          </a:p>
        </p:txBody>
      </p:sp>
      <p:sp>
        <p:nvSpPr>
          <p:cNvPr id="119" name="Google Shape;119;p5"/>
          <p:cNvSpPr txBox="1">
            <a:spLocks noGrp="1"/>
          </p:cNvSpPr>
          <p:nvPr>
            <p:ph type="ftr" idx="11"/>
          </p:nvPr>
        </p:nvSpPr>
        <p:spPr>
          <a:xfrm>
            <a:off x="1621944" y="12255499"/>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a:t>Forum Historia 5, Luku 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7">
                                            <p:txEl>
                                              <p:pRg st="0" end="0"/>
                                            </p:txEl>
                                          </p:spTgt>
                                        </p:tgtEl>
                                        <p:attrNameLst>
                                          <p:attrName>style.visibility</p:attrName>
                                        </p:attrNameLst>
                                      </p:cBhvr>
                                      <p:to>
                                        <p:strVal val="visible"/>
                                      </p:to>
                                    </p:set>
                                    <p:animEffect transition="in" filter="fade">
                                      <p:cBhvr>
                                        <p:cTn id="7" dur="500"/>
                                        <p:tgtEl>
                                          <p:spTgt spid="11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7">
                                            <p:txEl>
                                              <p:pRg st="1" end="1"/>
                                            </p:txEl>
                                          </p:spTgt>
                                        </p:tgtEl>
                                        <p:attrNameLst>
                                          <p:attrName>style.visibility</p:attrName>
                                        </p:attrNameLst>
                                      </p:cBhvr>
                                      <p:to>
                                        <p:strVal val="visible"/>
                                      </p:to>
                                    </p:set>
                                    <p:animEffect transition="in" filter="fade">
                                      <p:cBhvr>
                                        <p:cTn id="12" dur="500"/>
                                        <p:tgtEl>
                                          <p:spTgt spid="11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6"/>
          <p:cNvSpPr txBox="1">
            <a:spLocks noGrp="1"/>
          </p:cNvSpPr>
          <p:nvPr>
            <p:ph type="title"/>
          </p:nvPr>
        </p:nvSpPr>
        <p:spPr>
          <a:xfrm>
            <a:off x="1676400" y="730251"/>
            <a:ext cx="21031200" cy="2651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a:t>Esihistorian tutkimusmenetelmät</a:t>
            </a:r>
            <a:endParaRPr/>
          </a:p>
        </p:txBody>
      </p:sp>
      <p:sp>
        <p:nvSpPr>
          <p:cNvPr id="125" name="Google Shape;125;p6"/>
          <p:cNvSpPr txBox="1">
            <a:spLocks noGrp="1"/>
          </p:cNvSpPr>
          <p:nvPr>
            <p:ph type="body" idx="1"/>
          </p:nvPr>
        </p:nvSpPr>
        <p:spPr>
          <a:xfrm>
            <a:off x="1621950" y="3381350"/>
            <a:ext cx="21031200" cy="9176100"/>
          </a:xfrm>
          <a:prstGeom prst="rect">
            <a:avLst/>
          </a:prstGeom>
          <a:noFill/>
          <a:ln>
            <a:noFill/>
          </a:ln>
        </p:spPr>
        <p:txBody>
          <a:bodyPr spcFirstLastPara="1" wrap="square" lIns="91425" tIns="45700" rIns="91425" bIns="45700" anchor="t" anchorCtr="0">
            <a:noAutofit/>
          </a:bodyPr>
          <a:lstStyle/>
          <a:p>
            <a:pPr marL="857250" lvl="0" indent="-857250" algn="l" rtl="0">
              <a:lnSpc>
                <a:spcPct val="107916"/>
              </a:lnSpc>
              <a:spcBef>
                <a:spcPts val="0"/>
              </a:spcBef>
              <a:spcAft>
                <a:spcPts val="0"/>
              </a:spcAft>
              <a:buClr>
                <a:srgbClr val="000000"/>
              </a:buClr>
              <a:buSzPts val="6000"/>
              <a:buFont typeface="Arial"/>
              <a:buChar char="•"/>
            </a:pPr>
            <a:r>
              <a:rPr lang="fi-FI" b="1">
                <a:solidFill>
                  <a:srgbClr val="000000"/>
                </a:solidFill>
              </a:rPr>
              <a:t>Osteologian </a:t>
            </a:r>
            <a:r>
              <a:rPr lang="fi-FI">
                <a:solidFill>
                  <a:srgbClr val="000000"/>
                </a:solidFill>
              </a:rPr>
              <a:t>avulla voidaan tunnistaa ja tutkia erilaisia luita. Esimerkiksi vainajan luista kyetään selvittämään, mitä sukupuolta ja minkä ikäinen vainaja on ollut, minkälaisia tauteja hänellä on ollut, millaista työtä hän on tehnyt tai minkälaisesta ravinnosta hänen ruokavalionsa on koostunut. </a:t>
            </a:r>
            <a:endParaRPr>
              <a:solidFill>
                <a:srgbClr val="000000"/>
              </a:solidFill>
            </a:endParaRPr>
          </a:p>
          <a:p>
            <a:pPr marL="857250" lvl="0" indent="-857250" algn="l" rtl="0">
              <a:lnSpc>
                <a:spcPct val="107916"/>
              </a:lnSpc>
              <a:spcBef>
                <a:spcPts val="800"/>
              </a:spcBef>
              <a:spcAft>
                <a:spcPts val="800"/>
              </a:spcAft>
              <a:buClr>
                <a:srgbClr val="000000"/>
              </a:buClr>
              <a:buSzPts val="6000"/>
              <a:buFont typeface="Arial"/>
              <a:buChar char="•"/>
            </a:pPr>
            <a:r>
              <a:rPr lang="fi-FI" b="1">
                <a:solidFill>
                  <a:srgbClr val="000000"/>
                </a:solidFill>
              </a:rPr>
              <a:t>Makrofossiilitutkimus </a:t>
            </a:r>
            <a:r>
              <a:rPr lang="fi-FI">
                <a:solidFill>
                  <a:srgbClr val="000000"/>
                </a:solidFill>
              </a:rPr>
              <a:t>on menetelmä, jossa voidaan tutkia ilman mikroskooppia maanäytteissä olevia kasvijäänteitä. Niiden avulla saadaan selville viljelykasveja, ihmisten ruokataloutta ja elinympäristöä. </a:t>
            </a:r>
            <a:endParaRPr>
              <a:solidFill>
                <a:srgbClr val="000000"/>
              </a:solidFill>
            </a:endParaRPr>
          </a:p>
        </p:txBody>
      </p:sp>
      <p:sp>
        <p:nvSpPr>
          <p:cNvPr id="126" name="Google Shape;126;p6"/>
          <p:cNvSpPr txBox="1">
            <a:spLocks noGrp="1"/>
          </p:cNvSpPr>
          <p:nvPr>
            <p:ph type="sldNum" idx="12"/>
          </p:nvPr>
        </p:nvSpPr>
        <p:spPr>
          <a:xfrm>
            <a:off x="17221200" y="12330967"/>
            <a:ext cx="5486400" cy="730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6</a:t>
            </a:fld>
            <a:endParaRPr/>
          </a:p>
        </p:txBody>
      </p:sp>
      <p:sp>
        <p:nvSpPr>
          <p:cNvPr id="127" name="Google Shape;127;p6"/>
          <p:cNvSpPr txBox="1">
            <a:spLocks noGrp="1"/>
          </p:cNvSpPr>
          <p:nvPr>
            <p:ph type="ftr" idx="11"/>
          </p:nvPr>
        </p:nvSpPr>
        <p:spPr>
          <a:xfrm>
            <a:off x="1621944" y="12255499"/>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a:t>Forum Historia 5, Luku 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animEffect transition="in" filter="fade">
                                      <p:cBhvr>
                                        <p:cTn id="7" dur="500"/>
                                        <p:tgtEl>
                                          <p:spTgt spid="1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5">
                                            <p:txEl>
                                              <p:pRg st="1" end="1"/>
                                            </p:txEl>
                                          </p:spTgt>
                                        </p:tgtEl>
                                        <p:attrNameLst>
                                          <p:attrName>style.visibility</p:attrName>
                                        </p:attrNameLst>
                                      </p:cBhvr>
                                      <p:to>
                                        <p:strVal val="visible"/>
                                      </p:to>
                                    </p:set>
                                    <p:animEffect transition="in" filter="fade">
                                      <p:cBhvr>
                                        <p:cTn id="12" dur="500"/>
                                        <p:tgtEl>
                                          <p:spTgt spid="12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7"/>
          <p:cNvSpPr txBox="1">
            <a:spLocks noGrp="1"/>
          </p:cNvSpPr>
          <p:nvPr>
            <p:ph type="title"/>
          </p:nvPr>
        </p:nvSpPr>
        <p:spPr>
          <a:xfrm>
            <a:off x="1676400" y="730251"/>
            <a:ext cx="21031200" cy="2651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a:t>Esihistorian tutkimusmenetelmät</a:t>
            </a:r>
            <a:endParaRPr/>
          </a:p>
        </p:txBody>
      </p:sp>
      <p:sp>
        <p:nvSpPr>
          <p:cNvPr id="133" name="Google Shape;133;p7"/>
          <p:cNvSpPr txBox="1">
            <a:spLocks noGrp="1"/>
          </p:cNvSpPr>
          <p:nvPr>
            <p:ph type="body" idx="1"/>
          </p:nvPr>
        </p:nvSpPr>
        <p:spPr>
          <a:xfrm>
            <a:off x="1621950" y="3381350"/>
            <a:ext cx="21031200" cy="9176100"/>
          </a:xfrm>
          <a:prstGeom prst="rect">
            <a:avLst/>
          </a:prstGeom>
          <a:noFill/>
          <a:ln>
            <a:noFill/>
          </a:ln>
        </p:spPr>
        <p:txBody>
          <a:bodyPr spcFirstLastPara="1" wrap="square" lIns="91425" tIns="45700" rIns="91425" bIns="45700" anchor="t" anchorCtr="0">
            <a:noAutofit/>
          </a:bodyPr>
          <a:lstStyle/>
          <a:p>
            <a:pPr marL="857250" lvl="0" indent="-857250" algn="l" rtl="0">
              <a:lnSpc>
                <a:spcPct val="107916"/>
              </a:lnSpc>
              <a:spcBef>
                <a:spcPts val="0"/>
              </a:spcBef>
              <a:spcAft>
                <a:spcPts val="0"/>
              </a:spcAft>
              <a:buClr>
                <a:srgbClr val="000000"/>
              </a:buClr>
              <a:buSzPts val="6000"/>
              <a:buFont typeface="Arial"/>
              <a:buChar char="•"/>
            </a:pPr>
            <a:r>
              <a:rPr lang="fi-FI">
                <a:solidFill>
                  <a:srgbClr val="000000"/>
                </a:solidFill>
              </a:rPr>
              <a:t>Käyttämällä </a:t>
            </a:r>
            <a:r>
              <a:rPr lang="fi-FI" b="1">
                <a:solidFill>
                  <a:srgbClr val="000000"/>
                </a:solidFill>
              </a:rPr>
              <a:t>radiohiiliajoitusta </a:t>
            </a:r>
            <a:r>
              <a:rPr lang="fi-FI">
                <a:solidFill>
                  <a:srgbClr val="000000"/>
                </a:solidFill>
              </a:rPr>
              <a:t>eli C-14-menetelmää saadaan tarkkoja ajoituksia. Kaikessa elollisessa on vakiomäärä radioaktiivista hiiltä, joka alkaa hitaasti vähentyä kuoleman jälkeen. Jäljellä olevan radiohiilen määrästä voi päätellä, miltä ajalta näyte on. Tällä menetelmällä voidaan ajoittaa esimerkiksi eläinten ja ihmisten luita sekä palaneita kasvinjäänteitä.</a:t>
            </a:r>
            <a:endParaRPr>
              <a:solidFill>
                <a:srgbClr val="000000"/>
              </a:solidFill>
            </a:endParaRPr>
          </a:p>
          <a:p>
            <a:pPr marL="857250" lvl="0" indent="-857250" algn="l" rtl="0">
              <a:lnSpc>
                <a:spcPct val="107916"/>
              </a:lnSpc>
              <a:spcBef>
                <a:spcPts val="800"/>
              </a:spcBef>
              <a:spcAft>
                <a:spcPts val="800"/>
              </a:spcAft>
              <a:buClr>
                <a:srgbClr val="000000"/>
              </a:buClr>
              <a:buSzPts val="6000"/>
              <a:buFont typeface="Arial"/>
              <a:buChar char="•"/>
            </a:pPr>
            <a:r>
              <a:rPr lang="fi-FI" b="1">
                <a:solidFill>
                  <a:srgbClr val="000000"/>
                </a:solidFill>
              </a:rPr>
              <a:t>Siitepölyanalyysin </a:t>
            </a:r>
            <a:r>
              <a:rPr lang="fi-FI">
                <a:solidFill>
                  <a:srgbClr val="000000"/>
                </a:solidFill>
              </a:rPr>
              <a:t>avulla voidaan ajoittaa esineitä tai tutkia kasvien leviämistä ja yleisyyttä. </a:t>
            </a:r>
            <a:endParaRPr>
              <a:solidFill>
                <a:srgbClr val="000000"/>
              </a:solidFill>
            </a:endParaRPr>
          </a:p>
        </p:txBody>
      </p:sp>
      <p:sp>
        <p:nvSpPr>
          <p:cNvPr id="134" name="Google Shape;134;p7"/>
          <p:cNvSpPr txBox="1">
            <a:spLocks noGrp="1"/>
          </p:cNvSpPr>
          <p:nvPr>
            <p:ph type="sldNum" idx="12"/>
          </p:nvPr>
        </p:nvSpPr>
        <p:spPr>
          <a:xfrm>
            <a:off x="17221200" y="12330967"/>
            <a:ext cx="5486400" cy="730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7</a:t>
            </a:fld>
            <a:endParaRPr/>
          </a:p>
        </p:txBody>
      </p:sp>
      <p:sp>
        <p:nvSpPr>
          <p:cNvPr id="135" name="Google Shape;135;p7"/>
          <p:cNvSpPr txBox="1">
            <a:spLocks noGrp="1"/>
          </p:cNvSpPr>
          <p:nvPr>
            <p:ph type="ftr" idx="11"/>
          </p:nvPr>
        </p:nvSpPr>
        <p:spPr>
          <a:xfrm>
            <a:off x="1621944" y="12255499"/>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a:t>Forum Historia 5, Luku 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
                                            <p:txEl>
                                              <p:pRg st="0" end="0"/>
                                            </p:txEl>
                                          </p:spTgt>
                                        </p:tgtEl>
                                        <p:attrNameLst>
                                          <p:attrName>style.visibility</p:attrName>
                                        </p:attrNameLst>
                                      </p:cBhvr>
                                      <p:to>
                                        <p:strVal val="visible"/>
                                      </p:to>
                                    </p:set>
                                    <p:animEffect transition="in" filter="fade">
                                      <p:cBhvr>
                                        <p:cTn id="7" dur="500"/>
                                        <p:tgtEl>
                                          <p:spTgt spid="13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3">
                                            <p:txEl>
                                              <p:pRg st="1" end="1"/>
                                            </p:txEl>
                                          </p:spTgt>
                                        </p:tgtEl>
                                        <p:attrNameLst>
                                          <p:attrName>style.visibility</p:attrName>
                                        </p:attrNameLst>
                                      </p:cBhvr>
                                      <p:to>
                                        <p:strVal val="visible"/>
                                      </p:to>
                                    </p:set>
                                    <p:animEffect transition="in" filter="fade">
                                      <p:cBhvr>
                                        <p:cTn id="12" dur="500"/>
                                        <p:tgtEl>
                                          <p:spTgt spid="13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8"/>
          <p:cNvSpPr txBox="1">
            <a:spLocks noGrp="1"/>
          </p:cNvSpPr>
          <p:nvPr>
            <p:ph type="title"/>
          </p:nvPr>
        </p:nvSpPr>
        <p:spPr>
          <a:xfrm>
            <a:off x="1676400" y="730251"/>
            <a:ext cx="21031200" cy="2651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a:t>Esihistorian tutkimusmenetelmät</a:t>
            </a:r>
            <a:endParaRPr/>
          </a:p>
        </p:txBody>
      </p:sp>
      <p:sp>
        <p:nvSpPr>
          <p:cNvPr id="141" name="Google Shape;141;p8"/>
          <p:cNvSpPr txBox="1">
            <a:spLocks noGrp="1"/>
          </p:cNvSpPr>
          <p:nvPr>
            <p:ph type="body" idx="1"/>
          </p:nvPr>
        </p:nvSpPr>
        <p:spPr>
          <a:xfrm>
            <a:off x="1621950" y="3381350"/>
            <a:ext cx="21031200" cy="9176100"/>
          </a:xfrm>
          <a:prstGeom prst="rect">
            <a:avLst/>
          </a:prstGeom>
          <a:noFill/>
          <a:ln>
            <a:noFill/>
          </a:ln>
        </p:spPr>
        <p:txBody>
          <a:bodyPr spcFirstLastPara="1" wrap="square" lIns="91425" tIns="45700" rIns="91425" bIns="45700" anchor="t" anchorCtr="0">
            <a:noAutofit/>
          </a:bodyPr>
          <a:lstStyle/>
          <a:p>
            <a:pPr marL="857250" lvl="0" indent="-857250" algn="l" rtl="0">
              <a:lnSpc>
                <a:spcPct val="107916"/>
              </a:lnSpc>
              <a:spcBef>
                <a:spcPts val="0"/>
              </a:spcBef>
              <a:spcAft>
                <a:spcPts val="0"/>
              </a:spcAft>
              <a:buClr>
                <a:srgbClr val="000000"/>
              </a:buClr>
              <a:buSzPts val="6000"/>
              <a:buFont typeface="Arial"/>
              <a:buChar char="•"/>
            </a:pPr>
            <a:r>
              <a:rPr lang="fi-FI" b="1">
                <a:solidFill>
                  <a:srgbClr val="000000"/>
                </a:solidFill>
              </a:rPr>
              <a:t>DNA-tutkimus </a:t>
            </a:r>
            <a:r>
              <a:rPr lang="fi-FI">
                <a:solidFill>
                  <a:srgbClr val="000000"/>
                </a:solidFill>
              </a:rPr>
              <a:t>on yhä merkittävämpää menneisyyden tutkimuksessa. Sitä varten tarvitaan luuainesta, josta dna voidaan eristää. </a:t>
            </a:r>
            <a:r>
              <a:rPr lang="fi-FI">
                <a:solidFill>
                  <a:srgbClr val="2B2B2B"/>
                </a:solidFill>
                <a:highlight>
                  <a:srgbClr val="FFFFFF"/>
                </a:highlight>
              </a:rPr>
              <a:t>Arkeologisissa jäänteissä DNA:ta on jäljellä vähän ja pieniksi paloiksi pilkkoutuneena. Ongelma on lisäksi dna:n mahdollinen saastuminen modernilla dna:lla.</a:t>
            </a:r>
            <a:endParaRPr>
              <a:solidFill>
                <a:srgbClr val="000000"/>
              </a:solidFill>
            </a:endParaRPr>
          </a:p>
          <a:p>
            <a:pPr marL="857250" lvl="0" indent="-857250" algn="l" rtl="0">
              <a:lnSpc>
                <a:spcPct val="107916"/>
              </a:lnSpc>
              <a:spcBef>
                <a:spcPts val="800"/>
              </a:spcBef>
              <a:spcAft>
                <a:spcPts val="0"/>
              </a:spcAft>
              <a:buClr>
                <a:srgbClr val="000000"/>
              </a:buClr>
              <a:buSzPts val="6000"/>
              <a:buFont typeface="Arial"/>
              <a:buChar char="•"/>
            </a:pPr>
            <a:r>
              <a:rPr lang="fi-FI">
                <a:solidFill>
                  <a:srgbClr val="000000"/>
                </a:solidFill>
              </a:rPr>
              <a:t>DNA-tutkimuksella voidaan selvittää ihmisen perimä. Kun jonkin alueen asukkaiden perimä on selvitetty, voidaan tarkastella, mistä alueen ihmiset ovat muuttaneet. </a:t>
            </a:r>
            <a:endParaRPr>
              <a:solidFill>
                <a:srgbClr val="000000"/>
              </a:solidFill>
            </a:endParaRPr>
          </a:p>
          <a:p>
            <a:pPr marL="857250" lvl="0" indent="-857250" algn="l" rtl="0">
              <a:lnSpc>
                <a:spcPct val="107916"/>
              </a:lnSpc>
              <a:spcBef>
                <a:spcPts val="800"/>
              </a:spcBef>
              <a:spcAft>
                <a:spcPts val="800"/>
              </a:spcAft>
              <a:buClr>
                <a:srgbClr val="000000"/>
              </a:buClr>
              <a:buSzPts val="6000"/>
              <a:buFont typeface="Arial"/>
              <a:buChar char="•"/>
            </a:pPr>
            <a:r>
              <a:rPr lang="fi-FI">
                <a:solidFill>
                  <a:srgbClr val="000000"/>
                </a:solidFill>
              </a:rPr>
              <a:t>Myös eläinten, kasvien ja mikrobien perimää voidaan tutkia.</a:t>
            </a:r>
            <a:endParaRPr>
              <a:solidFill>
                <a:srgbClr val="000000"/>
              </a:solidFill>
            </a:endParaRPr>
          </a:p>
        </p:txBody>
      </p:sp>
      <p:sp>
        <p:nvSpPr>
          <p:cNvPr id="142" name="Google Shape;142;p8"/>
          <p:cNvSpPr txBox="1">
            <a:spLocks noGrp="1"/>
          </p:cNvSpPr>
          <p:nvPr>
            <p:ph type="sldNum" idx="12"/>
          </p:nvPr>
        </p:nvSpPr>
        <p:spPr>
          <a:xfrm>
            <a:off x="17221200" y="12330967"/>
            <a:ext cx="5486400" cy="730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8</a:t>
            </a:fld>
            <a:endParaRPr/>
          </a:p>
        </p:txBody>
      </p:sp>
      <p:sp>
        <p:nvSpPr>
          <p:cNvPr id="143" name="Google Shape;143;p8"/>
          <p:cNvSpPr txBox="1">
            <a:spLocks noGrp="1"/>
          </p:cNvSpPr>
          <p:nvPr>
            <p:ph type="ftr" idx="11"/>
          </p:nvPr>
        </p:nvSpPr>
        <p:spPr>
          <a:xfrm>
            <a:off x="1621944" y="12255499"/>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a:t>Forum Historia 5, Luku 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1">
                                            <p:txEl>
                                              <p:pRg st="0" end="0"/>
                                            </p:txEl>
                                          </p:spTgt>
                                        </p:tgtEl>
                                        <p:attrNameLst>
                                          <p:attrName>style.visibility</p:attrName>
                                        </p:attrNameLst>
                                      </p:cBhvr>
                                      <p:to>
                                        <p:strVal val="visible"/>
                                      </p:to>
                                    </p:set>
                                    <p:animEffect transition="in" filter="fade">
                                      <p:cBhvr>
                                        <p:cTn id="7" dur="500"/>
                                        <p:tgtEl>
                                          <p:spTgt spid="14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1">
                                            <p:txEl>
                                              <p:pRg st="1" end="1"/>
                                            </p:txEl>
                                          </p:spTgt>
                                        </p:tgtEl>
                                        <p:attrNameLst>
                                          <p:attrName>style.visibility</p:attrName>
                                        </p:attrNameLst>
                                      </p:cBhvr>
                                      <p:to>
                                        <p:strVal val="visible"/>
                                      </p:to>
                                    </p:set>
                                    <p:animEffect transition="in" filter="fade">
                                      <p:cBhvr>
                                        <p:cTn id="12" dur="500"/>
                                        <p:tgtEl>
                                          <p:spTgt spid="14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1">
                                            <p:txEl>
                                              <p:pRg st="2" end="2"/>
                                            </p:txEl>
                                          </p:spTgt>
                                        </p:tgtEl>
                                        <p:attrNameLst>
                                          <p:attrName>style.visibility</p:attrName>
                                        </p:attrNameLst>
                                      </p:cBhvr>
                                      <p:to>
                                        <p:strVal val="visible"/>
                                      </p:to>
                                    </p:set>
                                    <p:animEffect transition="in" filter="fade">
                                      <p:cBhvr>
                                        <p:cTn id="17" dur="500"/>
                                        <p:tgtEl>
                                          <p:spTgt spid="14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509</Words>
  <Application>Microsoft Office PowerPoint</Application>
  <PresentationFormat>Mukautettu</PresentationFormat>
  <Paragraphs>41</Paragraphs>
  <Slides>8</Slides>
  <Notes>8</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8</vt:i4>
      </vt:variant>
    </vt:vector>
  </HeadingPairs>
  <TitlesOfParts>
    <vt:vector size="11" baseType="lpstr">
      <vt:lpstr>Arial</vt:lpstr>
      <vt:lpstr>Calibri</vt:lpstr>
      <vt:lpstr>Office-teema</vt:lpstr>
      <vt:lpstr>1. Tutkimus ja muuttuvat käsitykset  Tietoisku: Esihistorian tutkimusmenetelmät</vt:lpstr>
      <vt:lpstr>Esihistorian tutkimusmenetelmät</vt:lpstr>
      <vt:lpstr>Esihistorian tutkimusmenetelmät</vt:lpstr>
      <vt:lpstr>Esihistorian tutkimusmenetelmät</vt:lpstr>
      <vt:lpstr>Esihistorian tutkimusmenetelmät</vt:lpstr>
      <vt:lpstr>Esihistorian tutkimusmenetelmät</vt:lpstr>
      <vt:lpstr>Esihistorian tutkimusmenetelmät</vt:lpstr>
      <vt:lpstr>Esihistorian tutkimusmenetelmät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Tutkimus ja muuttuvat käsitykset  Tietoisku: Esihistorian tutkimusmenetelmät</dc:title>
  <dc:creator>Kaartinen Minna</dc:creator>
  <cp:lastModifiedBy>Kaartinen Minna</cp:lastModifiedBy>
  <cp:revision>1</cp:revision>
  <dcterms:modified xsi:type="dcterms:W3CDTF">2023-01-08T14:40:41Z</dcterms:modified>
</cp:coreProperties>
</file>