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16"/>
  </p:notesMasterIdLst>
  <p:sldIdLst>
    <p:sldId id="256" r:id="rId2"/>
    <p:sldId id="328" r:id="rId3"/>
    <p:sldId id="329" r:id="rId4"/>
    <p:sldId id="330" r:id="rId5"/>
    <p:sldId id="326" r:id="rId6"/>
    <p:sldId id="327" r:id="rId7"/>
    <p:sldId id="331" r:id="rId8"/>
    <p:sldId id="332" r:id="rId9"/>
    <p:sldId id="322" r:id="rId10"/>
    <p:sldId id="312" r:id="rId11"/>
    <p:sldId id="310" r:id="rId12"/>
    <p:sldId id="333" r:id="rId13"/>
    <p:sldId id="325" r:id="rId14"/>
    <p:sldId id="334" r:id="rId15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Ty&#246;kirja3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Ty&#246;kirja3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kd12srv\koti\veisim\omat\kustannusyhdistys_oppi_kirja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Lukion e-oppikirjat,</a:t>
            </a:r>
            <a:r>
              <a:rPr lang="en-US" baseline="0"/>
              <a:t> 1000e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Taul1!$A$2:$A$6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Taul1!$B$2:$B$6</c:f>
              <c:numCache>
                <c:formatCode>General</c:formatCode>
                <c:ptCount val="5"/>
                <c:pt idx="0">
                  <c:v>2708</c:v>
                </c:pt>
                <c:pt idx="1">
                  <c:v>3186</c:v>
                </c:pt>
                <c:pt idx="2">
                  <c:v>3356</c:v>
                </c:pt>
                <c:pt idx="3">
                  <c:v>3012</c:v>
                </c:pt>
                <c:pt idx="4">
                  <c:v>3246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27042736"/>
        <c:axId val="327043296"/>
      </c:lineChart>
      <c:catAx>
        <c:axId val="327042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27043296"/>
        <c:crosses val="autoZero"/>
        <c:auto val="1"/>
        <c:lblAlgn val="ctr"/>
        <c:lblOffset val="100"/>
        <c:noMultiLvlLbl val="0"/>
      </c:catAx>
      <c:valAx>
        <c:axId val="327043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27042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Lukion oppikirjat, 1000e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e-kirjat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Taul1!$A$10:$A$14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Taul1!$B$10:$B$14</c:f>
              <c:numCache>
                <c:formatCode>General</c:formatCode>
                <c:ptCount val="5"/>
                <c:pt idx="0">
                  <c:v>132</c:v>
                </c:pt>
                <c:pt idx="1">
                  <c:v>159</c:v>
                </c:pt>
                <c:pt idx="2">
                  <c:v>245</c:v>
                </c:pt>
                <c:pt idx="3">
                  <c:v>326</c:v>
                </c:pt>
                <c:pt idx="4">
                  <c:v>376</c:v>
                </c:pt>
              </c:numCache>
            </c:numRef>
          </c:val>
          <c:smooth val="0"/>
        </c:ser>
        <c:ser>
          <c:idx val="1"/>
          <c:order val="1"/>
          <c:tx>
            <c:v>painetut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Taul1!$A$10:$A$14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Taul1!$C$10:$C$14</c:f>
              <c:numCache>
                <c:formatCode>General</c:formatCode>
                <c:ptCount val="5"/>
                <c:pt idx="0">
                  <c:v>18221</c:v>
                </c:pt>
                <c:pt idx="1">
                  <c:v>19402</c:v>
                </c:pt>
                <c:pt idx="2">
                  <c:v>19004</c:v>
                </c:pt>
                <c:pt idx="3">
                  <c:v>18323</c:v>
                </c:pt>
                <c:pt idx="4">
                  <c:v>17150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26264288"/>
        <c:axId val="326263168"/>
      </c:lineChart>
      <c:catAx>
        <c:axId val="326264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26263168"/>
        <c:crosses val="autoZero"/>
        <c:auto val="1"/>
        <c:lblAlgn val="ctr"/>
        <c:lblOffset val="100"/>
        <c:noMultiLvlLbl val="0"/>
      </c:catAx>
      <c:valAx>
        <c:axId val="326263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26264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dirty="0"/>
              <a:t>Perusopetuksen </a:t>
            </a:r>
            <a:r>
              <a:rPr lang="fi-FI" dirty="0" smtClean="0"/>
              <a:t>kirjat, 1000e</a:t>
            </a:r>
            <a:endParaRPr lang="fi-FI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e-kirjat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Taul1!$A$2:$A$6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Taul1!$B$2:$B$6</c:f>
              <c:numCache>
                <c:formatCode>General</c:formatCode>
                <c:ptCount val="5"/>
                <c:pt idx="0">
                  <c:v>2708</c:v>
                </c:pt>
                <c:pt idx="1">
                  <c:v>3186</c:v>
                </c:pt>
                <c:pt idx="2">
                  <c:v>3356</c:v>
                </c:pt>
                <c:pt idx="3">
                  <c:v>3012</c:v>
                </c:pt>
                <c:pt idx="4">
                  <c:v>3246</c:v>
                </c:pt>
              </c:numCache>
            </c:numRef>
          </c:val>
          <c:smooth val="0"/>
        </c:ser>
        <c:ser>
          <c:idx val="1"/>
          <c:order val="1"/>
          <c:tx>
            <c:v>painetut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Taul1!$A$2:$A$6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Taul1!$C$2:$C$6</c:f>
              <c:numCache>
                <c:formatCode>General</c:formatCode>
                <c:ptCount val="5"/>
                <c:pt idx="0">
                  <c:v>50870</c:v>
                </c:pt>
                <c:pt idx="1">
                  <c:v>52243</c:v>
                </c:pt>
                <c:pt idx="2">
                  <c:v>53669</c:v>
                </c:pt>
                <c:pt idx="3">
                  <c:v>53757</c:v>
                </c:pt>
                <c:pt idx="4">
                  <c:v>52633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6006304"/>
        <c:axId val="336016944"/>
      </c:lineChart>
      <c:catAx>
        <c:axId val="336006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36016944"/>
        <c:crosses val="autoZero"/>
        <c:auto val="1"/>
        <c:lblAlgn val="ctr"/>
        <c:lblOffset val="100"/>
        <c:noMultiLvlLbl val="0"/>
      </c:catAx>
      <c:valAx>
        <c:axId val="336016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36006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0114743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307644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848944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106325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753228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061148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62687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86659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675104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18349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34057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80234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571552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155668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20260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4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3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marL="742950" indent="-285750" rtl="0">
              <a:defRPr/>
            </a:lvl2pPr>
            <a:lvl3pPr marL="1143000" indent="-228600" rtl="0">
              <a:defRPr/>
            </a:lvl3pPr>
            <a:lvl4pPr marL="1600200" indent="-2286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69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eda.net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eda.net/oppimateriaalit/e-oppi/koulutukset/mooc1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imo.veistola@e-oppi.fi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tunes.apple.com/fi/book/symbioosi-1/id570231809?l=fi&amp;mt=1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tunes.apple.com/fi/book/symbioosi-1/id570231809?l=fi&amp;mt=1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765175" y="2276872"/>
            <a:ext cx="6984776" cy="1546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fi" sz="4000" dirty="0" smtClean="0">
                <a:solidFill>
                  <a:srgbClr val="4A86E8"/>
                </a:solidFill>
              </a:rPr>
              <a:t>Sähköinen oppikirja. </a:t>
            </a:r>
            <a:r>
              <a:rPr lang="fi-FI" sz="4000" dirty="0"/>
              <a:t>Tuleeko vaihtoehdosta pian valtavirta?</a:t>
            </a:r>
            <a:endParaRPr lang="fi" sz="4000" dirty="0">
              <a:solidFill>
                <a:srgbClr val="4A86E8"/>
              </a:solidFill>
            </a:endParaRPr>
          </a:p>
        </p:txBody>
      </p:sp>
      <p:sp>
        <p:nvSpPr>
          <p:cNvPr id="2" name="AutoShape 2" descr="https://peda.net/oppimateriaalit/e-oppi/lukio/maantiede/tellus2/2ai/kuvitus/kuvitus/hg:file/photo/7eebf402461abe0fe6de7bc68ff62f3697406136/_ge2_kulttuurit_hindu_ganges_silentwings_shutterstock_114630175_p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" name="AutoShape 4" descr="https://peda.net/oppimateriaalit/e-oppi/lukio/maantiede/tellus2/2ai/kuvitus/kuvitus/hg:file/photo/7eebf402461abe0fe6de7bc68ff62f3697406136/_ge2_kulttuurit_hindu_ganges_silentwings_shutterstock_114630175_p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" name="AutoShape 6" descr="https://peda.net/oppimateriaalit/e-oppi/lukio/maantiede/tellus2/2ai/kuvitus/kuvitus/hg:file/photo/7eebf402461abe0fe6de7bc68ff62f3697406136/_ge2_kulttuurit_hindu_ganges_silentwings_shutterstock_114630175_p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AutoShape 8" descr="https://peda.net/oppimateriaalit/e-oppi/lukio/maantiede/tellus2/2ai/kuvitus/kuvitus/hg:file/photo/7eebf402461abe0fe6de7bc68ff62f3697406136/_ge2_kulttuurit_hindu_ganges_silentwings_shutterstock_114630175_p.jp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Tekstiruutu 5"/>
          <p:cNvSpPr txBox="1"/>
          <p:nvPr/>
        </p:nvSpPr>
        <p:spPr>
          <a:xfrm>
            <a:off x="4860032" y="3933056"/>
            <a:ext cx="28803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>
                <a:solidFill>
                  <a:schemeClr val="accent1"/>
                </a:solidFill>
              </a:rPr>
              <a:t>Simo Veistola</a:t>
            </a:r>
          </a:p>
          <a:p>
            <a:r>
              <a:rPr lang="fi-FI" sz="1600" dirty="0" smtClean="0">
                <a:solidFill>
                  <a:schemeClr val="accent1"/>
                </a:solidFill>
              </a:rPr>
              <a:t>FT, MBA</a:t>
            </a:r>
          </a:p>
          <a:p>
            <a:r>
              <a:rPr lang="fi-FI" sz="1600" dirty="0" smtClean="0">
                <a:solidFill>
                  <a:schemeClr val="accent1"/>
                </a:solidFill>
              </a:rPr>
              <a:t>Toimitusjohtaja, rehtori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sz="3200" dirty="0" smtClean="0">
                <a:solidFill>
                  <a:srgbClr val="4A86E8"/>
                </a:solidFill>
              </a:rPr>
              <a:t>Mihin oppimateriaaleja tarvitaan?</a:t>
            </a:r>
            <a:endParaRPr lang="fi" sz="3200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Opettaja – oppilas: henkilösuhde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Opettaja – oppiaines: pedagoginen sisältö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Oppilas – oppiaines: opiskelu</a:t>
            </a:r>
          </a:p>
          <a:p>
            <a:pPr>
              <a:buClr>
                <a:schemeClr val="accent1"/>
              </a:buClr>
              <a:buSzPct val="100000"/>
            </a:pPr>
            <a:endParaRPr lang="fi-FI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56044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dirty="0" smtClean="0">
                <a:solidFill>
                  <a:srgbClr val="4A86E8"/>
                </a:solidFill>
              </a:rPr>
              <a:t>Pitää olla</a:t>
            </a:r>
            <a:endParaRPr lang="fi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Motivoiva, moninainen</a:t>
            </a:r>
            <a:endParaRPr lang="fi-FI" b="1" dirty="0">
              <a:solidFill>
                <a:schemeClr val="accent1"/>
              </a:solidFill>
            </a:endParaRP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Vuorovaikutteinen </a:t>
            </a:r>
            <a:r>
              <a:rPr lang="fi-FI" b="1" dirty="0" smtClean="0">
                <a:solidFill>
                  <a:schemeClr val="accent1"/>
                </a:solidFill>
              </a:rPr>
              <a:t>– nopea palaute!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Muokattava – opettajan näkemys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Helposti löydettävä, käyttöönotettava –netissä, kaikilla laitteilla </a:t>
            </a:r>
            <a:r>
              <a:rPr lang="fi-FI" b="1" dirty="0" smtClean="0">
                <a:solidFill>
                  <a:schemeClr val="accent1"/>
                </a:solidFill>
              </a:rPr>
              <a:t>käytettävä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  <a:hlinkClick r:id="rId4"/>
              </a:rPr>
              <a:t>https://peda.net</a:t>
            </a:r>
            <a:endParaRPr lang="fi-FI" b="1" dirty="0" smtClean="0">
              <a:solidFill>
                <a:schemeClr val="accent1"/>
              </a:solidFill>
            </a:endParaRPr>
          </a:p>
          <a:p>
            <a:pPr>
              <a:buClr>
                <a:schemeClr val="accent1"/>
              </a:buClr>
              <a:buSzPct val="100000"/>
            </a:pPr>
            <a:endParaRPr lang="fi-FI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1443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dirty="0" smtClean="0">
                <a:solidFill>
                  <a:srgbClr val="4A86E8"/>
                </a:solidFill>
              </a:rPr>
              <a:t>Tällä hetkellä</a:t>
            </a:r>
            <a:endParaRPr lang="fi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Muokattavia, vuorovaikutteisia materiaaleja on jo!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Hinta ei ole ostamisen este, alk. 5e/vuosilisenssi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Vaatii opettajalta osaamista!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  <a:hlinkClick r:id="rId4"/>
              </a:rPr>
              <a:t>MOOC</a:t>
            </a:r>
            <a:endParaRPr lang="fi-FI" b="1" dirty="0" smtClean="0">
              <a:solidFill>
                <a:schemeClr val="accent1"/>
              </a:solidFill>
            </a:endParaRPr>
          </a:p>
          <a:p>
            <a:pPr>
              <a:buClr>
                <a:schemeClr val="accent1"/>
              </a:buClr>
              <a:buSzPct val="100000"/>
            </a:pPr>
            <a:endParaRPr lang="fi-FI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3068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1" indent="0">
              <a:buClr>
                <a:schemeClr val="accent1"/>
              </a:buClr>
              <a:buNone/>
            </a:pPr>
            <a:endParaRPr lang="fi-FI" b="1" dirty="0" smtClean="0">
              <a:solidFill>
                <a:schemeClr val="accent1"/>
              </a:solidFill>
            </a:endParaRPr>
          </a:p>
          <a:p>
            <a:pPr>
              <a:buClr>
                <a:schemeClr val="accent1"/>
              </a:buClr>
              <a:buSzPct val="100000"/>
            </a:pPr>
            <a:endParaRPr lang="fi-FI" b="1" dirty="0" smtClean="0">
              <a:solidFill>
                <a:schemeClr val="accent1"/>
              </a:solidFill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568" y="764704"/>
            <a:ext cx="6601544" cy="495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54714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dirty="0" smtClean="0">
                <a:solidFill>
                  <a:srgbClr val="4A86E8"/>
                </a:solidFill>
              </a:rPr>
              <a:t>Kiitos!</a:t>
            </a:r>
            <a:endParaRPr lang="fi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Simo Veistola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>
                <a:solidFill>
                  <a:schemeClr val="accent1"/>
                </a:solidFill>
                <a:hlinkClick r:id="rId4"/>
              </a:rPr>
              <a:t>s</a:t>
            </a:r>
            <a:r>
              <a:rPr lang="fi-FI" b="1" dirty="0" smtClean="0">
                <a:solidFill>
                  <a:schemeClr val="accent1"/>
                </a:solidFill>
                <a:hlinkClick r:id="rId4"/>
              </a:rPr>
              <a:t>imo.veistola@e-oppi.fi</a:t>
            </a:r>
            <a:endParaRPr lang="fi-FI" b="1" dirty="0" smtClean="0">
              <a:solidFill>
                <a:schemeClr val="accent1"/>
              </a:solidFill>
            </a:endParaRP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050-4318578</a:t>
            </a:r>
          </a:p>
          <a:p>
            <a:pPr marL="0" indent="0">
              <a:buClr>
                <a:schemeClr val="accent1"/>
              </a:buClr>
              <a:buSzPct val="100000"/>
              <a:buNone/>
            </a:pPr>
            <a:endParaRPr lang="fi-FI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64975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1" indent="0">
              <a:buClr>
                <a:schemeClr val="accent1"/>
              </a:buClr>
              <a:buNone/>
            </a:pPr>
            <a:endParaRPr lang="fi-FI" b="1" dirty="0" smtClean="0">
              <a:solidFill>
                <a:schemeClr val="accent1"/>
              </a:solidFill>
            </a:endParaRPr>
          </a:p>
          <a:p>
            <a:pPr>
              <a:buClr>
                <a:schemeClr val="accent1"/>
              </a:buClr>
              <a:buSzPct val="100000"/>
            </a:pPr>
            <a:endParaRPr lang="fi-FI" b="1" dirty="0" smtClean="0">
              <a:solidFill>
                <a:schemeClr val="accent1"/>
              </a:solidFill>
            </a:endParaRPr>
          </a:p>
        </p:txBody>
      </p:sp>
      <p:graphicFrame>
        <p:nvGraphicFramePr>
          <p:cNvPr id="4" name="Kaavi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9706299"/>
              </p:ext>
            </p:extLst>
          </p:nvPr>
        </p:nvGraphicFramePr>
        <p:xfrm>
          <a:off x="1043608" y="692696"/>
          <a:ext cx="5814392" cy="4107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1398007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1" indent="0">
              <a:buClr>
                <a:schemeClr val="accent1"/>
              </a:buClr>
              <a:buNone/>
            </a:pPr>
            <a:endParaRPr lang="fi-FI" b="1" dirty="0" smtClean="0">
              <a:solidFill>
                <a:schemeClr val="accent1"/>
              </a:solidFill>
            </a:endParaRPr>
          </a:p>
          <a:p>
            <a:pPr>
              <a:buClr>
                <a:schemeClr val="accent1"/>
              </a:buClr>
              <a:buSzPct val="100000"/>
            </a:pPr>
            <a:endParaRPr lang="fi-FI" b="1" dirty="0" smtClean="0">
              <a:solidFill>
                <a:schemeClr val="accent1"/>
              </a:solidFill>
            </a:endParaRPr>
          </a:p>
        </p:txBody>
      </p:sp>
      <p:graphicFrame>
        <p:nvGraphicFramePr>
          <p:cNvPr id="5" name="Kaavi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6884156"/>
              </p:ext>
            </p:extLst>
          </p:nvPr>
        </p:nvGraphicFramePr>
        <p:xfrm>
          <a:off x="1259632" y="692696"/>
          <a:ext cx="5598368" cy="4107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9659497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1" indent="0">
              <a:buClr>
                <a:schemeClr val="accent1"/>
              </a:buClr>
              <a:buNone/>
            </a:pPr>
            <a:endParaRPr lang="fi-FI" b="1" dirty="0" smtClean="0">
              <a:solidFill>
                <a:schemeClr val="accent1"/>
              </a:solidFill>
            </a:endParaRPr>
          </a:p>
          <a:p>
            <a:pPr>
              <a:buClr>
                <a:schemeClr val="accent1"/>
              </a:buClr>
              <a:buSzPct val="100000"/>
            </a:pPr>
            <a:endParaRPr lang="fi-FI" b="1" dirty="0" smtClean="0">
              <a:solidFill>
                <a:schemeClr val="accent1"/>
              </a:solidFill>
            </a:endParaRPr>
          </a:p>
        </p:txBody>
      </p:sp>
      <p:graphicFrame>
        <p:nvGraphicFramePr>
          <p:cNvPr id="4" name="Kaavi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6842072"/>
              </p:ext>
            </p:extLst>
          </p:nvPr>
        </p:nvGraphicFramePr>
        <p:xfrm>
          <a:off x="1259632" y="692696"/>
          <a:ext cx="5598368" cy="4107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4405946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dirty="0" smtClean="0">
                <a:solidFill>
                  <a:srgbClr val="4A86E8"/>
                </a:solidFill>
              </a:rPr>
              <a:t>Mitä sähköinen oppikirja vaatii?</a:t>
            </a:r>
            <a:endParaRPr lang="fi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dirty="0" smtClean="0">
                <a:solidFill>
                  <a:schemeClr val="accent1"/>
                </a:solidFill>
              </a:rPr>
              <a:t>Tiedosto </a:t>
            </a:r>
            <a:r>
              <a:rPr lang="fi-FI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 ei ongelmaa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Turvallinen, helppo jakelukanava  kustantajalle ja käyttäjälle haaste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dirty="0" smtClean="0">
                <a:solidFill>
                  <a:schemeClr val="accent1"/>
                </a:solidFill>
              </a:rPr>
              <a:t>Päätelaitteita </a:t>
            </a:r>
            <a:r>
              <a:rPr lang="fi-FI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 haaste koululle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Jos vuorovaikutteisuutta, internet-yhteys  haaste koululle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Jos muutakin kuin pdf  haaste opettajalle</a:t>
            </a:r>
            <a:endParaRPr lang="fi-FI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16467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251520" y="188640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dirty="0" smtClean="0">
                <a:solidFill>
                  <a:srgbClr val="4A86E8"/>
                </a:solidFill>
              </a:rPr>
              <a:t>Mitä sähköinen oppikirja vaatii?</a:t>
            </a:r>
            <a:endParaRPr lang="fi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dirty="0" smtClean="0">
                <a:solidFill>
                  <a:schemeClr val="accent1"/>
                </a:solidFill>
              </a:rPr>
              <a:t>Kyse </a:t>
            </a:r>
            <a:endParaRPr lang="fi-FI" dirty="0" smtClean="0">
              <a:solidFill>
                <a:schemeClr val="accent1"/>
              </a:solidFill>
            </a:endParaRPr>
          </a:p>
          <a:p>
            <a:pPr lvl="1">
              <a:buClr>
                <a:schemeClr val="accent1"/>
              </a:buClr>
            </a:pPr>
            <a:r>
              <a:rPr lang="fi-FI" dirty="0" smtClean="0">
                <a:solidFill>
                  <a:schemeClr val="accent1"/>
                </a:solidFill>
              </a:rPr>
              <a:t>tekniikan</a:t>
            </a:r>
            <a:r>
              <a:rPr lang="fi-FI" dirty="0" smtClean="0">
                <a:solidFill>
                  <a:schemeClr val="accent1"/>
                </a:solidFill>
              </a:rPr>
              <a:t>, </a:t>
            </a:r>
            <a:endParaRPr lang="fi-FI" dirty="0" smtClean="0">
              <a:solidFill>
                <a:schemeClr val="accent1"/>
              </a:solidFill>
            </a:endParaRPr>
          </a:p>
          <a:p>
            <a:pPr lvl="1">
              <a:buClr>
                <a:schemeClr val="accent1"/>
              </a:buClr>
            </a:pPr>
            <a:r>
              <a:rPr lang="fi-FI" dirty="0" smtClean="0">
                <a:solidFill>
                  <a:schemeClr val="accent1"/>
                </a:solidFill>
              </a:rPr>
              <a:t>rahoituksen, </a:t>
            </a:r>
          </a:p>
          <a:p>
            <a:pPr lvl="1">
              <a:buClr>
                <a:schemeClr val="accent1"/>
              </a:buClr>
            </a:pPr>
            <a:r>
              <a:rPr lang="fi-FI" dirty="0" smtClean="0">
                <a:solidFill>
                  <a:schemeClr val="accent1"/>
                </a:solidFill>
              </a:rPr>
              <a:t>osaamisen haasteista</a:t>
            </a:r>
          </a:p>
          <a:p>
            <a:pPr lvl="2">
              <a:buClr>
                <a:schemeClr val="accent1"/>
              </a:buClr>
            </a:pPr>
            <a:r>
              <a:rPr lang="fi-FI" dirty="0" smtClean="0">
                <a:solidFill>
                  <a:schemeClr val="accent1"/>
                </a:solidFill>
              </a:rPr>
              <a:t>Tietotekniikan ammattilaiset</a:t>
            </a:r>
          </a:p>
          <a:p>
            <a:pPr lvl="2">
              <a:buClr>
                <a:schemeClr val="accent1"/>
              </a:buClr>
            </a:pPr>
            <a:r>
              <a:rPr lang="fi-FI" dirty="0" smtClean="0">
                <a:solidFill>
                  <a:schemeClr val="accent1"/>
                </a:solidFill>
              </a:rPr>
              <a:t>Opettajat</a:t>
            </a:r>
          </a:p>
          <a:p>
            <a:pPr lvl="2">
              <a:buClr>
                <a:schemeClr val="accent1"/>
              </a:buClr>
            </a:pPr>
            <a:r>
              <a:rPr lang="fi-FI" dirty="0" smtClean="0">
                <a:solidFill>
                  <a:schemeClr val="accent1"/>
                </a:solidFill>
              </a:rPr>
              <a:t>Oppilaat</a:t>
            </a:r>
          </a:p>
          <a:p>
            <a:pPr lvl="3">
              <a:buClr>
                <a:schemeClr val="accent1"/>
              </a:buClr>
            </a:pPr>
            <a:endParaRPr lang="fi-FI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53821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251520" y="188640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dirty="0" smtClean="0">
                <a:solidFill>
                  <a:srgbClr val="4A86E8"/>
                </a:solidFill>
              </a:rPr>
              <a:t>Tärkeintä</a:t>
            </a:r>
            <a:endParaRPr lang="fi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dirty="0" smtClean="0">
                <a:solidFill>
                  <a:schemeClr val="accent1"/>
                </a:solidFill>
              </a:rPr>
              <a:t>e-kirjasta pitää olla hyötyä opettajalle ja oppijalle. </a:t>
            </a:r>
          </a:p>
          <a:p>
            <a:pPr lvl="3">
              <a:buClr>
                <a:schemeClr val="accent1"/>
              </a:buClr>
            </a:pPr>
            <a:r>
              <a:rPr lang="fi-FI" dirty="0" err="1" smtClean="0">
                <a:solidFill>
                  <a:schemeClr val="accent1"/>
                </a:solidFill>
                <a:hlinkClick r:id="rId4"/>
              </a:rPr>
              <a:t>iPad</a:t>
            </a:r>
            <a:r>
              <a:rPr lang="fi-FI" dirty="0" smtClean="0">
                <a:solidFill>
                  <a:schemeClr val="accent1"/>
                </a:solidFill>
              </a:rPr>
              <a:t>-kirja – helppokäyttöinen, visuaalinen, upea</a:t>
            </a:r>
          </a:p>
          <a:p>
            <a:pPr lvl="4">
              <a:buClr>
                <a:schemeClr val="accent1"/>
              </a:buClr>
            </a:pPr>
            <a:r>
              <a:rPr lang="fi-FI" dirty="0" smtClean="0">
                <a:solidFill>
                  <a:schemeClr val="accent1"/>
                </a:solidFill>
              </a:rPr>
              <a:t>Aika on jo ajanut ohi!</a:t>
            </a:r>
          </a:p>
          <a:p>
            <a:pPr lvl="4">
              <a:buClr>
                <a:schemeClr val="accent1"/>
              </a:buClr>
            </a:pPr>
            <a:r>
              <a:rPr lang="fi-FI" dirty="0" smtClean="0">
                <a:solidFill>
                  <a:schemeClr val="accent1"/>
                </a:solidFill>
              </a:rPr>
              <a:t>Ei haluta enää pdf-, epub3- tai muuta ”staattisen muodon” oppikirjaa!</a:t>
            </a:r>
            <a:endParaRPr lang="fi-FI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65167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251520" y="188640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dirty="0" smtClean="0">
                <a:solidFill>
                  <a:srgbClr val="4A86E8"/>
                </a:solidFill>
              </a:rPr>
              <a:t>Tärkeintä</a:t>
            </a:r>
            <a:endParaRPr lang="fi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dirty="0" smtClean="0">
                <a:solidFill>
                  <a:schemeClr val="accent1"/>
                </a:solidFill>
              </a:rPr>
              <a:t>e-kirjasta pitää olla hyötyä opettajalle ja oppijalle. </a:t>
            </a:r>
          </a:p>
          <a:p>
            <a:pPr lvl="3">
              <a:buClr>
                <a:schemeClr val="accent1"/>
              </a:buClr>
            </a:pPr>
            <a:r>
              <a:rPr lang="fi-FI" dirty="0" err="1" smtClean="0">
                <a:solidFill>
                  <a:schemeClr val="accent1"/>
                </a:solidFill>
                <a:hlinkClick r:id="rId4"/>
              </a:rPr>
              <a:t>iPad</a:t>
            </a:r>
            <a:r>
              <a:rPr lang="fi-FI" dirty="0" smtClean="0">
                <a:solidFill>
                  <a:schemeClr val="accent1"/>
                </a:solidFill>
              </a:rPr>
              <a:t>-kirja – helppokäyttöinen, visuaalinen, upea</a:t>
            </a:r>
          </a:p>
          <a:p>
            <a:pPr lvl="4">
              <a:buClr>
                <a:schemeClr val="accent1"/>
              </a:buClr>
            </a:pPr>
            <a:r>
              <a:rPr lang="fi-FI" dirty="0" smtClean="0">
                <a:solidFill>
                  <a:schemeClr val="accent1"/>
                </a:solidFill>
              </a:rPr>
              <a:t>Aika on jo ajanut ohi!</a:t>
            </a:r>
          </a:p>
          <a:p>
            <a:pPr lvl="4">
              <a:buClr>
                <a:schemeClr val="accent1"/>
              </a:buClr>
            </a:pPr>
            <a:r>
              <a:rPr lang="fi-FI" dirty="0" smtClean="0">
                <a:solidFill>
                  <a:schemeClr val="accent1"/>
                </a:solidFill>
              </a:rPr>
              <a:t>Ei haluta enää pdf-, epub3- tai muuta ”staattisen muodon” oppikirjaa!</a:t>
            </a:r>
            <a:endParaRPr lang="fi-FI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09550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sz="3200" dirty="0" smtClean="0">
                <a:solidFill>
                  <a:srgbClr val="4A86E8"/>
                </a:solidFill>
              </a:rPr>
              <a:t>Hyvä materiaali</a:t>
            </a:r>
            <a:endParaRPr lang="fi" sz="3200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altLang="fi-FI" sz="3200" b="1" dirty="0" smtClean="0">
                <a:solidFill>
                  <a:schemeClr val="accent1"/>
                </a:solidFill>
              </a:rPr>
              <a:t>sähköisen </a:t>
            </a:r>
            <a:r>
              <a:rPr lang="fi-FI" altLang="fi-FI" sz="3200" b="1" dirty="0">
                <a:solidFill>
                  <a:schemeClr val="accent1"/>
                </a:solidFill>
              </a:rPr>
              <a:t>oppimateriaalin ja oppimisympäristön muodostama kokonaisuus joka </a:t>
            </a:r>
            <a:r>
              <a:rPr lang="fi-FI" altLang="fi-FI" sz="3200" b="1" dirty="0" smtClean="0">
                <a:solidFill>
                  <a:schemeClr val="accent1"/>
                </a:solidFill>
              </a:rPr>
              <a:t>mahdollistaa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fi-FI" altLang="fi-FI" sz="3200" b="1" dirty="0" smtClean="0">
                <a:solidFill>
                  <a:schemeClr val="accent1"/>
                </a:solidFill>
              </a:rPr>
              <a:t>	- vuorovaikutteista</a:t>
            </a:r>
            <a:endParaRPr lang="fi-FI" altLang="fi-FI" sz="3200" b="1" dirty="0">
              <a:solidFill>
                <a:schemeClr val="accent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fi-FI" altLang="fi-FI" sz="3200" b="1" dirty="0" smtClean="0">
                <a:solidFill>
                  <a:schemeClr val="accent1"/>
                </a:solidFill>
              </a:rPr>
              <a:t>	- osallistuvaa</a:t>
            </a:r>
            <a:endParaRPr lang="fi-FI" altLang="fi-FI" sz="3200" b="1" dirty="0">
              <a:solidFill>
                <a:schemeClr val="accent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fi-FI" altLang="fi-FI" sz="3200" b="1" dirty="0" smtClean="0">
                <a:solidFill>
                  <a:schemeClr val="accent1"/>
                </a:solidFill>
              </a:rPr>
              <a:t>	- yhteisöllistä </a:t>
            </a:r>
            <a:r>
              <a:rPr lang="fi-FI" altLang="fi-FI" sz="3200" b="1" dirty="0">
                <a:solidFill>
                  <a:schemeClr val="accent1"/>
                </a:solidFill>
              </a:rPr>
              <a:t>oppimista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altLang="fi-FI" sz="3200" b="1" dirty="0" smtClean="0">
                <a:solidFill>
                  <a:schemeClr val="accent1"/>
                </a:solidFill>
              </a:rPr>
              <a:t>	- ymmärtävää </a:t>
            </a:r>
            <a:r>
              <a:rPr lang="fi-FI" altLang="fi-FI" sz="3200" b="1" dirty="0">
                <a:solidFill>
                  <a:schemeClr val="accent1"/>
                </a:solidFill>
              </a:rPr>
              <a:t>ja </a:t>
            </a:r>
            <a:r>
              <a:rPr lang="fi-FI" altLang="fi-FI" sz="3200" b="1" dirty="0" smtClean="0">
                <a:solidFill>
                  <a:schemeClr val="accent1"/>
                </a:solidFill>
              </a:rPr>
              <a:t>itsenäistä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altLang="fi-FI" sz="3200" b="1" dirty="0">
                <a:solidFill>
                  <a:schemeClr val="accent1"/>
                </a:solidFill>
              </a:rPr>
              <a:t>	</a:t>
            </a:r>
            <a:r>
              <a:rPr lang="fi-FI" altLang="fi-FI" sz="3200" b="1" dirty="0" smtClean="0">
                <a:solidFill>
                  <a:schemeClr val="accent1"/>
                </a:solidFill>
              </a:rPr>
              <a:t>  tiedonhakua </a:t>
            </a:r>
            <a:endParaRPr lang="fi-FI" altLang="fi-FI" sz="3200" b="1" dirty="0">
              <a:solidFill>
                <a:schemeClr val="accent1"/>
              </a:solidFill>
            </a:endParaRPr>
          </a:p>
          <a:p>
            <a:pPr>
              <a:buClr>
                <a:schemeClr val="accent1"/>
              </a:buClr>
              <a:buSzPct val="100000"/>
            </a:pPr>
            <a:endParaRPr lang="fi-FI" altLang="fi-FI" sz="3200" dirty="0" smtClean="0">
              <a:solidFill>
                <a:schemeClr val="accent1"/>
              </a:solidFill>
            </a:endParaRPr>
          </a:p>
          <a:p>
            <a:pPr>
              <a:buClr>
                <a:schemeClr val="accent1"/>
              </a:buClr>
              <a:buSzPct val="100000"/>
            </a:pPr>
            <a:endParaRPr lang="fi-FI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16087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7389</TotalTime>
  <Words>238</Words>
  <Application>Microsoft Office PowerPoint</Application>
  <PresentationFormat>Näytössä katseltava diaesitys (4:3)</PresentationFormat>
  <Paragraphs>57</Paragraphs>
  <Slides>14</Slides>
  <Notes>14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Courier New</vt:lpstr>
      <vt:lpstr>Wingdings</vt:lpstr>
      <vt:lpstr/>
      <vt:lpstr>Sähköinen oppikirja. Tuleeko vaihtoehdosta pian valtavirta?</vt:lpstr>
      <vt:lpstr>PowerPoint-esitys</vt:lpstr>
      <vt:lpstr>PowerPoint-esitys</vt:lpstr>
      <vt:lpstr>PowerPoint-esitys</vt:lpstr>
      <vt:lpstr>Mitä sähköinen oppikirja vaatii?</vt:lpstr>
      <vt:lpstr>Mitä sähköinen oppikirja vaatii?</vt:lpstr>
      <vt:lpstr>Tärkeintä</vt:lpstr>
      <vt:lpstr>Tärkeintä</vt:lpstr>
      <vt:lpstr>Hyvä materiaali</vt:lpstr>
      <vt:lpstr>Mihin oppimateriaaleja tarvitaan?</vt:lpstr>
      <vt:lpstr>Pitää olla</vt:lpstr>
      <vt:lpstr>Tällä hetkellä</vt:lpstr>
      <vt:lpstr>PowerPoint-esitys</vt:lpstr>
      <vt:lpstr>Kiitos!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nimi  (voi olla kaksirivinen)</dc:title>
  <dc:creator>Käyttäjä</dc:creator>
  <cp:lastModifiedBy>Simo Veistola</cp:lastModifiedBy>
  <cp:revision>65</cp:revision>
  <dcterms:modified xsi:type="dcterms:W3CDTF">2015-10-07T14:08:44Z</dcterms:modified>
</cp:coreProperties>
</file>