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59" r:id="rId4"/>
    <p:sldId id="260" r:id="rId5"/>
    <p:sldId id="261" r:id="rId6"/>
    <p:sldId id="262" r:id="rId7"/>
    <p:sldId id="263" r:id="rId8"/>
    <p:sldId id="302" r:id="rId9"/>
    <p:sldId id="264" r:id="rId10"/>
    <p:sldId id="265" r:id="rId11"/>
    <p:sldId id="266" r:id="rId12"/>
    <p:sldId id="267" r:id="rId13"/>
    <p:sldId id="269" r:id="rId14"/>
    <p:sldId id="303" r:id="rId15"/>
    <p:sldId id="270" r:id="rId16"/>
    <p:sldId id="304" r:id="rId17"/>
    <p:sldId id="287" r:id="rId18"/>
    <p:sldId id="288" r:id="rId19"/>
    <p:sldId id="289" r:id="rId20"/>
    <p:sldId id="290" r:id="rId21"/>
    <p:sldId id="291" r:id="rId22"/>
    <p:sldId id="271" r:id="rId23"/>
    <p:sldId id="272" r:id="rId24"/>
    <p:sldId id="273" r:id="rId25"/>
    <p:sldId id="274" r:id="rId26"/>
    <p:sldId id="275" r:id="rId27"/>
    <p:sldId id="276" r:id="rId28"/>
    <p:sldId id="277" r:id="rId29"/>
    <p:sldId id="305" r:id="rId30"/>
    <p:sldId id="306" r:id="rId31"/>
    <p:sldId id="278" r:id="rId32"/>
    <p:sldId id="279" r:id="rId33"/>
    <p:sldId id="280" r:id="rId34"/>
    <p:sldId id="281" r:id="rId35"/>
    <p:sldId id="286" r:id="rId3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60" d="100"/>
          <a:sy n="60" d="100"/>
        </p:scale>
        <p:origin x="90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 lainkaan</c:v>
                </c:pt>
              </c:strCache>
            </c:strRef>
          </c:tx>
          <c:spPr>
            <a:solidFill>
              <a:schemeClr val="accent1"/>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Sheet1!$B$2:$B$7</c:f>
              <c:numCache>
                <c:formatCode>General</c:formatCode>
                <c:ptCount val="6"/>
                <c:pt idx="0">
                  <c:v>6</c:v>
                </c:pt>
                <c:pt idx="1">
                  <c:v>8</c:v>
                </c:pt>
                <c:pt idx="2">
                  <c:v>7</c:v>
                </c:pt>
                <c:pt idx="3">
                  <c:v>5</c:v>
                </c:pt>
                <c:pt idx="4">
                  <c:v>6</c:v>
                </c:pt>
                <c:pt idx="5">
                  <c:v>10</c:v>
                </c:pt>
              </c:numCache>
            </c:numRef>
          </c:val>
          <c:extLst>
            <c:ext xmlns:c16="http://schemas.microsoft.com/office/drawing/2014/chart" uri="{C3380CC4-5D6E-409C-BE32-E72D297353CC}">
              <c16:uniqueId val="{00000000-CE29-4EB1-B76A-1452150FDC86}"/>
            </c:ext>
          </c:extLst>
        </c:ser>
        <c:ser>
          <c:idx val="1"/>
          <c:order val="1"/>
          <c:tx>
            <c:strRef>
              <c:f>Sheet1!$C$1</c:f>
              <c:strCache>
                <c:ptCount val="1"/>
                <c:pt idx="0">
                  <c:v>hyödynsin vähän</c:v>
                </c:pt>
              </c:strCache>
            </c:strRef>
          </c:tx>
          <c:spPr>
            <a:solidFill>
              <a:schemeClr val="accent3"/>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Sheet1!$C$2:$C$7</c:f>
              <c:numCache>
                <c:formatCode>General</c:formatCode>
                <c:ptCount val="6"/>
                <c:pt idx="0">
                  <c:v>3</c:v>
                </c:pt>
                <c:pt idx="1">
                  <c:v>4</c:v>
                </c:pt>
                <c:pt idx="2">
                  <c:v>1</c:v>
                </c:pt>
                <c:pt idx="3">
                  <c:v>2</c:v>
                </c:pt>
                <c:pt idx="4">
                  <c:v>6</c:v>
                </c:pt>
                <c:pt idx="5">
                  <c:v>3</c:v>
                </c:pt>
              </c:numCache>
            </c:numRef>
          </c:val>
          <c:extLst>
            <c:ext xmlns:c16="http://schemas.microsoft.com/office/drawing/2014/chart" uri="{C3380CC4-5D6E-409C-BE32-E72D297353CC}">
              <c16:uniqueId val="{00000001-CE29-4EB1-B76A-1452150FDC86}"/>
            </c:ext>
          </c:extLst>
        </c:ser>
        <c:ser>
          <c:idx val="2"/>
          <c:order val="2"/>
          <c:tx>
            <c:strRef>
              <c:f>Sheet1!$D$1</c:f>
              <c:strCache>
                <c:ptCount val="1"/>
                <c:pt idx="0">
                  <c:v>hyödynsin jonkin verran</c:v>
                </c:pt>
              </c:strCache>
            </c:strRef>
          </c:tx>
          <c:spPr>
            <a:solidFill>
              <a:schemeClr val="accent5"/>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Sheet1!$D$2:$D$7</c:f>
              <c:numCache>
                <c:formatCode>General</c:formatCode>
                <c:ptCount val="6"/>
                <c:pt idx="0">
                  <c:v>7</c:v>
                </c:pt>
                <c:pt idx="1">
                  <c:v>7</c:v>
                </c:pt>
                <c:pt idx="2">
                  <c:v>5</c:v>
                </c:pt>
                <c:pt idx="3">
                  <c:v>9</c:v>
                </c:pt>
                <c:pt idx="4">
                  <c:v>8</c:v>
                </c:pt>
                <c:pt idx="5">
                  <c:v>7</c:v>
                </c:pt>
              </c:numCache>
            </c:numRef>
          </c:val>
          <c:extLst>
            <c:ext xmlns:c16="http://schemas.microsoft.com/office/drawing/2014/chart" uri="{C3380CC4-5D6E-409C-BE32-E72D297353CC}">
              <c16:uniqueId val="{00000002-CE29-4EB1-B76A-1452150FDC86}"/>
            </c:ext>
          </c:extLst>
        </c:ser>
        <c:ser>
          <c:idx val="3"/>
          <c:order val="3"/>
          <c:tx>
            <c:strRef>
              <c:f>Sheet1!$E$1</c:f>
              <c:strCache>
                <c:ptCount val="1"/>
                <c:pt idx="0">
                  <c:v>hyödynsin paljon</c:v>
                </c:pt>
              </c:strCache>
            </c:strRef>
          </c:tx>
          <c:spPr>
            <a:solidFill>
              <a:schemeClr val="accent1">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Sheet1!$E$2:$E$7</c:f>
              <c:numCache>
                <c:formatCode>General</c:formatCode>
                <c:ptCount val="6"/>
                <c:pt idx="0">
                  <c:v>8</c:v>
                </c:pt>
                <c:pt idx="1">
                  <c:v>4</c:v>
                </c:pt>
                <c:pt idx="2">
                  <c:v>9</c:v>
                </c:pt>
                <c:pt idx="3">
                  <c:v>7</c:v>
                </c:pt>
                <c:pt idx="4">
                  <c:v>5</c:v>
                </c:pt>
                <c:pt idx="5">
                  <c:v>4</c:v>
                </c:pt>
              </c:numCache>
            </c:numRef>
          </c:val>
          <c:extLst>
            <c:ext xmlns:c16="http://schemas.microsoft.com/office/drawing/2014/chart" uri="{C3380CC4-5D6E-409C-BE32-E72D297353CC}">
              <c16:uniqueId val="{00000003-CE29-4EB1-B76A-1452150FDC86}"/>
            </c:ext>
          </c:extLst>
        </c:ser>
        <c:ser>
          <c:idx val="4"/>
          <c:order val="4"/>
          <c:tx>
            <c:strRef>
              <c:f>Sheet1!$F$1</c:f>
              <c:strCache>
                <c:ptCount val="1"/>
                <c:pt idx="0">
                  <c:v>hyödynsin erittäin paljon</c:v>
                </c:pt>
              </c:strCache>
            </c:strRef>
          </c:tx>
          <c:spPr>
            <a:solidFill>
              <a:schemeClr val="accent3">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Sheet1!$F$2:$F$7</c:f>
              <c:numCache>
                <c:formatCode>General</c:formatCode>
                <c:ptCount val="6"/>
                <c:pt idx="0">
                  <c:v>2</c:v>
                </c:pt>
                <c:pt idx="1">
                  <c:v>3</c:v>
                </c:pt>
                <c:pt idx="2">
                  <c:v>4</c:v>
                </c:pt>
                <c:pt idx="3">
                  <c:v>3</c:v>
                </c:pt>
                <c:pt idx="4">
                  <c:v>1</c:v>
                </c:pt>
                <c:pt idx="5">
                  <c:v>2</c:v>
                </c:pt>
              </c:numCache>
            </c:numRef>
          </c:val>
          <c:extLst>
            <c:ext xmlns:c16="http://schemas.microsoft.com/office/drawing/2014/chart" uri="{C3380CC4-5D6E-409C-BE32-E72D297353CC}">
              <c16:uniqueId val="{00000004-CE29-4EB1-B76A-1452150FDC86}"/>
            </c:ext>
          </c:extLst>
        </c:ser>
        <c:dLbls>
          <c:showLegendKey val="0"/>
          <c:showVal val="0"/>
          <c:showCatName val="0"/>
          <c:showSerName val="0"/>
          <c:showPercent val="0"/>
          <c:showBubbleSize val="0"/>
        </c:dLbls>
        <c:gapWidth val="219"/>
        <c:overlap val="-27"/>
        <c:axId val="795530664"/>
        <c:axId val="806651720"/>
      </c:barChart>
      <c:catAx>
        <c:axId val="79553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6651720"/>
        <c:crosses val="autoZero"/>
        <c:auto val="1"/>
        <c:lblAlgn val="ctr"/>
        <c:lblOffset val="100"/>
        <c:noMultiLvlLbl val="0"/>
      </c:catAx>
      <c:valAx>
        <c:axId val="80665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9553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A716-9BB3-4595-8092-F9B645F15C7E}" type="datetimeFigureOut">
              <a:rPr lang="fi-FI" smtClean="0"/>
              <a:t>18.4.2024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57A3-1510-4AE6-A686-B8A2F81FE8F9}" type="slidenum">
              <a:rPr lang="fi-FI" smtClean="0"/>
              <a:t>‹#›</a:t>
            </a:fld>
            <a:endParaRPr lang="fi-FI"/>
          </a:p>
        </p:txBody>
      </p:sp>
    </p:spTree>
    <p:extLst>
      <p:ext uri="{BB962C8B-B14F-4D97-AF65-F5344CB8AC3E}">
        <p14:creationId xmlns:p14="http://schemas.microsoft.com/office/powerpoint/2010/main" val="120288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Mihin yhteiskunnallisiin muutoksiin tässä viitataan?</a:t>
            </a:r>
            <a:r>
              <a:rPr lang="fi-FI" baseline="0" dirty="0"/>
              <a:t> </a:t>
            </a:r>
            <a:r>
              <a:rPr lang="fi-FI" dirty="0"/>
              <a:t>Miten nämä asiat näkyvät/konkretisoituvat </a:t>
            </a:r>
            <a:r>
              <a:rPr lang="fi-FI" dirty="0" err="1"/>
              <a:t>OPSissa</a:t>
            </a:r>
            <a:r>
              <a:rPr lang="fi-FI" dirty="0"/>
              <a:t>?</a:t>
            </a:r>
          </a:p>
        </p:txBody>
      </p:sp>
      <p:sp>
        <p:nvSpPr>
          <p:cNvPr id="4" name="Slide Number Placeholder 3"/>
          <p:cNvSpPr>
            <a:spLocks noGrp="1"/>
          </p:cNvSpPr>
          <p:nvPr>
            <p:ph type="sldNum" sz="quarter" idx="10"/>
          </p:nvPr>
        </p:nvSpPr>
        <p:spPr/>
        <p:txBody>
          <a:bodyPr/>
          <a:lstStyle/>
          <a:p>
            <a:fld id="{994D0601-558B-4047-ABFB-3166449EF4D1}" type="slidenum">
              <a:rPr lang="fi-FI" smtClean="0"/>
              <a:t>2</a:t>
            </a:fld>
            <a:endParaRPr lang="fi-FI"/>
          </a:p>
        </p:txBody>
      </p:sp>
    </p:spTree>
    <p:extLst>
      <p:ext uri="{BB962C8B-B14F-4D97-AF65-F5344CB8AC3E}">
        <p14:creationId xmlns:p14="http://schemas.microsoft.com/office/powerpoint/2010/main" val="170432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f98e1995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f98e1995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fc8bfd728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fc8bfd72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Miksi nämä kuvat?</a:t>
            </a:r>
          </a:p>
        </p:txBody>
      </p:sp>
      <p:sp>
        <p:nvSpPr>
          <p:cNvPr id="4" name="Slide Number Placeholder 3"/>
          <p:cNvSpPr>
            <a:spLocks noGrp="1"/>
          </p:cNvSpPr>
          <p:nvPr>
            <p:ph type="sldNum" sz="quarter" idx="10"/>
          </p:nvPr>
        </p:nvSpPr>
        <p:spPr/>
        <p:txBody>
          <a:bodyPr/>
          <a:lstStyle/>
          <a:p>
            <a:fld id="{994D0601-558B-4047-ABFB-3166449EF4D1}" type="slidenum">
              <a:rPr lang="fi-FI" smtClean="0"/>
              <a:t>22</a:t>
            </a:fld>
            <a:endParaRPr lang="fi-FI"/>
          </a:p>
        </p:txBody>
      </p:sp>
    </p:spTree>
    <p:extLst>
      <p:ext uri="{BB962C8B-B14F-4D97-AF65-F5344CB8AC3E}">
        <p14:creationId xmlns:p14="http://schemas.microsoft.com/office/powerpoint/2010/main" val="1415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Keskustelu:</a:t>
            </a:r>
            <a:r>
              <a:rPr lang="fi-FI" baseline="0" dirty="0"/>
              <a:t> Mikä on liikunnan tehtävä? (muistele tai keksi itse)</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25</a:t>
            </a:fld>
            <a:endParaRPr lang="fi-FI"/>
          </a:p>
        </p:txBody>
      </p:sp>
    </p:spTree>
    <p:extLst>
      <p:ext uri="{BB962C8B-B14F-4D97-AF65-F5344CB8AC3E}">
        <p14:creationId xmlns:p14="http://schemas.microsoft.com/office/powerpoint/2010/main" val="53078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Katsotaan juttu (+video) ylen sivuilta…</a:t>
            </a:r>
          </a:p>
        </p:txBody>
      </p:sp>
      <p:sp>
        <p:nvSpPr>
          <p:cNvPr id="4" name="Slide Number Placeholder 3"/>
          <p:cNvSpPr>
            <a:spLocks noGrp="1"/>
          </p:cNvSpPr>
          <p:nvPr>
            <p:ph type="sldNum" sz="quarter" idx="10"/>
          </p:nvPr>
        </p:nvSpPr>
        <p:spPr/>
        <p:txBody>
          <a:bodyPr/>
          <a:lstStyle/>
          <a:p>
            <a:fld id="{994D0601-558B-4047-ABFB-3166449EF4D1}" type="slidenum">
              <a:rPr lang="fi-FI" smtClean="0"/>
              <a:t>31</a:t>
            </a:fld>
            <a:endParaRPr lang="fi-FI"/>
          </a:p>
        </p:txBody>
      </p:sp>
    </p:spTree>
    <p:extLst>
      <p:ext uri="{BB962C8B-B14F-4D97-AF65-F5344CB8AC3E}">
        <p14:creationId xmlns:p14="http://schemas.microsoft.com/office/powerpoint/2010/main" val="10263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1-2 motoristen</a:t>
            </a:r>
            <a:r>
              <a:rPr lang="fi-FI" baseline="0" dirty="0"/>
              <a:t> perustaitojen oppiminen, sosiaaliset taidot ja yhteistoiminta</a:t>
            </a:r>
          </a:p>
          <a:p>
            <a:r>
              <a:rPr lang="fi-FI" baseline="0" dirty="0"/>
              <a:t>3-6  taitojen vakiinnuttaminen ja monipuolistaminen, valmiuksien luominen liikunnalliseen elämäntapaan</a:t>
            </a:r>
          </a:p>
          <a:p>
            <a:r>
              <a:rPr lang="fi-FI" baseline="0" dirty="0"/>
              <a:t>7-9  taitojen monipuolistaminen ja soveltaminen</a:t>
            </a:r>
          </a:p>
          <a:p>
            <a:r>
              <a:rPr lang="fi-FI" baseline="0" dirty="0"/>
              <a:t>Fyysisten ominaisuuksien harjoittaminen liikuntamuotojen ja lajien avulla</a:t>
            </a:r>
          </a:p>
          <a:p>
            <a:r>
              <a:rPr lang="fi-FI" baseline="0" dirty="0"/>
              <a:t>Myönteinen minäkäsitys ja oman kehon hyväksyminen</a:t>
            </a:r>
          </a:p>
          <a:p>
            <a:r>
              <a:rPr lang="fi-FI" baseline="0" dirty="0"/>
              <a:t>Omaehtoinen harrastaminen</a:t>
            </a:r>
          </a:p>
        </p:txBody>
      </p:sp>
      <p:sp>
        <p:nvSpPr>
          <p:cNvPr id="4" name="Slide Number Placeholder 3"/>
          <p:cNvSpPr>
            <a:spLocks noGrp="1"/>
          </p:cNvSpPr>
          <p:nvPr>
            <p:ph type="sldNum" sz="quarter" idx="10"/>
          </p:nvPr>
        </p:nvSpPr>
        <p:spPr/>
        <p:txBody>
          <a:bodyPr/>
          <a:lstStyle/>
          <a:p>
            <a:fld id="{994D0601-558B-4047-ABFB-3166449EF4D1}" type="slidenum">
              <a:rPr lang="fi-FI" smtClean="0"/>
              <a:t>32</a:t>
            </a:fld>
            <a:endParaRPr lang="fi-FI"/>
          </a:p>
        </p:txBody>
      </p:sp>
    </p:spTree>
    <p:extLst>
      <p:ext uri="{BB962C8B-B14F-4D97-AF65-F5344CB8AC3E}">
        <p14:creationId xmlns:p14="http://schemas.microsoft.com/office/powerpoint/2010/main" val="195333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Esimerkit</a:t>
            </a:r>
            <a:r>
              <a:rPr lang="fi-FI" baseline="0" dirty="0"/>
              <a:t> fyysisen toimintakyvyn tavoitteista T3 ja T4 (7-9lk) </a:t>
            </a:r>
          </a:p>
          <a:p>
            <a:r>
              <a:rPr lang="fi-FI" dirty="0"/>
              <a:t>T3: Ohjata oppilasta harjoittelun avulla kehittämään tasapaino- ja liikkumistaitojaan, jotta oppilas osaa käyttää yhdistää ja soveltaa niitä monipuolisesti eri vuodenaikoina ja eri liikuntamuodoissa</a:t>
            </a:r>
          </a:p>
          <a:p>
            <a:r>
              <a:rPr lang="fi-FI" dirty="0"/>
              <a:t>T4: Ohjata oppilasta harjoittelun</a:t>
            </a:r>
            <a:r>
              <a:rPr lang="fi-FI" baseline="0" dirty="0"/>
              <a:t> avulla kehittämään välineenkäsittelytaitojaan, jotta oppilas osaa käyttää, yhdistää ja soveltaa niitä monipuolisesti erilaisissa oppimisympäristöissä, eri välineillä, eri vuodenaikoina ja eri liikuntamuodoissa.</a:t>
            </a:r>
            <a:endParaRPr lang="fi-FI" dirty="0"/>
          </a:p>
          <a:p>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33</a:t>
            </a:fld>
            <a:endParaRPr lang="fi-FI"/>
          </a:p>
        </p:txBody>
      </p:sp>
    </p:spTree>
    <p:extLst>
      <p:ext uri="{BB962C8B-B14F-4D97-AF65-F5344CB8AC3E}">
        <p14:creationId xmlns:p14="http://schemas.microsoft.com/office/powerpoint/2010/main" val="102111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Onko</a:t>
            </a:r>
            <a:r>
              <a:rPr lang="fi-FI" baseline="0" dirty="0"/>
              <a:t> </a:t>
            </a:r>
            <a:r>
              <a:rPr lang="fi-FI" baseline="0" dirty="0" err="1"/>
              <a:t>Move</a:t>
            </a:r>
            <a:r>
              <a:rPr lang="fi-FI" baseline="0" dirty="0"/>
              <a:t>! tuttu? Onko ollut opinnoissa/harjoitteluissa/</a:t>
            </a:r>
            <a:r>
              <a:rPr lang="fi-FI" baseline="0" dirty="0" err="1"/>
              <a:t>sijaistaessa</a:t>
            </a:r>
            <a:r>
              <a:rPr lang="fi-FI" baseline="0" dirty="0"/>
              <a: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35</a:t>
            </a:fld>
            <a:endParaRPr lang="fi-FI"/>
          </a:p>
        </p:txBody>
      </p:sp>
    </p:spTree>
    <p:extLst>
      <p:ext uri="{BB962C8B-B14F-4D97-AF65-F5344CB8AC3E}">
        <p14:creationId xmlns:p14="http://schemas.microsoft.com/office/powerpoint/2010/main" val="406063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Yrittäjyyskasvatus, sijoittamisen</a:t>
            </a:r>
            <a:r>
              <a:rPr lang="fi-FI" baseline="0" dirty="0"/>
              <a:t> opit… Toisaalta lehtien palstoilla toivotaan asioita, jotka jo perusopetuksessa toteutuvat, esim. ensiapu, tunne- ja vuorovaikutustaidot.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a:t>
            </a:fld>
            <a:endParaRPr lang="fi-FI"/>
          </a:p>
        </p:txBody>
      </p:sp>
    </p:spTree>
    <p:extLst>
      <p:ext uri="{BB962C8B-B14F-4D97-AF65-F5344CB8AC3E}">
        <p14:creationId xmlns:p14="http://schemas.microsoft.com/office/powerpoint/2010/main" val="28969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Liikunnassakin</a:t>
            </a:r>
            <a:r>
              <a:rPr lang="fi-FI" baseline="0" dirty="0"/>
              <a:t> kasvatus- ja opetustehtävä, ei opita vain liikkumaan. Liikunta mitä suurimmassa määrin liikuntakasvatusta ja kasvatusta liikkumaan. Esim. sääntöjen noudattaminen, toisten kunnioittaminen, huomioiminen ja auttaminen. Tunnesäätelyn oppiminen -&gt; voittaminen/häviäminen, tunteiden ilmaiseminen.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7</a:t>
            </a:fld>
            <a:endParaRPr lang="fi-FI"/>
          </a:p>
        </p:txBody>
      </p:sp>
    </p:spTree>
    <p:extLst>
      <p:ext uri="{BB962C8B-B14F-4D97-AF65-F5344CB8AC3E}">
        <p14:creationId xmlns:p14="http://schemas.microsoft.com/office/powerpoint/2010/main" val="73937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Miten voisi näkyä liikunnassa?</a:t>
            </a:r>
          </a:p>
        </p:txBody>
      </p:sp>
      <p:sp>
        <p:nvSpPr>
          <p:cNvPr id="4" name="Slide Number Placeholder 3"/>
          <p:cNvSpPr>
            <a:spLocks noGrp="1"/>
          </p:cNvSpPr>
          <p:nvPr>
            <p:ph type="sldNum" sz="quarter" idx="10"/>
          </p:nvPr>
        </p:nvSpPr>
        <p:spPr/>
        <p:txBody>
          <a:bodyPr/>
          <a:lstStyle/>
          <a:p>
            <a:fld id="{994D0601-558B-4047-ABFB-3166449EF4D1}" type="slidenum">
              <a:rPr lang="fi-FI" smtClean="0"/>
              <a:t>8</a:t>
            </a:fld>
            <a:endParaRPr lang="fi-FI"/>
          </a:p>
        </p:txBody>
      </p:sp>
    </p:spTree>
    <p:extLst>
      <p:ext uri="{BB962C8B-B14F-4D97-AF65-F5344CB8AC3E}">
        <p14:creationId xmlns:p14="http://schemas.microsoft.com/office/powerpoint/2010/main" val="384888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keinoja opetuksen eheyttämiseen on olemassa?</a:t>
            </a:r>
          </a:p>
        </p:txBody>
      </p:sp>
      <p:sp>
        <p:nvSpPr>
          <p:cNvPr id="4" name="Slide Number Placeholder 3"/>
          <p:cNvSpPr>
            <a:spLocks noGrp="1"/>
          </p:cNvSpPr>
          <p:nvPr>
            <p:ph type="sldNum" sz="quarter" idx="10"/>
          </p:nvPr>
        </p:nvSpPr>
        <p:spPr/>
        <p:txBody>
          <a:bodyPr/>
          <a:lstStyle/>
          <a:p>
            <a:fld id="{994D0601-558B-4047-ABFB-3166449EF4D1}" type="slidenum">
              <a:rPr lang="fi-FI" smtClean="0"/>
              <a:t>12</a:t>
            </a:fld>
            <a:endParaRPr lang="fi-FI"/>
          </a:p>
        </p:txBody>
      </p:sp>
    </p:spTree>
    <p:extLst>
      <p:ext uri="{BB962C8B-B14F-4D97-AF65-F5344CB8AC3E}">
        <p14:creationId xmlns:p14="http://schemas.microsoft.com/office/powerpoint/2010/main" val="165151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a0e121fe3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a0e121fe3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gfa0e121fe3_0_4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fa0e121fe3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fa0e121fe3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gfa0e121fe3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c8bfd728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fc8bfd728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c8bfd728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c8bfd728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124634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6660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4078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5942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71791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6072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4113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1940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5115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13520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5579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16645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3374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39126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8967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98613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718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84278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4425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20576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29160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190792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4348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528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310647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9036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833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676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24433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74298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018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9073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57916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5935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211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603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A3F4D076-2CCF-4991-AD0B-21067A7CD04B}" type="datetimeFigureOut">
              <a:rPr lang="fi-FI" smtClean="0"/>
              <a:t>18.4.2024</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04D7FC9-0F65-4AD4-A70E-9F4E50376FE4}"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3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h.fi/fi/uutiset/2018/mita-opetussuunnitelman-perusteissa-sanotaan-itseohjautuvuudesta-digitalisaatiosta-j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ikkuvakoulu.fi/ideat/toiminnallinen-oppiminen-paperilta-tavaksi"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yle.fi/uutiset/3-110141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yle.fi/uutiset/3-1059075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www.edu.fi/move/mika_on_mov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yle.fi/uutiset/3-1041580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ph.fi/download/163777_perusopetuksen_opetussuunnitelman_perusteet_2014.pdf"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oph.fi/fi/koulutus-ja-tutkinnot/perusopetuksen-opetussuunnitelman-ydinasi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nor.fi/ops/files/2016/04/FullSizeRender.jp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BAC4-4359-42C6-A541-E27F6C798A98}"/>
              </a:ext>
            </a:extLst>
          </p:cNvPr>
          <p:cNvSpPr>
            <a:spLocks noGrp="1"/>
          </p:cNvSpPr>
          <p:nvPr>
            <p:ph type="ctrTitle"/>
          </p:nvPr>
        </p:nvSpPr>
        <p:spPr>
          <a:xfrm>
            <a:off x="4918841" y="2636912"/>
            <a:ext cx="6793734" cy="2016224"/>
          </a:xfrm>
        </p:spPr>
        <p:txBody>
          <a:bodyPr/>
          <a:lstStyle/>
          <a:p>
            <a:r>
              <a:rPr lang="fi-FI" dirty="0"/>
              <a:t>OPS, MOK, toiminnallinen opetus, aktivoiva opetus, oppiaineintegraatio</a:t>
            </a:r>
          </a:p>
        </p:txBody>
      </p:sp>
      <p:sp>
        <p:nvSpPr>
          <p:cNvPr id="3" name="Subtitle 2">
            <a:extLst>
              <a:ext uri="{FF2B5EF4-FFF2-40B4-BE49-F238E27FC236}">
                <a16:creationId xmlns:a16="http://schemas.microsoft.com/office/drawing/2014/main" id="{CF68372B-CE6F-489B-9CD6-FF1092E2E562}"/>
              </a:ext>
            </a:extLst>
          </p:cNvPr>
          <p:cNvSpPr>
            <a:spLocks noGrp="1"/>
          </p:cNvSpPr>
          <p:nvPr>
            <p:ph type="subTitle" idx="1"/>
          </p:nvPr>
        </p:nvSpPr>
        <p:spPr>
          <a:xfrm>
            <a:off x="5202621" y="4941167"/>
            <a:ext cx="6509954" cy="1238915"/>
          </a:xfrm>
        </p:spPr>
        <p:txBody>
          <a:bodyPr/>
          <a:lstStyle/>
          <a:p>
            <a:r>
              <a:rPr lang="fi-FI" dirty="0"/>
              <a:t>Mari Kääpä</a:t>
            </a:r>
          </a:p>
          <a:p>
            <a:r>
              <a:rPr lang="fi-FI" dirty="0"/>
              <a:t>mari.p.kaapa@jyu.fi</a:t>
            </a:r>
          </a:p>
          <a:p>
            <a:endParaRPr lang="fi-FI" dirty="0"/>
          </a:p>
        </p:txBody>
      </p:sp>
      <p:pic>
        <p:nvPicPr>
          <p:cNvPr id="4" name="Picture 3">
            <a:extLst>
              <a:ext uri="{FF2B5EF4-FFF2-40B4-BE49-F238E27FC236}">
                <a16:creationId xmlns:a16="http://schemas.microsoft.com/office/drawing/2014/main" id="{FFEAC3D5-2B70-4B77-AEC0-74A4F36C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2741691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6978" y="65315"/>
            <a:ext cx="9374566" cy="65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01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485" y="280307"/>
            <a:ext cx="10369103" cy="797379"/>
          </a:xfrm>
        </p:spPr>
        <p:txBody>
          <a:bodyPr/>
          <a:lstStyle/>
          <a:p>
            <a:r>
              <a:rPr lang="fi-FI" dirty="0"/>
              <a:t>OPPIMISKÄSITYS (OPS2014)</a:t>
            </a:r>
          </a:p>
        </p:txBody>
      </p:sp>
      <p:sp>
        <p:nvSpPr>
          <p:cNvPr id="3" name="Content Placeholder 2"/>
          <p:cNvSpPr>
            <a:spLocks noGrp="1"/>
          </p:cNvSpPr>
          <p:nvPr>
            <p:ph idx="1"/>
          </p:nvPr>
        </p:nvSpPr>
        <p:spPr>
          <a:xfrm>
            <a:off x="1" y="1273628"/>
            <a:ext cx="12192000" cy="5584371"/>
          </a:xfrm>
        </p:spPr>
        <p:txBody>
          <a:bodyPr/>
          <a:lstStyle/>
          <a:p>
            <a:pPr marL="0" indent="0">
              <a:buNone/>
            </a:pPr>
            <a:r>
              <a:rPr lang="fi-FI" sz="2300" dirty="0"/>
              <a:t>Koulutyö perustuu oppimiskäsitykseen, jossa korostuu </a:t>
            </a:r>
            <a:r>
              <a:rPr lang="fi-FI" sz="2300" b="1" dirty="0"/>
              <a:t>oppijan toimijuus ja osallisuus</a:t>
            </a:r>
            <a:r>
              <a:rPr lang="fi-FI" sz="2300" dirty="0"/>
              <a:t>, </a:t>
            </a:r>
            <a:r>
              <a:rPr lang="fi-FI" sz="2300" b="1" dirty="0"/>
              <a:t>tavoitteellisen</a:t>
            </a:r>
            <a:r>
              <a:rPr lang="fi-FI" sz="2300" dirty="0"/>
              <a:t> oppimisen taito</a:t>
            </a:r>
          </a:p>
          <a:p>
            <a:r>
              <a:rPr lang="fi-FI" sz="2300" dirty="0"/>
              <a:t>Oppimisen ilo ja yhdessä oppiminen</a:t>
            </a:r>
          </a:p>
          <a:p>
            <a:r>
              <a:rPr lang="fi-FI" sz="2300" dirty="0"/>
              <a:t>Tietojen ja taitojen oppiminen on kumuloituvaa</a:t>
            </a:r>
          </a:p>
          <a:p>
            <a:r>
              <a:rPr lang="fi-FI" sz="2300" dirty="0"/>
              <a:t>Monipuolinen, myönteinen ja kannustava palaute on keskeinen osa oppimista</a:t>
            </a:r>
          </a:p>
          <a:p>
            <a:endParaRPr lang="fi-FI" sz="2300" dirty="0"/>
          </a:p>
          <a:p>
            <a:pPr marL="0" indent="0">
              <a:buNone/>
            </a:pPr>
            <a:r>
              <a:rPr lang="fi-FI" sz="2300" dirty="0"/>
              <a:t>MONIPUOLISET OPPIMISYMPÄRISTÖT JA TYÖTAVAT</a:t>
            </a:r>
          </a:p>
          <a:p>
            <a:r>
              <a:rPr lang="fi-FI" sz="2300" dirty="0"/>
              <a:t>Luokkahuoneen lisäksi käytetään myös </a:t>
            </a:r>
            <a:r>
              <a:rPr lang="fi-FI" sz="2300" b="1" dirty="0"/>
              <a:t>koulun ulkopuolisia ympäristöjä</a:t>
            </a:r>
            <a:r>
              <a:rPr lang="fi-FI" sz="2300" dirty="0"/>
              <a:t>: liikutaan luonnossa ja vieraillaan esimerkiksi museoissa tai yrityksissä.</a:t>
            </a:r>
          </a:p>
          <a:p>
            <a:r>
              <a:rPr lang="fi-FI" sz="2300" dirty="0"/>
              <a:t>Jokaisen oppiaineen opetuksessa käytetään monipuolisia työtapoja siten, että oppilaat oppivat myös erilaisia taitoja niiden myötä. </a:t>
            </a:r>
            <a:r>
              <a:rPr lang="fi-FI" sz="2300" b="1" dirty="0"/>
              <a:t>Teknologialla</a:t>
            </a:r>
            <a:r>
              <a:rPr lang="fi-FI" sz="2300" dirty="0"/>
              <a:t> on yhä suurempi merkitys koulun arjessa.</a:t>
            </a:r>
          </a:p>
          <a:p>
            <a:endParaRPr lang="fi-FI" sz="2300" dirty="0"/>
          </a:p>
        </p:txBody>
      </p:sp>
    </p:spTree>
    <p:extLst>
      <p:ext uri="{BB962C8B-B14F-4D97-AF65-F5344CB8AC3E}">
        <p14:creationId xmlns:p14="http://schemas.microsoft.com/office/powerpoint/2010/main" val="1152314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OPETUSSUUNNITELMAN KESKEISIÄ KÄSITTEITÄ </a:t>
            </a:r>
          </a:p>
        </p:txBody>
      </p:sp>
      <p:sp>
        <p:nvSpPr>
          <p:cNvPr id="3" name="Content Placeholder 2"/>
          <p:cNvSpPr>
            <a:spLocks noGrp="1"/>
          </p:cNvSpPr>
          <p:nvPr>
            <p:ph sz="half" idx="1"/>
          </p:nvPr>
        </p:nvSpPr>
        <p:spPr>
          <a:xfrm>
            <a:off x="457200" y="1556791"/>
            <a:ext cx="5494784" cy="3733665"/>
          </a:xfrm>
        </p:spPr>
        <p:txBody>
          <a:bodyPr/>
          <a:lstStyle/>
          <a:p>
            <a:pPr marL="0" indent="0">
              <a:buNone/>
            </a:pPr>
            <a:r>
              <a:rPr lang="fi-FI" sz="2800" dirty="0">
                <a:latin typeface="Arial Narrow" panose="020B0606020202030204" pitchFamily="34" charset="0"/>
              </a:rPr>
              <a:t>ITSEOHJAUTUVUUS</a:t>
            </a:r>
          </a:p>
          <a:p>
            <a:pPr marL="0" indent="0">
              <a:buNone/>
            </a:pPr>
            <a:r>
              <a:rPr lang="fi-FI" sz="2800" dirty="0">
                <a:latin typeface="Arial Narrow" panose="020B0606020202030204" pitchFamily="34" charset="0"/>
              </a:rPr>
              <a:t>Tarkoittaa, että oppilasta kannustetaan tekemään itse, ohjataan asettamaan tavoitteita ja ratkomaan ongelmia.</a:t>
            </a:r>
          </a:p>
          <a:p>
            <a:pPr marL="0" indent="0">
              <a:buNone/>
            </a:pPr>
            <a:r>
              <a:rPr lang="fi-FI" sz="2800" dirty="0">
                <a:latin typeface="Arial Narrow" panose="020B0606020202030204" pitchFamily="34" charset="0"/>
              </a:rPr>
              <a:t>Ohjaaminen omatoimisuuteen vs. oppilaan jättäminen oppimaan ”yksin”. </a:t>
            </a:r>
          </a:p>
          <a:p>
            <a:pPr marL="0" indent="0">
              <a:buNone/>
            </a:pPr>
            <a:endParaRPr lang="fi-FI" sz="2800" dirty="0"/>
          </a:p>
        </p:txBody>
      </p:sp>
      <p:sp>
        <p:nvSpPr>
          <p:cNvPr id="4" name="Content Placeholder 3"/>
          <p:cNvSpPr>
            <a:spLocks noGrp="1"/>
          </p:cNvSpPr>
          <p:nvPr>
            <p:ph sz="half" idx="2"/>
          </p:nvPr>
        </p:nvSpPr>
        <p:spPr>
          <a:xfrm>
            <a:off x="6240015" y="1556791"/>
            <a:ext cx="5728827" cy="4096985"/>
          </a:xfrm>
        </p:spPr>
        <p:txBody>
          <a:bodyPr/>
          <a:lstStyle/>
          <a:p>
            <a:pPr marL="0" indent="0">
              <a:buNone/>
            </a:pPr>
            <a:r>
              <a:rPr lang="fi-FI" sz="2800" dirty="0">
                <a:latin typeface="Arial Narrow" panose="020B0606020202030204" pitchFamily="34" charset="0"/>
              </a:rPr>
              <a:t>ILMIÖOPPIMINEN JA OPETUKSEN EHEYTTÄMINEN</a:t>
            </a:r>
          </a:p>
          <a:p>
            <a:pPr marL="0" indent="0">
              <a:buNone/>
            </a:pPr>
            <a:r>
              <a:rPr lang="fi-FI" sz="2800" dirty="0">
                <a:latin typeface="Arial Narrow" panose="020B0606020202030204" pitchFamily="34" charset="0"/>
              </a:rPr>
              <a:t>Opetuksessa lähtökohtana oikean elämän ilmiöt (ei niinkään teoria tai tieteenalat)</a:t>
            </a:r>
          </a:p>
          <a:p>
            <a:pPr marL="0" indent="0">
              <a:buNone/>
            </a:pPr>
            <a:r>
              <a:rPr lang="fi-FI" sz="2800" dirty="0">
                <a:latin typeface="Arial Narrow" panose="020B0606020202030204" pitchFamily="34" charset="0"/>
              </a:rPr>
              <a:t>Opetetaan kokonaisuuksia, eri oppiaineiden näkökulmia yhdistellen ja tutkivan oppimisen menetelmiä soveltaen.</a:t>
            </a:r>
          </a:p>
          <a:p>
            <a:endParaRPr lang="fi-FI" sz="2800" dirty="0"/>
          </a:p>
        </p:txBody>
      </p:sp>
      <p:sp>
        <p:nvSpPr>
          <p:cNvPr id="5" name="Rectangle 4"/>
          <p:cNvSpPr/>
          <p:nvPr/>
        </p:nvSpPr>
        <p:spPr>
          <a:xfrm>
            <a:off x="457200" y="5653776"/>
            <a:ext cx="7892369" cy="646331"/>
          </a:xfrm>
          <a:prstGeom prst="rect">
            <a:avLst/>
          </a:prstGeom>
        </p:spPr>
        <p:txBody>
          <a:bodyPr wrap="square">
            <a:spAutoFit/>
          </a:bodyPr>
          <a:lstStyle/>
          <a:p>
            <a:r>
              <a:rPr lang="fi-FI" dirty="0">
                <a:hlinkClick r:id="rId3"/>
              </a:rPr>
              <a:t>https://www.oph.fi/fi/uutiset/2018/mita-opetussuunnitelman-perusteissa-sanotaan-itseohjautuvuudesta-digitalisaatiosta-j</a:t>
            </a:r>
            <a:r>
              <a:rPr lang="fi-FI" dirty="0">
                <a:solidFill>
                  <a:srgbClr val="FF0000"/>
                </a:solidFill>
              </a:rPr>
              <a:t>a</a:t>
            </a:r>
          </a:p>
        </p:txBody>
      </p:sp>
    </p:spTree>
    <p:extLst>
      <p:ext uri="{BB962C8B-B14F-4D97-AF65-F5344CB8AC3E}">
        <p14:creationId xmlns:p14="http://schemas.microsoft.com/office/powerpoint/2010/main" val="91533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OPETUKSEN EHEYTTÄMINEN?</a:t>
            </a:r>
          </a:p>
        </p:txBody>
      </p:sp>
      <p:sp>
        <p:nvSpPr>
          <p:cNvPr id="3" name="Content Placeholder 2"/>
          <p:cNvSpPr>
            <a:spLocks noGrp="1"/>
          </p:cNvSpPr>
          <p:nvPr>
            <p:ph sz="half" idx="1"/>
          </p:nvPr>
        </p:nvSpPr>
        <p:spPr>
          <a:xfrm>
            <a:off x="261257" y="1556792"/>
            <a:ext cx="7739743" cy="4609059"/>
          </a:xfrm>
        </p:spPr>
        <p:txBody>
          <a:bodyPr/>
          <a:lstStyle/>
          <a:p>
            <a:pPr>
              <a:buFontTx/>
              <a:buChar char="-"/>
            </a:pPr>
            <a:r>
              <a:rPr lang="fi-FI" sz="2800" dirty="0">
                <a:latin typeface="Arial Narrow" panose="020B0606020202030204" pitchFamily="34" charset="0"/>
              </a:rPr>
              <a:t>Sama teema kahdessa tai useammassa oppiaineissa samanaikaisesti tai peräkkäin</a:t>
            </a:r>
          </a:p>
          <a:p>
            <a:pPr>
              <a:buFontTx/>
              <a:buChar char="-"/>
            </a:pPr>
            <a:r>
              <a:rPr lang="fi-FI" sz="2800" dirty="0">
                <a:latin typeface="Arial Narrow" panose="020B0606020202030204" pitchFamily="34" charset="0"/>
              </a:rPr>
              <a:t>Teemapäivät, projektit, tapahtumat, kampanjat, opintokäynnit, leirikoulut, retket jne.</a:t>
            </a:r>
          </a:p>
          <a:p>
            <a:pPr>
              <a:buFontTx/>
              <a:buChar char="-"/>
            </a:pPr>
            <a:r>
              <a:rPr lang="fi-FI" sz="2800" dirty="0">
                <a:latin typeface="Arial Narrow" panose="020B0606020202030204" pitchFamily="34" charset="0"/>
              </a:rPr>
              <a:t>Monialaiset oppimiskokonaisuudet</a:t>
            </a:r>
          </a:p>
          <a:p>
            <a:pPr>
              <a:buFontTx/>
              <a:buChar char="-"/>
            </a:pPr>
            <a:r>
              <a:rPr lang="fi-FI" sz="2800" dirty="0">
                <a:latin typeface="Arial Narrow" panose="020B0606020202030204" pitchFamily="34" charset="0"/>
              </a:rPr>
              <a:t>Kokonaisopetus, jossa kaikki opetus toteutetaan eheytettynä (OPS 2014)</a:t>
            </a:r>
          </a:p>
          <a:p>
            <a:endParaRPr lang="fi-FI" dirty="0"/>
          </a:p>
        </p:txBody>
      </p:sp>
      <p:pic>
        <p:nvPicPr>
          <p:cNvPr id="5" name="Content Placeholder 4"/>
          <p:cNvPicPr>
            <a:picLocks noGrp="1" noChangeAspect="1"/>
          </p:cNvPicPr>
          <p:nvPr>
            <p:ph sz="half" idx="2"/>
          </p:nvPr>
        </p:nvPicPr>
        <p:blipFill>
          <a:blip r:embed="rId2"/>
          <a:stretch>
            <a:fillRect/>
          </a:stretch>
        </p:blipFill>
        <p:spPr>
          <a:xfrm>
            <a:off x="8431842" y="1556792"/>
            <a:ext cx="3280732" cy="4392612"/>
          </a:xfrm>
          <a:prstGeom prst="rect">
            <a:avLst/>
          </a:prstGeom>
        </p:spPr>
      </p:pic>
    </p:spTree>
    <p:extLst>
      <p:ext uri="{BB962C8B-B14F-4D97-AF65-F5344CB8AC3E}">
        <p14:creationId xmlns:p14="http://schemas.microsoft.com/office/powerpoint/2010/main" val="396995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43" y="214992"/>
            <a:ext cx="10369103" cy="960665"/>
          </a:xfrm>
        </p:spPr>
        <p:txBody>
          <a:bodyPr/>
          <a:lstStyle/>
          <a:p>
            <a:r>
              <a:rPr lang="fi-FI" dirty="0" err="1"/>
              <a:t>Move</a:t>
            </a:r>
            <a:r>
              <a:rPr lang="fi-FI" dirty="0"/>
              <a:t>!:a </a:t>
            </a:r>
            <a:r>
              <a:rPr lang="fi-FI" dirty="0" err="1"/>
              <a:t>fyysiikan</a:t>
            </a:r>
            <a:r>
              <a:rPr lang="fi-FI" dirty="0"/>
              <a:t> tunneilla Newtonin opein</a:t>
            </a:r>
            <a:br>
              <a:rPr lang="fi-FI" dirty="0"/>
            </a:br>
            <a:r>
              <a:rPr lang="fi-FI" sz="2400" dirty="0"/>
              <a:t>(Liito 2/2020: Kääpä &amp; Nevanpää)</a:t>
            </a:r>
          </a:p>
        </p:txBody>
      </p:sp>
      <p:sp>
        <p:nvSpPr>
          <p:cNvPr id="3" name="Content Placeholder 2"/>
          <p:cNvSpPr>
            <a:spLocks noGrp="1"/>
          </p:cNvSpPr>
          <p:nvPr>
            <p:ph sz="half" idx="1"/>
          </p:nvPr>
        </p:nvSpPr>
        <p:spPr>
          <a:xfrm>
            <a:off x="0" y="1436914"/>
            <a:ext cx="5951984" cy="5061857"/>
          </a:xfrm>
        </p:spPr>
        <p:txBody>
          <a:bodyPr/>
          <a:lstStyle/>
          <a:p>
            <a:r>
              <a:rPr lang="fi-FI" sz="2000" dirty="0"/>
              <a:t>Opetuskokeilu 8. luokan oppilaille -&gt; yhdistämällä fysiikan ja liikunnan oppisisältöjä. </a:t>
            </a:r>
          </a:p>
          <a:p>
            <a:r>
              <a:rPr lang="fi-FI" sz="2000" dirty="0" err="1"/>
              <a:t>Move</a:t>
            </a:r>
            <a:r>
              <a:rPr lang="fi-FI" sz="2000" dirty="0"/>
              <a:t>! -toimintakykymittausten tarkastelu 8. luokan fysiikan opetussuunnitelman sisältöjen avulla oli opetusta eheyttävä ja oppilaita hyödyntävä opetuskokonaisuus. </a:t>
            </a:r>
          </a:p>
          <a:p>
            <a:r>
              <a:rPr lang="fi-FI" sz="2000" dirty="0"/>
              <a:t>Opetuskokeilu painottui toiminnalliseen pistetyöskentelyyn, jonka aikana fysiikan ilmiöitä tarkasteltiin pääosin työkorttien avulla. </a:t>
            </a:r>
          </a:p>
          <a:p>
            <a:r>
              <a:rPr lang="fi-FI" sz="2000" dirty="0"/>
              <a:t>Opetuskokeilun jälkeen, oppilailta selvitettiin opetuskokeilun hyödyllisyyttä ja vaikutusta </a:t>
            </a:r>
            <a:r>
              <a:rPr lang="fi-FI" sz="2000" dirty="0" err="1"/>
              <a:t>Move</a:t>
            </a:r>
            <a:r>
              <a:rPr lang="fi-FI" sz="2000" dirty="0"/>
              <a:t>! -mittaustilanteeseen.</a:t>
            </a:r>
          </a:p>
        </p:txBody>
      </p:sp>
      <p:graphicFrame>
        <p:nvGraphicFramePr>
          <p:cNvPr id="5" name="Content Placeholder 4"/>
          <p:cNvGraphicFramePr>
            <a:graphicFrameLocks noGrp="1"/>
          </p:cNvGraphicFramePr>
          <p:nvPr>
            <p:ph sz="half" idx="2"/>
          </p:nvPr>
        </p:nvGraphicFramePr>
        <p:xfrm>
          <a:off x="6240462" y="1436915"/>
          <a:ext cx="5810024" cy="472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944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00" y="214993"/>
            <a:ext cx="10369103" cy="1080542"/>
          </a:xfrm>
        </p:spPr>
        <p:txBody>
          <a:bodyPr/>
          <a:lstStyle/>
          <a:p>
            <a:r>
              <a:rPr lang="fi-FI" dirty="0"/>
              <a:t>MONIALAISET OPPIMISKOKONAISUUDET (OPS2014)</a:t>
            </a:r>
          </a:p>
        </p:txBody>
      </p:sp>
      <p:sp>
        <p:nvSpPr>
          <p:cNvPr id="3" name="Content Placeholder 2"/>
          <p:cNvSpPr>
            <a:spLocks noGrp="1"/>
          </p:cNvSpPr>
          <p:nvPr>
            <p:ph sz="half" idx="1"/>
          </p:nvPr>
        </p:nvSpPr>
        <p:spPr>
          <a:xfrm>
            <a:off x="195943" y="1295535"/>
            <a:ext cx="6890657" cy="5186907"/>
          </a:xfrm>
        </p:spPr>
        <p:txBody>
          <a:bodyPr/>
          <a:lstStyle/>
          <a:p>
            <a:pPr marL="0" lvl="1" indent="0">
              <a:buClr>
                <a:srgbClr val="000099"/>
              </a:buClr>
              <a:buSzPct val="85000"/>
              <a:buNone/>
            </a:pPr>
            <a:r>
              <a:rPr lang="fi-FI" sz="2200" i="1" dirty="0">
                <a:latin typeface="Arial Narrow" panose="020B0606020202030204" pitchFamily="34" charset="0"/>
              </a:rPr>
              <a:t>”Opetuksen järjestäjä huolehtii siitä, että oppilaiden opintoihin sisältyy </a:t>
            </a:r>
            <a:r>
              <a:rPr lang="fi-FI" sz="2200" i="1" u="sng" dirty="0">
                <a:latin typeface="Arial Narrow" panose="020B0606020202030204" pitchFamily="34" charset="0"/>
              </a:rPr>
              <a:t>vähintään yksi monialainen oppimiskokonaisuus lukuvuodessa</a:t>
            </a:r>
            <a:r>
              <a:rPr lang="fi-FI" sz="2200" i="1" dirty="0">
                <a:latin typeface="Arial Narrow" panose="020B0606020202030204" pitchFamily="34" charset="0"/>
              </a:rPr>
              <a:t>.”</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”Oppimiskokonaisuuksien tarkoituksena on käsitellä </a:t>
            </a:r>
            <a:r>
              <a:rPr lang="fi-FI" sz="2200" i="1" u="sng" dirty="0">
                <a:latin typeface="Arial Narrow" panose="020B0606020202030204" pitchFamily="34" charset="0"/>
              </a:rPr>
              <a:t>toiminnallisesti</a:t>
            </a:r>
            <a:r>
              <a:rPr lang="fi-FI" sz="2200" i="1" dirty="0">
                <a:latin typeface="Arial Narrow" panose="020B0606020202030204" pitchFamily="34" charset="0"/>
              </a:rPr>
              <a:t> oppilaiden kokemusmaailmaan kuuluvia ja sitä avartavia asioita. </a:t>
            </a:r>
            <a:r>
              <a:rPr lang="fi-FI" sz="2200" i="1" u="sng" dirty="0">
                <a:latin typeface="Arial Narrow" panose="020B0606020202030204" pitchFamily="34" charset="0"/>
              </a:rPr>
              <a:t>Oppilaiden osallistuminen suunnitteluun </a:t>
            </a:r>
            <a:r>
              <a:rPr lang="fi-FI" sz="2200" i="1" dirty="0">
                <a:latin typeface="Arial Narrow" panose="020B0606020202030204" pitchFamily="34" charset="0"/>
              </a:rPr>
              <a:t>on välttämätöntä.”</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”Monialaisten oppimiskokonaisuuksien suunnittelu ja toteuttamien </a:t>
            </a:r>
            <a:r>
              <a:rPr lang="fi-FI" sz="2200" i="1" u="sng" dirty="0">
                <a:latin typeface="Arial Narrow" panose="020B0606020202030204" pitchFamily="34" charset="0"/>
              </a:rPr>
              <a:t>edellyttää yhteistyötä eri oppiaineiden kesken</a:t>
            </a:r>
            <a:r>
              <a:rPr lang="fi-FI" sz="2200" i="1" dirty="0">
                <a:latin typeface="Arial Narrow" panose="020B0606020202030204" pitchFamily="34" charset="0"/>
              </a:rPr>
              <a:t> sekä koulun muun toiminnan hyödyntämistä. </a:t>
            </a:r>
            <a:r>
              <a:rPr lang="fi-FI" sz="2200" i="1" u="sng" dirty="0">
                <a:latin typeface="Arial Narrow" panose="020B0606020202030204" pitchFamily="34" charset="0"/>
              </a:rPr>
              <a:t>Kaikki oppiaineet ovat vuorollaan mukana </a:t>
            </a:r>
            <a:r>
              <a:rPr lang="fi-FI" sz="2200" i="1" dirty="0">
                <a:latin typeface="Arial Narrow" panose="020B0606020202030204" pitchFamily="34" charset="0"/>
              </a:rPr>
              <a:t>toteuttamisessa kulloisenkin kokonaisuuden edellyttämällä tavalla.”</a:t>
            </a:r>
          </a:p>
          <a:p>
            <a:endParaRPr lang="fi-FI"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0129" y="1295535"/>
            <a:ext cx="4445647" cy="3320342"/>
          </a:xfrm>
        </p:spPr>
      </p:pic>
      <p:sp>
        <p:nvSpPr>
          <p:cNvPr id="6" name="TextBox 5"/>
          <p:cNvSpPr txBox="1"/>
          <p:nvPr/>
        </p:nvSpPr>
        <p:spPr>
          <a:xfrm>
            <a:off x="7560128" y="5404757"/>
            <a:ext cx="4631871" cy="646331"/>
          </a:xfrm>
          <a:prstGeom prst="rect">
            <a:avLst/>
          </a:prstGeom>
          <a:noFill/>
        </p:spPr>
        <p:txBody>
          <a:bodyPr wrap="square" rtlCol="0">
            <a:spAutoFit/>
          </a:bodyPr>
          <a:lstStyle/>
          <a:p>
            <a:r>
              <a:rPr lang="fi-FI" dirty="0"/>
              <a:t>https://peda.net/jyvaskyla/lehtisaarenkoulu/oppilaalle/peliviikot/up2</a:t>
            </a:r>
          </a:p>
        </p:txBody>
      </p:sp>
    </p:spTree>
    <p:extLst>
      <p:ext uri="{BB962C8B-B14F-4D97-AF65-F5344CB8AC3E}">
        <p14:creationId xmlns:p14="http://schemas.microsoft.com/office/powerpoint/2010/main" val="184397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0"/>
          <p:cNvSpPr txBox="1">
            <a:spLocks noGrp="1"/>
          </p:cNvSpPr>
          <p:nvPr>
            <p:ph type="title"/>
          </p:nvPr>
        </p:nvSpPr>
        <p:spPr>
          <a:xfrm>
            <a:off x="1484336" y="275555"/>
            <a:ext cx="7776800" cy="810800"/>
          </a:xfrm>
          <a:prstGeom prst="rect">
            <a:avLst/>
          </a:prstGeom>
        </p:spPr>
        <p:txBody>
          <a:bodyPr spcFirstLastPara="1" vert="horz" wrap="square" lIns="0" tIns="0" rIns="0" bIns="0" rtlCol="0" anchor="t" anchorCtr="0">
            <a:noAutofit/>
          </a:bodyPr>
          <a:lstStyle/>
          <a:p>
            <a:pPr>
              <a:lnSpc>
                <a:spcPct val="100000"/>
              </a:lnSpc>
              <a:spcBef>
                <a:spcPts val="0"/>
              </a:spcBef>
              <a:buClr>
                <a:schemeClr val="dk1"/>
              </a:buClr>
              <a:buSzPts val="800"/>
            </a:pPr>
            <a:r>
              <a:rPr lang="fi" sz="2800">
                <a:solidFill>
                  <a:schemeClr val="dk2"/>
                </a:solidFill>
                <a:latin typeface="Lato"/>
                <a:ea typeface="Lato"/>
                <a:cs typeface="Lato"/>
                <a:sym typeface="Lato"/>
              </a:rPr>
              <a:t>Aktivoivan opetuksen periaatteita</a:t>
            </a:r>
            <a:endParaRPr sz="2800">
              <a:solidFill>
                <a:schemeClr val="dk2"/>
              </a:solidFill>
              <a:latin typeface="Lato"/>
              <a:ea typeface="Lato"/>
              <a:cs typeface="Lato"/>
              <a:sym typeface="Lato"/>
            </a:endParaRPr>
          </a:p>
          <a:p>
            <a:pPr>
              <a:spcBef>
                <a:spcPts val="0"/>
              </a:spcBef>
            </a:pPr>
            <a:endParaRPr/>
          </a:p>
        </p:txBody>
      </p:sp>
      <p:sp>
        <p:nvSpPr>
          <p:cNvPr id="637" name="Google Shape;637;p80"/>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16</a:t>
            </a:fld>
            <a:endParaRPr/>
          </a:p>
        </p:txBody>
      </p:sp>
      <p:pic>
        <p:nvPicPr>
          <p:cNvPr id="638" name="Google Shape;638;p80"/>
          <p:cNvPicPr preferRelativeResize="0"/>
          <p:nvPr/>
        </p:nvPicPr>
        <p:blipFill rotWithShape="1">
          <a:blip r:embed="rId3">
            <a:alphaModFix/>
          </a:blip>
          <a:srcRect l="39065" t="22686" r="17715" b="19980"/>
          <a:stretch/>
        </p:blipFill>
        <p:spPr>
          <a:xfrm>
            <a:off x="1484334" y="940533"/>
            <a:ext cx="7170767" cy="5347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1"/>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17</a:t>
            </a:fld>
            <a:endParaRPr/>
          </a:p>
        </p:txBody>
      </p:sp>
      <p:pic>
        <p:nvPicPr>
          <p:cNvPr id="645" name="Google Shape;645;p81"/>
          <p:cNvPicPr preferRelativeResize="0"/>
          <p:nvPr/>
        </p:nvPicPr>
        <p:blipFill rotWithShape="1">
          <a:blip r:embed="rId3">
            <a:alphaModFix/>
          </a:blip>
          <a:srcRect l="39009" t="19466" r="18423" b="9151"/>
          <a:stretch/>
        </p:blipFill>
        <p:spPr>
          <a:xfrm>
            <a:off x="1162133" y="376989"/>
            <a:ext cx="6474075" cy="6104025"/>
          </a:xfrm>
          <a:prstGeom prst="rect">
            <a:avLst/>
          </a:prstGeom>
          <a:noFill/>
          <a:ln>
            <a:noFill/>
          </a:ln>
        </p:spPr>
      </p:pic>
      <p:pic>
        <p:nvPicPr>
          <p:cNvPr id="646" name="Google Shape;646;p81"/>
          <p:cNvPicPr preferRelativeResize="0"/>
          <p:nvPr/>
        </p:nvPicPr>
        <p:blipFill rotWithShape="1">
          <a:blip r:embed="rId4">
            <a:alphaModFix/>
          </a:blip>
          <a:srcRect l="4636" t="18488" r="18599" b="16134"/>
          <a:stretch/>
        </p:blipFill>
        <p:spPr>
          <a:xfrm>
            <a:off x="7916967" y="313500"/>
            <a:ext cx="4230367" cy="2702168"/>
          </a:xfrm>
          <a:prstGeom prst="rect">
            <a:avLst/>
          </a:prstGeom>
          <a:noFill/>
          <a:ln>
            <a:noFill/>
          </a:ln>
        </p:spPr>
      </p:pic>
      <p:sp>
        <p:nvSpPr>
          <p:cNvPr id="647" name="Google Shape;647;p81"/>
          <p:cNvSpPr txBox="1"/>
          <p:nvPr/>
        </p:nvSpPr>
        <p:spPr>
          <a:xfrm>
            <a:off x="8084333" y="3381368"/>
            <a:ext cx="3786400" cy="1723508"/>
          </a:xfrm>
          <a:prstGeom prst="rect">
            <a:avLst/>
          </a:prstGeom>
          <a:noFill/>
          <a:ln>
            <a:noFill/>
          </a:ln>
        </p:spPr>
        <p:txBody>
          <a:bodyPr spcFirstLastPara="1" wrap="square" lIns="121900" tIns="121900" rIns="121900" bIns="121900" anchor="t" anchorCtr="0">
            <a:spAutoFit/>
          </a:bodyPr>
          <a:lstStyle/>
          <a:p>
            <a:r>
              <a:rPr lang="fi" sz="2400" b="1">
                <a:latin typeface="Lato"/>
                <a:ea typeface="Lato"/>
                <a:cs typeface="Lato"/>
                <a:sym typeface="Lato"/>
              </a:rPr>
              <a:t>Erityisen toimivia terveyskasvatuksessa, jossa oppilaslähtöisyys korostuu! </a:t>
            </a:r>
            <a:endParaRPr sz="2400" b="1">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Toiminnallinen oppiminen</a:t>
            </a:r>
            <a:endParaRPr/>
          </a:p>
        </p:txBody>
      </p:sp>
      <p:sp>
        <p:nvSpPr>
          <p:cNvPr id="653" name="Google Shape;653;p82"/>
          <p:cNvSpPr txBox="1">
            <a:spLocks noGrp="1"/>
          </p:cNvSpPr>
          <p:nvPr>
            <p:ph type="body" idx="1"/>
          </p:nvPr>
        </p:nvSpPr>
        <p:spPr>
          <a:xfrm>
            <a:off x="252247" y="1387366"/>
            <a:ext cx="8534401" cy="5242000"/>
          </a:xfrm>
          <a:prstGeom prst="rect">
            <a:avLst/>
          </a:prstGeom>
        </p:spPr>
        <p:txBody>
          <a:bodyPr spcFirstLastPara="1" vert="horz" wrap="square" lIns="0" tIns="0" rIns="0" bIns="0" rtlCol="0" anchor="t" anchorCtr="0">
            <a:noAutofit/>
          </a:bodyPr>
          <a:lstStyle/>
          <a:p>
            <a:pPr marL="609585" indent="-406390">
              <a:lnSpc>
                <a:spcPct val="200000"/>
              </a:lnSpc>
              <a:buSzPts val="1200"/>
              <a:buChar char="●"/>
            </a:pPr>
            <a:r>
              <a:rPr lang="fi" dirty="0"/>
              <a:t>Perusopetuksen opetussuunnitelmassa painotetaan työtapojen toiminnallisuutta. </a:t>
            </a:r>
            <a:endParaRPr dirty="0"/>
          </a:p>
          <a:p>
            <a:pPr marL="609585" indent="-406390">
              <a:lnSpc>
                <a:spcPct val="200000"/>
              </a:lnSpc>
              <a:spcBef>
                <a:spcPts val="0"/>
              </a:spcBef>
              <a:buSzPts val="1200"/>
              <a:buChar char="●"/>
            </a:pPr>
            <a:r>
              <a:rPr lang="fi" dirty="0"/>
              <a:t>Toiminnallisuudella tarkoitetaan </a:t>
            </a:r>
            <a:r>
              <a:rPr lang="fi" b="1" dirty="0"/>
              <a:t>oppilaan toiminnan ja ajatuksen </a:t>
            </a:r>
            <a:endParaRPr b="1" dirty="0"/>
          </a:p>
          <a:p>
            <a:pPr marL="609585" indent="0">
              <a:lnSpc>
                <a:spcPct val="200000"/>
              </a:lnSpc>
              <a:buNone/>
            </a:pPr>
            <a:r>
              <a:rPr lang="fi" b="1" dirty="0"/>
              <a:t>aktiivisuutta, osallistumista, kokemuksellisuutta ja oppilaiden välistä vuorovaikutusta. </a:t>
            </a:r>
            <a:endParaRPr b="1" dirty="0"/>
          </a:p>
          <a:p>
            <a:pPr marL="609585" indent="-406390">
              <a:lnSpc>
                <a:spcPct val="200000"/>
              </a:lnSpc>
              <a:buSzPts val="1200"/>
              <a:buChar char="●"/>
            </a:pPr>
            <a:r>
              <a:rPr lang="fi" dirty="0"/>
              <a:t>Toiminnalliset opetusmenetelmät  voivat olla esimerkiksi </a:t>
            </a:r>
            <a:endParaRPr dirty="0"/>
          </a:p>
          <a:p>
            <a:pPr marL="1219170" lvl="1" indent="-406390">
              <a:lnSpc>
                <a:spcPct val="200000"/>
              </a:lnSpc>
              <a:spcBef>
                <a:spcPts val="0"/>
              </a:spcBef>
              <a:buSzPts val="1200"/>
              <a:buChar char="○"/>
            </a:pPr>
            <a:r>
              <a:rPr lang="fi" dirty="0"/>
              <a:t>ryhmätöitä, väittelyitä, leikkejä, projektitöitä, </a:t>
            </a:r>
            <a:endParaRPr dirty="0"/>
          </a:p>
          <a:p>
            <a:pPr marL="1219170" indent="0">
              <a:lnSpc>
                <a:spcPct val="200000"/>
              </a:lnSpc>
              <a:buNone/>
            </a:pPr>
            <a:r>
              <a:rPr lang="fi" dirty="0"/>
              <a:t>draamaa, roolileikkejä, tutkimustehtäviä tai yhteistoiminnallista oppimista.</a:t>
            </a:r>
            <a:endParaRPr dirty="0"/>
          </a:p>
          <a:p>
            <a:pPr marL="609585" indent="-406390">
              <a:lnSpc>
                <a:spcPct val="200000"/>
              </a:lnSpc>
              <a:buSzPts val="1200"/>
              <a:buChar char="●"/>
            </a:pPr>
            <a:r>
              <a:rPr lang="fi" dirty="0"/>
              <a:t>todettu tehokkaiksi oppimismenetelmiksi, koska niiden avulla </a:t>
            </a:r>
            <a:r>
              <a:rPr lang="fi" b="1" dirty="0"/>
              <a:t>oppilas osallistuu oppimisprosessiin aktiivisesti. </a:t>
            </a:r>
            <a:r>
              <a:rPr lang="fi" dirty="0"/>
              <a:t>(Graczykym.2000; Sahlberg&amp; Leppilampi1994.) </a:t>
            </a:r>
            <a:endParaRPr dirty="0"/>
          </a:p>
        </p:txBody>
      </p:sp>
      <p:pic>
        <p:nvPicPr>
          <p:cNvPr id="654" name="Google Shape;654;p82"/>
          <p:cNvPicPr preferRelativeResize="0"/>
          <p:nvPr/>
        </p:nvPicPr>
        <p:blipFill>
          <a:blip r:embed="rId3">
            <a:alphaModFix/>
          </a:blip>
          <a:stretch>
            <a:fillRect/>
          </a:stretch>
        </p:blipFill>
        <p:spPr>
          <a:xfrm>
            <a:off x="8868367" y="228634"/>
            <a:ext cx="3178533" cy="2116900"/>
          </a:xfrm>
          <a:prstGeom prst="rect">
            <a:avLst/>
          </a:prstGeom>
          <a:noFill/>
          <a:ln>
            <a:noFill/>
          </a:ln>
        </p:spPr>
      </p:pic>
      <p:sp>
        <p:nvSpPr>
          <p:cNvPr id="655" name="Google Shape;655;p82"/>
          <p:cNvSpPr txBox="1"/>
          <p:nvPr/>
        </p:nvSpPr>
        <p:spPr>
          <a:xfrm>
            <a:off x="8868366" y="2593151"/>
            <a:ext cx="3323633" cy="2831504"/>
          </a:xfrm>
          <a:prstGeom prst="rect">
            <a:avLst/>
          </a:prstGeom>
          <a:noFill/>
          <a:ln>
            <a:noFill/>
          </a:ln>
        </p:spPr>
        <p:txBody>
          <a:bodyPr spcFirstLastPara="1" wrap="square" lIns="121900" tIns="121900" rIns="121900" bIns="121900" anchor="t" anchorCtr="0">
            <a:spAutoFit/>
          </a:bodyPr>
          <a:lstStyle/>
          <a:p>
            <a:r>
              <a:rPr lang="fi" sz="2400" b="1" dirty="0">
                <a:latin typeface="Lato"/>
                <a:ea typeface="Lato"/>
                <a:cs typeface="Lato"/>
                <a:sym typeface="Lato"/>
              </a:rPr>
              <a:t>Terveystiedossa/ terveyskasvatuksessa todella hyvä työtapa (opetuksen tehtävänä </a:t>
            </a:r>
            <a:r>
              <a:rPr lang="fi" sz="2400" b="1" i="1" dirty="0">
                <a:latin typeface="Lato"/>
                <a:ea typeface="Lato"/>
                <a:cs typeface="Lato"/>
                <a:sym typeface="Lato"/>
              </a:rPr>
              <a:t>kehittää sosiaalisia ja toiminnallisia valmiuksia</a:t>
            </a:r>
            <a:r>
              <a:rPr lang="fi" sz="2400" b="1" dirty="0">
                <a:latin typeface="Lato"/>
                <a:ea typeface="Lato"/>
                <a:cs typeface="Lato"/>
                <a:sym typeface="Lato"/>
              </a:rPr>
              <a:t>)!</a:t>
            </a:r>
            <a:endParaRPr sz="2400" b="1"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dirty="0"/>
              <a:t>Toiminnallinen oppiminen</a:t>
            </a:r>
            <a:endParaRPr dirty="0"/>
          </a:p>
        </p:txBody>
      </p:sp>
      <p:sp>
        <p:nvSpPr>
          <p:cNvPr id="661" name="Google Shape;661;p8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lnSpc>
                <a:spcPct val="150000"/>
              </a:lnSpc>
              <a:buSzPts val="1400"/>
              <a:buFont typeface="Lato"/>
              <a:buChar char="●"/>
            </a:pPr>
            <a:r>
              <a:rPr lang="fi" sz="2000" dirty="0"/>
              <a:t>Toiminnallisissa tehtävissä oppilaat </a:t>
            </a:r>
            <a:r>
              <a:rPr lang="fi" sz="2000" b="1" dirty="0"/>
              <a:t>keskustelevat paljon,  joutuvat harjoittelemaan toisten huomioon ottamista, ristiriitojen ratkaisemista, joustamista, toisten kuuntelemista ja argumenttiensa perustelemist</a:t>
            </a:r>
            <a:r>
              <a:rPr lang="fi" sz="2000" dirty="0"/>
              <a:t>a.  </a:t>
            </a:r>
            <a:r>
              <a:rPr lang="fi" sz="2000" dirty="0">
                <a:solidFill>
                  <a:srgbClr val="FF0000"/>
                </a:solidFill>
              </a:rPr>
              <a:t>(HUOM: Siksi toimivia sosiaalisia taitoja harjoteltaessa!!)</a:t>
            </a:r>
            <a:endParaRPr sz="2000" dirty="0">
              <a:solidFill>
                <a:srgbClr val="FF0000"/>
              </a:solidFill>
            </a:endParaRPr>
          </a:p>
          <a:p>
            <a:pPr marL="1219170" lvl="1" indent="-423323">
              <a:lnSpc>
                <a:spcPct val="150000"/>
              </a:lnSpc>
              <a:spcBef>
                <a:spcPts val="0"/>
              </a:spcBef>
              <a:buSzPts val="1400"/>
              <a:buFont typeface="Lato"/>
              <a:buChar char="○"/>
            </a:pPr>
            <a:r>
              <a:rPr lang="fi" sz="2000" dirty="0"/>
              <a:t>Sisältöjä pohtiessaan he harjoittelevat samalla monia sosiaalisia taitoja. </a:t>
            </a:r>
            <a:endParaRPr sz="2000" dirty="0"/>
          </a:p>
          <a:p>
            <a:pPr marL="609585" indent="-423323">
              <a:lnSpc>
                <a:spcPct val="150000"/>
              </a:lnSpc>
              <a:spcBef>
                <a:spcPts val="0"/>
              </a:spcBef>
              <a:buSzPts val="1400"/>
              <a:buChar char="●"/>
            </a:pPr>
            <a:r>
              <a:rPr lang="fi" sz="2000" b="1" dirty="0"/>
              <a:t>Ryhmän turvallisuuden aste</a:t>
            </a:r>
            <a:r>
              <a:rPr lang="fi" sz="2000" dirty="0"/>
              <a:t> vaikuttaa siihen, millaisia toiminnallisia harjoituksia voidaan tehdä. (Siponen, U. 2005. )</a:t>
            </a:r>
            <a:endParaRPr sz="2000" dirty="0"/>
          </a:p>
          <a:p>
            <a:pPr marL="609585" indent="-423323">
              <a:lnSpc>
                <a:spcPct val="150000"/>
              </a:lnSpc>
              <a:spcBef>
                <a:spcPts val="0"/>
              </a:spcBef>
              <a:buSzPts val="1400"/>
              <a:buChar char="●"/>
            </a:pPr>
            <a:r>
              <a:rPr lang="fi" sz="2000" dirty="0"/>
              <a:t>Myös liikunnan avulla oppiminen voidaan laskea yhdeksi toiminnallisen oppimisen menetelmistä.</a:t>
            </a:r>
            <a:endParaRPr sz="2000" dirty="0"/>
          </a:p>
          <a:p>
            <a:pPr marL="0" indent="0">
              <a:lnSpc>
                <a:spcPct val="150000"/>
              </a:lnSpc>
              <a:buNone/>
            </a:pPr>
            <a:r>
              <a:rPr lang="fi" sz="2000" dirty="0"/>
              <a:t>(esim. </a:t>
            </a:r>
            <a:r>
              <a:rPr lang="fi" sz="2000" u="sng" dirty="0">
                <a:solidFill>
                  <a:schemeClr val="hlink"/>
                </a:solidFill>
                <a:hlinkClick r:id="rId3"/>
              </a:rPr>
              <a:t>https://www.liikkuvakoulu.fi/ideat/toiminnallinen-oppiminen-paperilta-tavaksi</a:t>
            </a:r>
            <a:r>
              <a:rPr lang="fi" sz="2000" dirty="0"/>
              <a:t>  )</a:t>
            </a:r>
            <a:endParaRPr sz="2000" dirty="0"/>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30" y="0"/>
            <a:ext cx="10369103" cy="1080542"/>
          </a:xfrm>
        </p:spPr>
        <p:txBody>
          <a:bodyPr/>
          <a:lstStyle/>
          <a:p>
            <a:r>
              <a:rPr lang="fi-FI" dirty="0" err="1"/>
              <a:t>OPSia</a:t>
            </a:r>
            <a:r>
              <a:rPr lang="fi-FI" dirty="0"/>
              <a:t> uudistetaan noin 10 vuoden välein</a:t>
            </a:r>
            <a:br>
              <a:rPr lang="fi-FI" dirty="0"/>
            </a:br>
            <a:r>
              <a:rPr lang="fi-FI" dirty="0"/>
              <a:t>-&gt; yhteiskunta, elinolot, kulttuuri jne. muuttuvat ja luovat tarpeen kehittää koulutusta</a:t>
            </a:r>
          </a:p>
        </p:txBody>
      </p:sp>
      <p:pic>
        <p:nvPicPr>
          <p:cNvPr id="4" name="Picture 2"/>
          <p:cNvPicPr>
            <a:picLocks noGrp="1" noChangeAspect="1" noChangeArrowheads="1"/>
          </p:cNvPicPr>
          <p:nvPr>
            <p:ph idx="1"/>
          </p:nvPr>
        </p:nvPicPr>
        <p:blipFill>
          <a:blip r:embed="rId3" cstate="print"/>
          <a:srcRect/>
          <a:stretch>
            <a:fillRect/>
          </a:stretch>
        </p:blipFill>
        <p:spPr bwMode="auto">
          <a:xfrm>
            <a:off x="1725681" y="1541660"/>
            <a:ext cx="8407670" cy="5054012"/>
          </a:xfrm>
          <a:prstGeom prst="rect">
            <a:avLst/>
          </a:prstGeom>
          <a:noFill/>
          <a:ln w="9525">
            <a:noFill/>
            <a:miter lim="800000"/>
            <a:headEnd/>
            <a:tailEnd/>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486" y="5087246"/>
            <a:ext cx="5263514" cy="1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257" y="2155371"/>
            <a:ext cx="3967843" cy="954107"/>
          </a:xfrm>
          <a:prstGeom prst="rect">
            <a:avLst/>
          </a:prstGeom>
          <a:noFill/>
        </p:spPr>
        <p:txBody>
          <a:bodyPr wrap="square" rtlCol="0">
            <a:spAutoFit/>
          </a:bodyPr>
          <a:lstStyle/>
          <a:p>
            <a:r>
              <a:rPr lang="fi-FI" sz="2800" dirty="0"/>
              <a:t>Miten nämä muutokset näkyvät </a:t>
            </a:r>
            <a:r>
              <a:rPr lang="fi-FI" sz="2800" dirty="0" err="1"/>
              <a:t>OPSissa</a:t>
            </a:r>
            <a:r>
              <a:rPr lang="fi-FI" sz="2800" dirty="0"/>
              <a:t>?</a:t>
            </a:r>
          </a:p>
        </p:txBody>
      </p:sp>
    </p:spTree>
    <p:extLst>
      <p:ext uri="{BB962C8B-B14F-4D97-AF65-F5344CB8AC3E}">
        <p14:creationId xmlns:p14="http://schemas.microsoft.com/office/powerpoint/2010/main" val="234790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4"/>
          <p:cNvSpPr txBox="1">
            <a:spLocks noGrp="1"/>
          </p:cNvSpPr>
          <p:nvPr>
            <p:ph type="title"/>
          </p:nvPr>
        </p:nvSpPr>
        <p:spPr>
          <a:xfrm>
            <a:off x="1152971" y="2619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sz="2267" dirty="0"/>
              <a:t>Huom:</a:t>
            </a:r>
            <a:endParaRPr sz="2267" dirty="0"/>
          </a:p>
          <a:p>
            <a:pPr>
              <a:lnSpc>
                <a:spcPct val="150000"/>
              </a:lnSpc>
              <a:spcBef>
                <a:spcPts val="0"/>
              </a:spcBef>
            </a:pPr>
            <a:endParaRPr sz="2267" dirty="0"/>
          </a:p>
          <a:p>
            <a:pPr marL="609585" indent="-448722">
              <a:lnSpc>
                <a:spcPct val="150000"/>
              </a:lnSpc>
              <a:spcBef>
                <a:spcPts val="0"/>
              </a:spcBef>
              <a:buSzPts val="1700"/>
              <a:buChar char="●"/>
            </a:pPr>
            <a:r>
              <a:rPr lang="fi" sz="2267" dirty="0"/>
              <a:t>Kun puhutaan toiminnallisesta oppimisesta, kyseessä ei ole välipala liikkuminen oppimistehtävien välillä (joka sekin on koulupäivän liikunnallistamista), vaan tällöin toimintaa hyödynnetään varsinaisen oppimistavoitteen saavuttamiseksi.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Toiminnallisessa tavassa toteuttaa opetusta on helpompi huomioida kaikenlaiset oppijat ja heidän oppimisen tapansa.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Se antaa mahdollisuuden näyttää osaamistaan myös niille lapsille, joilla on haasteita näyttää osaamistaan perinteisillä tavoilla.</a:t>
            </a:r>
            <a:endParaRPr sz="2267"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20000"/>
              </a:lnSpc>
              <a:spcBef>
                <a:spcPts val="400"/>
              </a:spcBef>
              <a:buClr>
                <a:schemeClr val="dk1"/>
              </a:buClr>
              <a:buSzPts val="1100"/>
            </a:pPr>
            <a:r>
              <a:rPr lang="fi"/>
              <a:t>Lisää toiminnallisia vinkkejä..</a:t>
            </a:r>
            <a:endParaRPr/>
          </a:p>
        </p:txBody>
      </p:sp>
      <p:sp>
        <p:nvSpPr>
          <p:cNvPr id="672" name="Google Shape;672;p8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Lisää toiminnallisia vinkkejä mm. seuraavissa lähteistä: </a:t>
            </a:r>
            <a:endParaRPr/>
          </a:p>
          <a:p>
            <a:pPr marL="0" indent="0">
              <a:buNone/>
            </a:pPr>
            <a:endParaRPr/>
          </a:p>
          <a:p>
            <a:pPr marL="0" indent="0">
              <a:buNone/>
            </a:pPr>
            <a:r>
              <a:rPr lang="fi"/>
              <a:t>- Aalto, M Ryppäästä ryhmäksi. Turvallisen ryhmän rakentaminen.</a:t>
            </a:r>
            <a:endParaRPr/>
          </a:p>
          <a:p>
            <a:pPr marL="0" indent="0">
              <a:buNone/>
            </a:pPr>
            <a:r>
              <a:rPr lang="fi"/>
              <a:t> - Aalto, M Hyvä. X. Ryhmä. X. Toimintakokemusaineisto kouluille. </a:t>
            </a:r>
            <a:endParaRPr/>
          </a:p>
          <a:p>
            <a:pPr marL="0" indent="0">
              <a:buNone/>
            </a:pPr>
            <a:r>
              <a:rPr lang="fi"/>
              <a:t>- Aalto, M X.taasia. Toimintakokemusaineisto nuorisotyöhön. </a:t>
            </a:r>
            <a:endParaRPr/>
          </a:p>
          <a:p>
            <a:pPr marL="0" indent="0">
              <a:buNone/>
            </a:pPr>
            <a:r>
              <a:rPr lang="fi"/>
              <a:t>- Leskinen, E Ryhmä toimimaan. Vinkkejä tutustumiseen, oppimiseen ja yhteistyöhön. - </a:t>
            </a:r>
            <a:endParaRPr/>
          </a:p>
          <a:p>
            <a:pPr marL="0" indent="0">
              <a:buNone/>
            </a:pPr>
            <a:r>
              <a:rPr lang="fi"/>
              <a:t>Linnossuo, O Hyva, paha ja hauska: Tehtäviä ja ryhmätyöharjoituksia lasten ja nuorten kasvutyöskentelyyn. - Nykänen, M. &amp; Honkanen, L Leija. Toiminnallisia harjoituksia peruskouluun. </a:t>
            </a:r>
            <a:endParaRPr/>
          </a:p>
          <a:p>
            <a:pPr marL="0" indent="0">
              <a:buNone/>
            </a:pPr>
            <a:r>
              <a:rPr lang="fi"/>
              <a:t>- Sahlberg,P.&amp; Leppilampi, A Yksinään vai yhteisvoimin? Yhdessäoppimisen mahdollisuuksia etsimässä.</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12965"/>
            <a:ext cx="10369103" cy="1080542"/>
          </a:xfrm>
        </p:spPr>
        <p:txBody>
          <a:bodyPr/>
          <a:lstStyle/>
          <a:p>
            <a:r>
              <a:rPr lang="fi-FI" dirty="0"/>
              <a:t>KOULUN TOIMINTAKULTTUURI (OPS2014)</a:t>
            </a:r>
          </a:p>
        </p:txBody>
      </p:sp>
      <p:sp>
        <p:nvSpPr>
          <p:cNvPr id="3" name="Content Placeholder 2"/>
          <p:cNvSpPr>
            <a:spLocks noGrp="1"/>
          </p:cNvSpPr>
          <p:nvPr>
            <p:ph sz="half" idx="1"/>
          </p:nvPr>
        </p:nvSpPr>
        <p:spPr>
          <a:xfrm>
            <a:off x="457199" y="1407520"/>
            <a:ext cx="5029200" cy="1943100"/>
          </a:xfrm>
        </p:spPr>
        <p:txBody>
          <a:bodyPr/>
          <a:lstStyle/>
          <a:p>
            <a:pPr>
              <a:buFont typeface="Arial" charset="0"/>
              <a:buChar char="•"/>
            </a:pPr>
            <a:r>
              <a:rPr lang="fi-FI" sz="3200" dirty="0">
                <a:latin typeface="Arial Narrow" panose="020B0606020202030204" pitchFamily="34" charset="0"/>
              </a:rPr>
              <a:t>Mitä on toimintakulttuuri?</a:t>
            </a:r>
          </a:p>
          <a:p>
            <a:pPr>
              <a:buFont typeface="Arial" charset="0"/>
              <a:buChar char="•"/>
            </a:pPr>
            <a:r>
              <a:rPr lang="fi-FI" sz="3200" dirty="0">
                <a:latin typeface="Arial Narrow" panose="020B0606020202030204" pitchFamily="34" charset="0"/>
              </a:rPr>
              <a:t>Missä toimintakulttuuri näkyy?</a:t>
            </a:r>
          </a:p>
          <a:p>
            <a:pPr marL="0" indent="0">
              <a:buNone/>
            </a:pPr>
            <a:endParaRPr lang="fi-FI"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2398" y="1382757"/>
            <a:ext cx="6057519" cy="4524208"/>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046971"/>
            <a:ext cx="1847935" cy="32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5762" y="4034109"/>
            <a:ext cx="2920009" cy="1569660"/>
          </a:xfrm>
          <a:prstGeom prst="rect">
            <a:avLst/>
          </a:prstGeom>
          <a:noFill/>
        </p:spPr>
        <p:txBody>
          <a:bodyPr wrap="square" rtlCol="0">
            <a:spAutoFit/>
          </a:bodyPr>
          <a:lstStyle/>
          <a:p>
            <a:r>
              <a:rPr lang="fi-FI" sz="2400" i="1" dirty="0">
                <a:latin typeface="Arial Rounded MT Bold" panose="020F0704030504030204" pitchFamily="34" charset="0"/>
                <a:cs typeface="FrankRuehl" panose="020E0503060101010101" pitchFamily="34" charset="-79"/>
              </a:rPr>
              <a:t>KOULU KASVATTAA ESIMERKILLÄÄN</a:t>
            </a:r>
          </a:p>
          <a:p>
            <a:endParaRPr lang="fi-FI" sz="2400" dirty="0"/>
          </a:p>
        </p:txBody>
      </p:sp>
    </p:spTree>
    <p:extLst>
      <p:ext uri="{BB962C8B-B14F-4D97-AF65-F5344CB8AC3E}">
        <p14:creationId xmlns:p14="http://schemas.microsoft.com/office/powerpoint/2010/main" val="42428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29293"/>
            <a:ext cx="10369103" cy="715736"/>
          </a:xfrm>
        </p:spPr>
        <p:txBody>
          <a:bodyPr/>
          <a:lstStyle/>
          <a:p>
            <a:r>
              <a:rPr lang="fi-FI" dirty="0"/>
              <a:t>KOULUN TOIMINTAKULTTUURI (OPS2014)</a:t>
            </a:r>
          </a:p>
        </p:txBody>
      </p:sp>
      <p:sp>
        <p:nvSpPr>
          <p:cNvPr id="3" name="Content Placeholder 2"/>
          <p:cNvSpPr>
            <a:spLocks noGrp="1"/>
          </p:cNvSpPr>
          <p:nvPr>
            <p:ph idx="1"/>
          </p:nvPr>
        </p:nvSpPr>
        <p:spPr>
          <a:xfrm>
            <a:off x="479425" y="1436913"/>
            <a:ext cx="11391446" cy="5176157"/>
          </a:xfrm>
        </p:spPr>
        <p:txBody>
          <a:bodyPr/>
          <a:lstStyle/>
          <a:p>
            <a:r>
              <a:rPr lang="fi-FI" sz="2400" b="1" dirty="0">
                <a:latin typeface="Arial Narrow" panose="020B0606020202030204" pitchFamily="34" charset="0"/>
              </a:rPr>
              <a:t>Historiallisesti ja kulttuurisesti muotoutunut tapa toimia</a:t>
            </a:r>
          </a:p>
          <a:p>
            <a:r>
              <a:rPr lang="fi-FI" sz="2400" dirty="0">
                <a:latin typeface="Arial Narrow" panose="020B0606020202030204" pitchFamily="34" charset="0"/>
              </a:rPr>
              <a:t>Muodostuu säädöksistä ja paikallisista </a:t>
            </a:r>
            <a:r>
              <a:rPr lang="fi-FI" sz="2400" b="1" dirty="0">
                <a:latin typeface="Arial Narrow" panose="020B0606020202030204" pitchFamily="34" charset="0"/>
              </a:rPr>
              <a:t>suunnitelmista, johtamisrakenteista, työn organisoinnista, oppimiskäsityksestä ja pedagogiikasta, vuorovaikutuksesta ja ilmapiiristä</a:t>
            </a:r>
            <a:r>
              <a:rPr lang="fi-FI" sz="2400" dirty="0">
                <a:latin typeface="Arial Narrow" panose="020B0606020202030204" pitchFamily="34" charset="0"/>
              </a:rPr>
              <a:t>.</a:t>
            </a:r>
          </a:p>
          <a:p>
            <a:pPr marL="0" indent="0">
              <a:buNone/>
            </a:pPr>
            <a:endParaRPr lang="fi-FI" sz="2400" dirty="0">
              <a:latin typeface="Arial Narrow" panose="020B0606020202030204" pitchFamily="34" charset="0"/>
            </a:endParaRPr>
          </a:p>
          <a:p>
            <a:r>
              <a:rPr lang="fi-FI" sz="2400" dirty="0">
                <a:latin typeface="Arial Narrow" panose="020B0606020202030204" pitchFamily="34" charset="0"/>
              </a:rPr>
              <a:t>Oppilaat kasvavat koulun toimintakulttuurissa ja omaksuvat huomaamattaankin sen arvoja, asenteita ja tapoja sekä vuorovaikutus- ja kielenkäyttömalleja = tiedostettua ja tiedostamatonta.</a:t>
            </a:r>
          </a:p>
          <a:p>
            <a:r>
              <a:rPr lang="fi-FI" sz="2400" dirty="0">
                <a:latin typeface="Arial Narrow" panose="020B0606020202030204" pitchFamily="34" charset="0"/>
              </a:rPr>
              <a:t>Toimintakulttuuri vaikuttaa kaikkien päivittäiseen hyvinvointiin.</a:t>
            </a:r>
          </a:p>
          <a:p>
            <a:endParaRPr lang="fi-FI" sz="2400" dirty="0">
              <a:latin typeface="Arial Narrow" panose="020B0606020202030204" pitchFamily="34" charset="0"/>
            </a:endParaRPr>
          </a:p>
          <a:p>
            <a:r>
              <a:rPr lang="fi-FI" sz="2400" b="1" dirty="0" err="1">
                <a:latin typeface="Arial Narrow" panose="020B0606020202030204" pitchFamily="34" charset="0"/>
              </a:rPr>
              <a:t>OPSissa</a:t>
            </a:r>
            <a:r>
              <a:rPr lang="fi-FI" sz="2400" b="1" dirty="0">
                <a:latin typeface="Arial Narrow" panose="020B0606020202030204" pitchFamily="34" charset="0"/>
              </a:rPr>
              <a:t> ohjataan koulun toimintakulttuurin kehittämistä </a:t>
            </a:r>
            <a:r>
              <a:rPr lang="fi-FI" sz="2400" dirty="0">
                <a:latin typeface="Arial Narrow" panose="020B0606020202030204" pitchFamily="34" charset="0"/>
              </a:rPr>
              <a:t>useilla teemoilla (Oppiva yhteisö, Hyvinvoiva ja turvallinen arki, Vuorovaikutus ja monipuolinen työskentely, Kulttuurinen moninaisuus ja kielitietoisuus…)</a:t>
            </a:r>
          </a:p>
          <a:p>
            <a:pPr marL="0" indent="0">
              <a:buNone/>
            </a:pPr>
            <a:endParaRPr lang="fi-FI" sz="2400" dirty="0"/>
          </a:p>
        </p:txBody>
      </p:sp>
    </p:spTree>
    <p:extLst>
      <p:ext uri="{BB962C8B-B14F-4D97-AF65-F5344CB8AC3E}">
        <p14:creationId xmlns:p14="http://schemas.microsoft.com/office/powerpoint/2010/main" val="271429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1159329"/>
          </a:xfrm>
        </p:spPr>
        <p:txBody>
          <a:bodyPr/>
          <a:lstStyle/>
          <a:p>
            <a:r>
              <a:rPr lang="fi-FI" dirty="0"/>
              <a:t>ESIMERKKI: </a:t>
            </a:r>
            <a:r>
              <a:rPr lang="fi-FI" u="sng" dirty="0"/>
              <a:t>Hyvinvointi ja turvallinen arki</a:t>
            </a:r>
            <a:r>
              <a:rPr lang="fi-FI" dirty="0"/>
              <a:t> </a:t>
            </a:r>
            <a:br>
              <a:rPr lang="fi-FI" dirty="0"/>
            </a:br>
            <a:r>
              <a:rPr lang="fi-FI" dirty="0"/>
              <a:t>koulun toimintakulttuurissa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584" y="1887538"/>
            <a:ext cx="4280418" cy="4099373"/>
          </a:xfrm>
        </p:spPr>
      </p:pic>
      <p:sp>
        <p:nvSpPr>
          <p:cNvPr id="4" name="Content Placeholder 3"/>
          <p:cNvSpPr>
            <a:spLocks noGrp="1"/>
          </p:cNvSpPr>
          <p:nvPr>
            <p:ph sz="half" idx="2"/>
          </p:nvPr>
        </p:nvSpPr>
        <p:spPr>
          <a:xfrm>
            <a:off x="4914900" y="1616529"/>
            <a:ext cx="7119257" cy="4996541"/>
          </a:xfrm>
        </p:spPr>
        <p:txBody>
          <a:bodyPr/>
          <a:lstStyle/>
          <a:p>
            <a:r>
              <a:rPr lang="fi-FI" sz="2400" dirty="0">
                <a:latin typeface="Arial Narrow" panose="020B0606020202030204" pitchFamily="34" charset="0"/>
              </a:rPr>
              <a:t>Liikkuminen sekä mielen hyvinvointia edistävät yhteiset toiminnat ovat luonteva osa jokaista koulupäivää.</a:t>
            </a:r>
          </a:p>
          <a:p>
            <a:r>
              <a:rPr lang="fi-FI" sz="2400" dirty="0">
                <a:latin typeface="Arial Narrow" panose="020B0606020202030204" pitchFamily="34" charset="0"/>
              </a:rPr>
              <a:t>Kiusaamista, väkivaltaa, rasismia tai muuta syrjintää ei hyväksytä ja epäasialliseen käytökseen puututaan.</a:t>
            </a:r>
          </a:p>
          <a:p>
            <a:r>
              <a:rPr lang="fi-FI" sz="2400" dirty="0">
                <a:latin typeface="Arial Narrow" panose="020B0606020202030204" pitchFamily="34" charset="0"/>
              </a:rPr>
              <a:t>Koulutyössä pyritään arjen ennakoitavuuteen ja kiireettömyyteen. </a:t>
            </a:r>
          </a:p>
          <a:p>
            <a:r>
              <a:rPr lang="fi-FI" sz="2400" dirty="0">
                <a:latin typeface="Arial Narrow" panose="020B0606020202030204" pitchFamily="34" charset="0"/>
              </a:rPr>
              <a:t>Kuulluksi tuleminen ja oikeudenmukaisuuden kokemus rakentavat luottamusta. </a:t>
            </a:r>
          </a:p>
          <a:p>
            <a:r>
              <a:rPr lang="fi-FI" sz="2400" dirty="0">
                <a:latin typeface="Arial Narrow" panose="020B0606020202030204" pitchFamily="34" charset="0"/>
              </a:rPr>
              <a:t>Hyväksyvä ilmapiiri, hyvät sosiaaliset suhteet sekä ympäristön viihtyisyys edistävät työrauhaa.</a:t>
            </a:r>
          </a:p>
          <a:p>
            <a:endParaRPr lang="fi-FI" dirty="0"/>
          </a:p>
        </p:txBody>
      </p:sp>
    </p:spTree>
    <p:extLst>
      <p:ext uri="{BB962C8B-B14F-4D97-AF65-F5344CB8AC3E}">
        <p14:creationId xmlns:p14="http://schemas.microsoft.com/office/powerpoint/2010/main" val="3947006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LIIKUNTA PERUSOPETUKSESSA</a:t>
            </a:r>
            <a:br>
              <a:rPr lang="fi-FI" dirty="0"/>
            </a:br>
            <a:r>
              <a:rPr lang="fi-FI" dirty="0">
                <a:latin typeface="Arial Narrow" panose="020B0606020202030204" pitchFamily="34" charset="0"/>
              </a:rPr>
              <a:t>Liikunnan tehtävä perusopetuksessa?</a:t>
            </a:r>
            <a:br>
              <a:rPr lang="fi-FI" dirty="0">
                <a:latin typeface="Arial Narrow" panose="020B0606020202030204" pitchFamily="34" charset="0"/>
              </a:rPr>
            </a:br>
            <a:endParaRPr lang="fi-FI"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4" y="3772616"/>
            <a:ext cx="5102564" cy="2811966"/>
          </a:xfrm>
          <a:prstGeom prst="rect">
            <a:avLst/>
          </a:prstGeom>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70510" y="1329633"/>
            <a:ext cx="4418063" cy="2766097"/>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074" y="2851132"/>
            <a:ext cx="5364844" cy="4006868"/>
          </a:xfrm>
          <a:prstGeom prst="rect">
            <a:avLst/>
          </a:prstGeom>
        </p:spPr>
      </p:pic>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7511141" y="1073426"/>
            <a:ext cx="4457927" cy="3329513"/>
          </a:xfrm>
        </p:spPr>
      </p:pic>
    </p:spTree>
    <p:extLst>
      <p:ext uri="{BB962C8B-B14F-4D97-AF65-F5344CB8AC3E}">
        <p14:creationId xmlns:p14="http://schemas.microsoft.com/office/powerpoint/2010/main" val="4135606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78278"/>
            <a:ext cx="10369103" cy="846364"/>
          </a:xfrm>
        </p:spPr>
        <p:txBody>
          <a:bodyPr/>
          <a:lstStyle/>
          <a:p>
            <a:r>
              <a:rPr lang="fi-FI" dirty="0"/>
              <a:t>LIIKUNTA PERUSOPETUKSESSA (OPS2014)</a:t>
            </a:r>
          </a:p>
        </p:txBody>
      </p:sp>
      <p:sp>
        <p:nvSpPr>
          <p:cNvPr id="3" name="Content Placeholder 2"/>
          <p:cNvSpPr>
            <a:spLocks noGrp="1"/>
          </p:cNvSpPr>
          <p:nvPr>
            <p:ph idx="1"/>
          </p:nvPr>
        </p:nvSpPr>
        <p:spPr>
          <a:xfrm>
            <a:off x="479425" y="1773239"/>
            <a:ext cx="11391446" cy="4709204"/>
          </a:xfrm>
        </p:spPr>
        <p:txBody>
          <a:bodyPr/>
          <a:lstStyle/>
          <a:p>
            <a:pPr marL="0" indent="0">
              <a:buNone/>
            </a:pPr>
            <a:r>
              <a:rPr lang="fi-FI" sz="3200" dirty="0">
                <a:latin typeface="Arial Narrow" panose="020B0606020202030204" pitchFamily="34" charset="0"/>
              </a:rPr>
              <a:t>Liikunta oppiaineen ensimmäinen lause (OPS2014, 7-9lk) </a:t>
            </a:r>
          </a:p>
          <a:p>
            <a:r>
              <a:rPr lang="fi-FI" sz="3200" i="1" dirty="0">
                <a:latin typeface="Arial Narrow" panose="020B0606020202030204" pitchFamily="34" charset="0"/>
              </a:rPr>
              <a:t>”Liikunnan </a:t>
            </a:r>
            <a:r>
              <a:rPr lang="fi-FI" sz="3200" i="1" u="sng" dirty="0">
                <a:latin typeface="Arial Narrow" panose="020B0606020202030204" pitchFamily="34" charset="0"/>
              </a:rPr>
              <a:t>opetuksen tehtävänä on </a:t>
            </a:r>
            <a:r>
              <a:rPr lang="fi-FI" sz="3200" i="1" dirty="0">
                <a:latin typeface="Arial Narrow" panose="020B0606020202030204" pitchFamily="34" charset="0"/>
              </a:rPr>
              <a:t>vaikuttaa oppilaiden </a:t>
            </a:r>
            <a:r>
              <a:rPr lang="fi-FI" sz="3200" b="1" i="1" dirty="0">
                <a:latin typeface="Arial Narrow" panose="020B0606020202030204" pitchFamily="34" charset="0"/>
              </a:rPr>
              <a:t>hyvinvointiin</a:t>
            </a:r>
            <a:r>
              <a:rPr lang="fi-FI" sz="3200" i="1" dirty="0">
                <a:latin typeface="Arial Narrow" panose="020B0606020202030204" pitchFamily="34" charset="0"/>
              </a:rPr>
              <a:t> tukemalla fyysistä, sosiaalista ja psyykkistä </a:t>
            </a:r>
            <a:r>
              <a:rPr lang="fi-FI" sz="3200" b="1" i="1" dirty="0">
                <a:latin typeface="Arial Narrow" panose="020B0606020202030204" pitchFamily="34" charset="0"/>
              </a:rPr>
              <a:t>toimintakykyä</a:t>
            </a:r>
            <a:r>
              <a:rPr lang="fi-FI" sz="3200" i="1" dirty="0">
                <a:latin typeface="Arial Narrow" panose="020B0606020202030204" pitchFamily="34" charset="0"/>
              </a:rPr>
              <a:t> sekä </a:t>
            </a:r>
            <a:r>
              <a:rPr lang="fi-FI" sz="3200" b="1" i="1" dirty="0">
                <a:latin typeface="Arial Narrow" panose="020B0606020202030204" pitchFamily="34" charset="0"/>
              </a:rPr>
              <a:t>myönteistä suhtautumista omaan kehoon</a:t>
            </a:r>
            <a:r>
              <a:rPr lang="fi-FI" sz="3200" i="1" dirty="0">
                <a:latin typeface="Arial Narrow" panose="020B0606020202030204" pitchFamily="34" charset="0"/>
              </a:rPr>
              <a:t>.”</a:t>
            </a:r>
          </a:p>
          <a:p>
            <a:pPr marL="0" indent="0">
              <a:buNone/>
            </a:pPr>
            <a:endParaRPr lang="fi-FI" sz="3200" i="1" dirty="0">
              <a:latin typeface="Arial Narrow" panose="020B0606020202030204" pitchFamily="34" charset="0"/>
            </a:endParaRPr>
          </a:p>
          <a:p>
            <a:r>
              <a:rPr lang="fi-FI" sz="3200" i="1" dirty="0">
                <a:latin typeface="Arial Narrow" panose="020B0606020202030204" pitchFamily="34" charset="0"/>
              </a:rPr>
              <a:t>”Oppiaineessa tärkeitä ovat yksittäisiin liikuntatunteihin liittyvät </a:t>
            </a:r>
            <a:r>
              <a:rPr lang="fi-FI" sz="3200" b="1" i="1" dirty="0">
                <a:latin typeface="Arial Narrow" panose="020B0606020202030204" pitchFamily="34" charset="0"/>
              </a:rPr>
              <a:t>positiiviset kokemukset</a:t>
            </a:r>
            <a:r>
              <a:rPr lang="fi-FI" sz="3200" i="1" dirty="0">
                <a:latin typeface="Arial Narrow" panose="020B0606020202030204" pitchFamily="34" charset="0"/>
              </a:rPr>
              <a:t> ja </a:t>
            </a:r>
            <a:r>
              <a:rPr lang="fi-FI" sz="3200" b="1" i="1" dirty="0">
                <a:latin typeface="Arial Narrow" panose="020B0606020202030204" pitchFamily="34" charset="0"/>
              </a:rPr>
              <a:t>liikunnallisen elämäntavan </a:t>
            </a:r>
            <a:r>
              <a:rPr lang="fi-FI" sz="3200" i="1" dirty="0">
                <a:latin typeface="Arial Narrow" panose="020B0606020202030204" pitchFamily="34" charset="0"/>
              </a:rPr>
              <a:t>tukeminen.”</a:t>
            </a:r>
          </a:p>
          <a:p>
            <a:endParaRPr lang="fi-FI" sz="3200" dirty="0"/>
          </a:p>
        </p:txBody>
      </p:sp>
    </p:spTree>
    <p:extLst>
      <p:ext uri="{BB962C8B-B14F-4D97-AF65-F5344CB8AC3E}">
        <p14:creationId xmlns:p14="http://schemas.microsoft.com/office/powerpoint/2010/main" val="248117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00" y="296636"/>
            <a:ext cx="10369103" cy="813707"/>
          </a:xfrm>
        </p:spPr>
        <p:txBody>
          <a:bodyPr/>
          <a:lstStyle/>
          <a:p>
            <a:r>
              <a:rPr lang="fi-FI" dirty="0"/>
              <a:t>LIIKUNTA PERUSOPETUKSESSA (OPS2014)</a:t>
            </a:r>
          </a:p>
        </p:txBody>
      </p:sp>
      <p:sp>
        <p:nvSpPr>
          <p:cNvPr id="3" name="Content Placeholder 2"/>
          <p:cNvSpPr>
            <a:spLocks noGrp="1"/>
          </p:cNvSpPr>
          <p:nvPr>
            <p:ph sz="half" idx="1"/>
          </p:nvPr>
        </p:nvSpPr>
        <p:spPr>
          <a:xfrm>
            <a:off x="473529" y="1534886"/>
            <a:ext cx="6531428" cy="4630965"/>
          </a:xfrm>
        </p:spPr>
        <p:txBody>
          <a:bodyPr/>
          <a:lstStyle/>
          <a:p>
            <a:r>
              <a:rPr lang="fi-FI" sz="2800" dirty="0">
                <a:latin typeface="Arial Narrow" panose="020B0606020202030204" pitchFamily="34" charset="0"/>
              </a:rPr>
              <a:t>Opetus perustuu </a:t>
            </a:r>
            <a:r>
              <a:rPr lang="fi-FI" sz="2800" u="sng" dirty="0">
                <a:latin typeface="Arial Narrow" panose="020B0606020202030204" pitchFamily="34" charset="0"/>
              </a:rPr>
              <a:t>eri vuodenaikojen</a:t>
            </a:r>
            <a:r>
              <a:rPr lang="fi-FI" sz="2800" dirty="0">
                <a:latin typeface="Arial Narrow" panose="020B0606020202030204" pitchFamily="34" charset="0"/>
              </a:rPr>
              <a:t> ja paikallisten olosuhteiden tarjoamiin mahdollisuuksiin. Liikunnassa hyödynnetään koulun tiloja, lähiliikuntapaikkoja ja luontoa </a:t>
            </a:r>
            <a:r>
              <a:rPr lang="fi-FI" sz="2800" u="sng" dirty="0">
                <a:latin typeface="Arial Narrow" panose="020B0606020202030204" pitchFamily="34" charset="0"/>
              </a:rPr>
              <a:t>monipuolisesti</a:t>
            </a:r>
            <a:r>
              <a:rPr lang="fi-FI" sz="2800" dirty="0">
                <a:latin typeface="Arial Narrow" panose="020B0606020202030204" pitchFamily="34" charset="0"/>
              </a:rPr>
              <a:t>.</a:t>
            </a:r>
          </a:p>
          <a:p>
            <a:r>
              <a:rPr lang="fi-FI" sz="2800" dirty="0">
                <a:latin typeface="Arial Narrow" panose="020B0606020202030204" pitchFamily="34" charset="0"/>
              </a:rPr>
              <a:t>Oppitunneilla korostuvat </a:t>
            </a:r>
            <a:r>
              <a:rPr lang="fi-FI" sz="2800" u="sng" dirty="0">
                <a:latin typeface="Arial Narrow" panose="020B0606020202030204" pitchFamily="34" charset="0"/>
              </a:rPr>
              <a:t>kehollisuus, fyysinen aktiivisuus ja yhdessä tekeminen</a:t>
            </a:r>
            <a:r>
              <a:rPr lang="fi-FI" sz="2800" dirty="0">
                <a:latin typeface="Arial Narrow" panose="020B0606020202030204" pitchFamily="34" charset="0"/>
              </a:rPr>
              <a:t>.</a:t>
            </a:r>
          </a:p>
          <a:p>
            <a:r>
              <a:rPr lang="fi-FI" sz="2800" dirty="0">
                <a:latin typeface="Arial Narrow" panose="020B0606020202030204" pitchFamily="34" charset="0"/>
              </a:rPr>
              <a:t>Turvallisuus, tasa-arvo, yhteisöllisyys, eettisesti kestävä toiminta.</a:t>
            </a:r>
          </a:p>
          <a:p>
            <a:endParaRPr lang="fi-FI"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719" y="1534886"/>
            <a:ext cx="3992880" cy="4029456"/>
          </a:xfrm>
        </p:spPr>
      </p:pic>
    </p:spTree>
    <p:extLst>
      <p:ext uri="{BB962C8B-B14F-4D97-AF65-F5344CB8AC3E}">
        <p14:creationId xmlns:p14="http://schemas.microsoft.com/office/powerpoint/2010/main" val="35937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746" y="98188"/>
            <a:ext cx="10036967" cy="60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8556170" y="6175829"/>
            <a:ext cx="3200400" cy="369332"/>
          </a:xfrm>
          <a:prstGeom prst="rect">
            <a:avLst/>
          </a:prstGeom>
          <a:noFill/>
        </p:spPr>
        <p:txBody>
          <a:bodyPr wrap="square" rtlCol="0">
            <a:spAutoFit/>
          </a:bodyPr>
          <a:lstStyle/>
          <a:p>
            <a:r>
              <a:rPr lang="fi-FI" dirty="0"/>
              <a:t>Lähde: Matti Pietilä, OPH</a:t>
            </a:r>
          </a:p>
        </p:txBody>
      </p:sp>
    </p:spTree>
    <p:extLst>
      <p:ext uri="{BB962C8B-B14F-4D97-AF65-F5344CB8AC3E}">
        <p14:creationId xmlns:p14="http://schemas.microsoft.com/office/powerpoint/2010/main" val="7905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948D-34BB-7253-4908-732FF27AD458}"/>
              </a:ext>
            </a:extLst>
          </p:cNvPr>
          <p:cNvSpPr>
            <a:spLocks noGrp="1"/>
          </p:cNvSpPr>
          <p:nvPr>
            <p:ph type="title"/>
          </p:nvPr>
        </p:nvSpPr>
        <p:spPr>
          <a:xfrm>
            <a:off x="1765004" y="326179"/>
            <a:ext cx="3062179" cy="796575"/>
          </a:xfrm>
        </p:spPr>
        <p:txBody>
          <a:bodyPr/>
          <a:lstStyle/>
          <a:p>
            <a:r>
              <a:rPr lang="fi-FI" dirty="0"/>
              <a:t>Didaktiikka</a:t>
            </a:r>
          </a:p>
        </p:txBody>
      </p:sp>
      <p:sp>
        <p:nvSpPr>
          <p:cNvPr id="3" name="Content Placeholder 2">
            <a:extLst>
              <a:ext uri="{FF2B5EF4-FFF2-40B4-BE49-F238E27FC236}">
                <a16:creationId xmlns:a16="http://schemas.microsoft.com/office/drawing/2014/main" id="{B8A42434-1314-9556-7AF6-6F68FC237804}"/>
              </a:ext>
            </a:extLst>
          </p:cNvPr>
          <p:cNvSpPr>
            <a:spLocks noGrp="1"/>
          </p:cNvSpPr>
          <p:nvPr>
            <p:ph sz="half" idx="1"/>
          </p:nvPr>
        </p:nvSpPr>
        <p:spPr>
          <a:xfrm>
            <a:off x="6018988" y="1520661"/>
            <a:ext cx="6091495" cy="4965200"/>
          </a:xfrm>
        </p:spPr>
        <p:txBody>
          <a:bodyPr/>
          <a:lstStyle/>
          <a:p>
            <a:pPr marL="0" indent="0">
              <a:buNone/>
            </a:pPr>
            <a:r>
              <a:rPr lang="fi-FI" sz="2000" dirty="0">
                <a:solidFill>
                  <a:srgbClr val="202122"/>
                </a:solidFill>
                <a:latin typeface="Arial" panose="020B0604020202020204" pitchFamily="34" charset="0"/>
              </a:rPr>
              <a:t>Didaktiikka on oppi opetuksesta, kun taas pedagogiikka ajatellaan enemmän opiksi kasvatuksesta. </a:t>
            </a:r>
            <a:r>
              <a:rPr lang="fi-FI" sz="2000" b="0" i="0" dirty="0">
                <a:solidFill>
                  <a:srgbClr val="202122"/>
                </a:solidFill>
                <a:effectLst/>
                <a:latin typeface="Arial" panose="020B0604020202020204" pitchFamily="34" charset="0"/>
              </a:rPr>
              <a:t>Opetuksen keskeisiä osa-alueita ovat sisältö ja muoto, siis se, mitä ja miten opetetaan. Opetuksen sisältö määräytyy tiedonalojen mukaan, opetuksen muodolla tarkoitetaan opetuksessa käytettävää tapaa tai menetelmää.</a:t>
            </a:r>
          </a:p>
          <a:p>
            <a:pPr marL="0" indent="0">
              <a:buNone/>
            </a:pPr>
            <a:endParaRPr lang="fi-FI" sz="2000" dirty="0">
              <a:solidFill>
                <a:srgbClr val="202122"/>
              </a:solidFill>
              <a:latin typeface="Arial" panose="020B0604020202020204" pitchFamily="34" charset="0"/>
            </a:endParaRPr>
          </a:p>
          <a:p>
            <a:pPr marL="0" indent="0">
              <a:buNone/>
            </a:pPr>
            <a:r>
              <a:rPr lang="fi-FI" sz="2000" dirty="0">
                <a:solidFill>
                  <a:srgbClr val="202122"/>
                </a:solidFill>
                <a:latin typeface="Arial" panose="020B0604020202020204" pitchFamily="34" charset="0"/>
              </a:rPr>
              <a:t>D</a:t>
            </a:r>
            <a:r>
              <a:rPr lang="fi-FI" sz="2000" b="0" i="0" dirty="0">
                <a:solidFill>
                  <a:srgbClr val="202122"/>
                </a:solidFill>
                <a:effectLst/>
                <a:latin typeface="Arial" panose="020B0604020202020204" pitchFamily="34" charset="0"/>
              </a:rPr>
              <a:t>idaktiikassa tutkitaan opetustapahtumaa, opetusmenetelmiä sekä opetussuunnitelmia. Didaktiikka tutkii siis opetuksen tavoitteita, menetelmiä ja sisältöä sekä näiden välisiä suhteita </a:t>
            </a:r>
            <a:r>
              <a:rPr lang="fi-FI" sz="2000" dirty="0">
                <a:solidFill>
                  <a:srgbClr val="202122"/>
                </a:solidFill>
                <a:latin typeface="Arial" panose="020B0604020202020204" pitchFamily="34" charset="0"/>
              </a:rPr>
              <a:t>(</a:t>
            </a:r>
            <a:r>
              <a:rPr lang="fi-FI" sz="2000" b="0" i="0" dirty="0">
                <a:solidFill>
                  <a:srgbClr val="202122"/>
                </a:solidFill>
                <a:effectLst/>
                <a:latin typeface="Arial" panose="020B0604020202020204" pitchFamily="34" charset="0"/>
              </a:rPr>
              <a:t>opetuksessa vallitsevien olosuhteita ja niiden vaikutuksia, opetuksen teoriaa, suunnittelua, toteutusta ja arviointia). </a:t>
            </a:r>
          </a:p>
          <a:p>
            <a:endParaRPr lang="fi-FI" dirty="0"/>
          </a:p>
        </p:txBody>
      </p:sp>
      <p:pic>
        <p:nvPicPr>
          <p:cNvPr id="6" name="Content Placeholder 5" descr="A diagram of a diagram&#10;&#10;Description automatically generated">
            <a:extLst>
              <a:ext uri="{FF2B5EF4-FFF2-40B4-BE49-F238E27FC236}">
                <a16:creationId xmlns:a16="http://schemas.microsoft.com/office/drawing/2014/main" id="{09916276-3D70-ABEE-B242-D18754ECDF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677" y="2966260"/>
            <a:ext cx="5041967" cy="3327698"/>
          </a:xfrm>
        </p:spPr>
      </p:pic>
      <p:sp>
        <p:nvSpPr>
          <p:cNvPr id="7" name="TextBox 6">
            <a:extLst>
              <a:ext uri="{FF2B5EF4-FFF2-40B4-BE49-F238E27FC236}">
                <a16:creationId xmlns:a16="http://schemas.microsoft.com/office/drawing/2014/main" id="{A1E20F3C-B3B9-B13F-861A-6575668353A0}"/>
              </a:ext>
            </a:extLst>
          </p:cNvPr>
          <p:cNvSpPr txBox="1"/>
          <p:nvPr/>
        </p:nvSpPr>
        <p:spPr>
          <a:xfrm>
            <a:off x="538716" y="6293958"/>
            <a:ext cx="5265683" cy="369332"/>
          </a:xfrm>
          <a:prstGeom prst="rect">
            <a:avLst/>
          </a:prstGeom>
          <a:noFill/>
        </p:spPr>
        <p:txBody>
          <a:bodyPr wrap="square" rtlCol="0">
            <a:spAutoFit/>
          </a:bodyPr>
          <a:lstStyle/>
          <a:p>
            <a:r>
              <a:rPr lang="fi-FI" b="0" i="0" dirty="0">
                <a:solidFill>
                  <a:srgbClr val="202122"/>
                </a:solidFill>
                <a:effectLst/>
                <a:latin typeface="Arial" panose="020B0604020202020204" pitchFamily="34" charset="0"/>
              </a:rPr>
              <a:t>Didaktiikan suhde lähikäsitteisiin. </a:t>
            </a:r>
            <a:r>
              <a:rPr lang="fi-FI" b="0" i="0" dirty="0" err="1">
                <a:solidFill>
                  <a:srgbClr val="202122"/>
                </a:solidFill>
                <a:effectLst/>
                <a:latin typeface="Arial" panose="020B0604020202020204" pitchFamily="34" charset="0"/>
              </a:rPr>
              <a:t>Uljens</a:t>
            </a:r>
            <a:r>
              <a:rPr lang="fi-FI" b="0" i="0" dirty="0">
                <a:solidFill>
                  <a:srgbClr val="202122"/>
                </a:solidFill>
                <a:effectLst/>
                <a:latin typeface="Arial" panose="020B0604020202020204" pitchFamily="34" charset="0"/>
              </a:rPr>
              <a:t>, M. 1997</a:t>
            </a:r>
            <a:endParaRPr lang="fi-FI" dirty="0"/>
          </a:p>
        </p:txBody>
      </p:sp>
      <p:sp>
        <p:nvSpPr>
          <p:cNvPr id="8" name="TextBox 7">
            <a:extLst>
              <a:ext uri="{FF2B5EF4-FFF2-40B4-BE49-F238E27FC236}">
                <a16:creationId xmlns:a16="http://schemas.microsoft.com/office/drawing/2014/main" id="{615D92BB-2B03-7DA5-6B07-3A1EC7119B2F}"/>
              </a:ext>
            </a:extLst>
          </p:cNvPr>
          <p:cNvSpPr txBox="1"/>
          <p:nvPr/>
        </p:nvSpPr>
        <p:spPr>
          <a:xfrm flipH="1">
            <a:off x="479426" y="1520660"/>
            <a:ext cx="5198470" cy="1200329"/>
          </a:xfrm>
          <a:prstGeom prst="rect">
            <a:avLst/>
          </a:prstGeom>
          <a:noFill/>
        </p:spPr>
        <p:txBody>
          <a:bodyPr wrap="square" rtlCol="0">
            <a:spAutoFit/>
          </a:bodyPr>
          <a:lstStyle/>
          <a:p>
            <a:pPr marL="0" indent="0" algn="l">
              <a:buNone/>
            </a:pPr>
            <a:r>
              <a:rPr lang="fi-FI" b="1" i="0" dirty="0">
                <a:solidFill>
                  <a:srgbClr val="202122"/>
                </a:solidFill>
                <a:effectLst/>
                <a:latin typeface="Arial" panose="020B0604020202020204" pitchFamily="34" charset="0"/>
              </a:rPr>
              <a:t>Didaktiikka</a:t>
            </a:r>
            <a:r>
              <a:rPr lang="fi-FI" b="0" i="0" dirty="0">
                <a:solidFill>
                  <a:srgbClr val="202122"/>
                </a:solidFill>
                <a:effectLst/>
                <a:latin typeface="Arial" panose="020B0604020202020204" pitchFamily="34" charset="0"/>
              </a:rPr>
              <a:t> sana tulee kreikankielisestä sanasta </a:t>
            </a:r>
            <a:r>
              <a:rPr lang="fi-FI" b="0" i="1" dirty="0" err="1">
                <a:solidFill>
                  <a:srgbClr val="202122"/>
                </a:solidFill>
                <a:effectLst/>
                <a:latin typeface="Arial" panose="020B0604020202020204" pitchFamily="34" charset="0"/>
              </a:rPr>
              <a:t>didascalia</a:t>
            </a:r>
            <a:r>
              <a:rPr lang="fi-FI" dirty="0">
                <a:solidFill>
                  <a:srgbClr val="202122"/>
                </a:solidFill>
                <a:latin typeface="Arial" panose="020B0604020202020204" pitchFamily="34" charset="0"/>
              </a:rPr>
              <a:t>, joka tarkoittaa opetusrunoa. Alkujaan didaktiikasta käytettiin suomennosta </a:t>
            </a:r>
            <a:r>
              <a:rPr lang="fi-FI" b="1" dirty="0">
                <a:solidFill>
                  <a:srgbClr val="202122"/>
                </a:solidFill>
                <a:latin typeface="Arial" panose="020B0604020202020204" pitchFamily="34" charset="0"/>
              </a:rPr>
              <a:t>opetusoppi</a:t>
            </a:r>
            <a:r>
              <a:rPr lang="fi-FI" dirty="0">
                <a:solidFill>
                  <a:srgbClr val="202122"/>
                </a:solidFill>
                <a:latin typeface="Arial" panose="020B0604020202020204" pitchFamily="34" charset="0"/>
              </a:rPr>
              <a:t>. </a:t>
            </a:r>
          </a:p>
        </p:txBody>
      </p:sp>
    </p:spTree>
    <p:extLst>
      <p:ext uri="{BB962C8B-B14F-4D97-AF65-F5344CB8AC3E}">
        <p14:creationId xmlns:p14="http://schemas.microsoft.com/office/powerpoint/2010/main" val="2480475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28" y="198664"/>
            <a:ext cx="10369103" cy="1080542"/>
          </a:xfrm>
        </p:spPr>
        <p:txBody>
          <a:bodyPr/>
          <a:lstStyle/>
          <a:p>
            <a:r>
              <a:rPr lang="fi-FI" dirty="0"/>
              <a:t>Tommi Kinnusen kolumni (6.1.2020)</a:t>
            </a:r>
            <a:br>
              <a:rPr lang="fi-FI" dirty="0"/>
            </a:br>
            <a:r>
              <a:rPr lang="fi-FI" dirty="0"/>
              <a:t>KUKA KOULUISSA OPETTAA JA MITÄ?</a:t>
            </a:r>
          </a:p>
        </p:txBody>
      </p:sp>
      <p:sp>
        <p:nvSpPr>
          <p:cNvPr id="3" name="Content Placeholder 2"/>
          <p:cNvSpPr>
            <a:spLocks noGrp="1"/>
          </p:cNvSpPr>
          <p:nvPr>
            <p:ph idx="1"/>
          </p:nvPr>
        </p:nvSpPr>
        <p:spPr>
          <a:xfrm>
            <a:off x="375557" y="1404258"/>
            <a:ext cx="11691257" cy="4761594"/>
          </a:xfrm>
        </p:spPr>
        <p:txBody>
          <a:bodyPr/>
          <a:lstStyle/>
          <a:p>
            <a:pPr marL="0" indent="0">
              <a:buNone/>
            </a:pPr>
            <a:r>
              <a:rPr lang="fi-FI" sz="2400" dirty="0">
                <a:latin typeface="Arial Narrow" panose="020B0606020202030204" pitchFamily="34" charset="0"/>
              </a:rPr>
              <a:t>”Peruskouluun tuntuu kohdistuvan paljon uudistamisvaateita. Jokainen, joka yhä vähänkin muistaa omat kansakouluaikansa, tuntuu tietävän nykykoulun puutoskohdat, ja osaa sujuvasti vaatia opetettavaksi sellaisia taitoja, joita ilman on itse joutunut elämänsä kulkemaan. </a:t>
            </a:r>
          </a:p>
          <a:p>
            <a:pPr marL="0" indent="0">
              <a:buNone/>
            </a:pPr>
            <a:r>
              <a:rPr lang="fi-FI" sz="2400" dirty="0">
                <a:latin typeface="Arial Narrow" panose="020B0606020202030204" pitchFamily="34" charset="0"/>
              </a:rPr>
              <a:t>Nykyistä peruskoulun opetussuunnitelmaa laadittaessa eri yhteisöt saivat ottaa kantaa siihen, mitä kouluissa tulisi opettaa. Suomen Akatemian mukaan lapsille pitäisi opettaa intuitiota ja erään elämäntapavalmentajan mielestä taas kouluissa tulisi kertoa, miten toteuttaa unelmat ja löytää elämän tarkoitus. Kiinteistöliitto ehdotti opetettavaksi asunto-osakeyhtiön toimintaa ja päätöksentekoa perustamalla kouluihin kuvitteellisia asunto-osakeyhtiöitä ja käymällä läpi niiden vuosikalentereita. Ehdotettu on myös seuratansseja, vanhustenhoitoa, tunneälyä ja alkoholietikettiä.”</a:t>
            </a:r>
          </a:p>
          <a:p>
            <a:pPr marL="0" indent="0">
              <a:buNone/>
            </a:pPr>
            <a:endParaRPr lang="fi-FI" sz="2400" dirty="0">
              <a:latin typeface="Arial Narrow" panose="020B0606020202030204" pitchFamily="34" charset="0"/>
            </a:endParaRPr>
          </a:p>
          <a:p>
            <a:r>
              <a:rPr lang="fi-FI" sz="2400" dirty="0">
                <a:solidFill>
                  <a:schemeClr val="bg1"/>
                </a:solidFill>
                <a:latin typeface="Arial Narrow" panose="020B0606020202030204" pitchFamily="34" charset="0"/>
                <a:hlinkClick r:id="rId3"/>
              </a:rPr>
              <a:t>https://yle.fi/uutiset/3-11014114</a:t>
            </a:r>
            <a:endParaRPr lang="fi-FI" sz="2400" dirty="0">
              <a:solidFill>
                <a:schemeClr val="bg1"/>
              </a:solidFill>
              <a:latin typeface="Arial Narrow" panose="020B0606020202030204" pitchFamily="34" charset="0"/>
            </a:endParaRPr>
          </a:p>
          <a:p>
            <a:endParaRPr lang="fi-FI" sz="2400" dirty="0"/>
          </a:p>
        </p:txBody>
      </p:sp>
    </p:spTree>
    <p:extLst>
      <p:ext uri="{BB962C8B-B14F-4D97-AF65-F5344CB8AC3E}">
        <p14:creationId xmlns:p14="http://schemas.microsoft.com/office/powerpoint/2010/main" val="67714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A018-2A9D-2173-DB8D-851B39E73A8A}"/>
              </a:ext>
            </a:extLst>
          </p:cNvPr>
          <p:cNvSpPr>
            <a:spLocks noGrp="1"/>
          </p:cNvSpPr>
          <p:nvPr>
            <p:ph type="title"/>
          </p:nvPr>
        </p:nvSpPr>
        <p:spPr/>
        <p:txBody>
          <a:bodyPr/>
          <a:lstStyle/>
          <a:p>
            <a:r>
              <a:rPr lang="fi-FI" dirty="0"/>
              <a:t>Liikunnan didaktiikka</a:t>
            </a:r>
          </a:p>
        </p:txBody>
      </p:sp>
      <p:sp>
        <p:nvSpPr>
          <p:cNvPr id="3" name="Content Placeholder 2">
            <a:extLst>
              <a:ext uri="{FF2B5EF4-FFF2-40B4-BE49-F238E27FC236}">
                <a16:creationId xmlns:a16="http://schemas.microsoft.com/office/drawing/2014/main" id="{1482776A-5D24-011F-D5BF-CF12231E8FF9}"/>
              </a:ext>
            </a:extLst>
          </p:cNvPr>
          <p:cNvSpPr>
            <a:spLocks noGrp="1"/>
          </p:cNvSpPr>
          <p:nvPr>
            <p:ph sz="half" idx="1"/>
          </p:nvPr>
        </p:nvSpPr>
        <p:spPr>
          <a:xfrm>
            <a:off x="479426" y="1556792"/>
            <a:ext cx="6527430" cy="5173617"/>
          </a:xfrm>
        </p:spPr>
        <p:txBody>
          <a:bodyPr/>
          <a:lstStyle/>
          <a:p>
            <a:pPr marL="0" indent="0">
              <a:buNone/>
            </a:pPr>
            <a:r>
              <a:rPr lang="fi-FI" b="0" i="0" dirty="0">
                <a:solidFill>
                  <a:srgbClr val="212529"/>
                </a:solidFill>
                <a:effectLst/>
                <a:latin typeface="Lato" panose="020F0502020204030203" pitchFamily="34" charset="0"/>
              </a:rPr>
              <a:t>Liikuntadidaktiikan käsitteet</a:t>
            </a:r>
            <a:br>
              <a:rPr lang="fi-FI" dirty="0"/>
            </a:br>
            <a:r>
              <a:rPr lang="fi-FI" b="0" i="0" dirty="0">
                <a:solidFill>
                  <a:srgbClr val="212529"/>
                </a:solidFill>
                <a:effectLst/>
                <a:latin typeface="Lato" panose="020F0502020204030203" pitchFamily="34" charset="0"/>
              </a:rPr>
              <a:t>Liikunnan ja urheilun opetusmenetelmät</a:t>
            </a:r>
            <a:br>
              <a:rPr lang="fi-FI" dirty="0"/>
            </a:br>
            <a:r>
              <a:rPr lang="fi-FI" b="0" i="0" dirty="0">
                <a:solidFill>
                  <a:srgbClr val="212529"/>
                </a:solidFill>
                <a:effectLst/>
                <a:latin typeface="Lato" panose="020F0502020204030203" pitchFamily="34" charset="0"/>
              </a:rPr>
              <a:t>Liikunnanopetuksen tavoitteet ja tuntisuunnitelma</a:t>
            </a:r>
            <a:br>
              <a:rPr lang="fi-FI" dirty="0"/>
            </a:br>
            <a:r>
              <a:rPr lang="fi-FI" b="0" i="0" dirty="0">
                <a:solidFill>
                  <a:srgbClr val="212529"/>
                </a:solidFill>
                <a:effectLst/>
                <a:latin typeface="Lato" panose="020F0502020204030203" pitchFamily="34" charset="0"/>
              </a:rPr>
              <a:t>Opetusmenetelmäteoriat</a:t>
            </a:r>
            <a:br>
              <a:rPr lang="fi-FI" dirty="0"/>
            </a:br>
            <a:r>
              <a:rPr lang="fi-FI" b="0" i="0" dirty="0">
                <a:solidFill>
                  <a:srgbClr val="212529"/>
                </a:solidFill>
                <a:effectLst/>
                <a:latin typeface="Lato" panose="020F0502020204030203" pitchFamily="34" charset="0"/>
              </a:rPr>
              <a:t>Oppilas- ja opettajalähtöiset opetustyylit</a:t>
            </a:r>
            <a:br>
              <a:rPr lang="fi-FI" dirty="0"/>
            </a:br>
            <a:r>
              <a:rPr lang="fi-FI" b="0" i="0" dirty="0" err="1">
                <a:solidFill>
                  <a:srgbClr val="212529"/>
                </a:solidFill>
                <a:effectLst/>
                <a:latin typeface="Lato" panose="020F0502020204030203" pitchFamily="34" charset="0"/>
              </a:rPr>
              <a:t>Instruktio</a:t>
            </a:r>
            <a:r>
              <a:rPr lang="fi-FI" b="0" i="0" dirty="0">
                <a:solidFill>
                  <a:srgbClr val="212529"/>
                </a:solidFill>
                <a:effectLst/>
                <a:latin typeface="Lato" panose="020F0502020204030203" pitchFamily="34" charset="0"/>
              </a:rPr>
              <a:t>, havainnointi, seuranta, arviointi ja palaute</a:t>
            </a:r>
          </a:p>
          <a:p>
            <a:pPr marL="0" indent="0">
              <a:buNone/>
            </a:pPr>
            <a:r>
              <a:rPr lang="fi-FI" b="0" i="0" dirty="0">
                <a:solidFill>
                  <a:srgbClr val="212529"/>
                </a:solidFill>
                <a:effectLst/>
                <a:latin typeface="Lato" panose="020F0502020204030203" pitchFamily="34" charset="0"/>
              </a:rPr>
              <a:t>Erilaiset oppimisympäristöt</a:t>
            </a:r>
            <a:br>
              <a:rPr lang="fi-FI" dirty="0"/>
            </a:br>
            <a:r>
              <a:rPr lang="fi-FI" b="0" i="0" dirty="0">
                <a:solidFill>
                  <a:srgbClr val="212529"/>
                </a:solidFill>
                <a:effectLst/>
                <a:latin typeface="Lato" panose="020F0502020204030203" pitchFamily="34" charset="0"/>
              </a:rPr>
              <a:t>Oppimisympäristön rakentaminen</a:t>
            </a:r>
            <a:br>
              <a:rPr lang="fi-FI" dirty="0"/>
            </a:br>
            <a:r>
              <a:rPr lang="fi-FI" b="0" i="0" dirty="0">
                <a:solidFill>
                  <a:srgbClr val="212529"/>
                </a:solidFill>
                <a:effectLst/>
                <a:latin typeface="Lato" panose="020F0502020204030203" pitchFamily="34" charset="0"/>
              </a:rPr>
              <a:t>Organisointi</a:t>
            </a:r>
            <a:br>
              <a:rPr lang="fi-FI" dirty="0"/>
            </a:br>
            <a:r>
              <a:rPr lang="fi-FI" b="0" i="0" dirty="0">
                <a:solidFill>
                  <a:srgbClr val="212529"/>
                </a:solidFill>
                <a:effectLst/>
                <a:latin typeface="Lato" panose="020F0502020204030203" pitchFamily="34" charset="0"/>
              </a:rPr>
              <a:t>Eriyttäminen ja integraatio</a:t>
            </a:r>
            <a:br>
              <a:rPr lang="fi-FI" dirty="0"/>
            </a:br>
            <a:r>
              <a:rPr lang="fi-FI" b="0" i="0" dirty="0">
                <a:solidFill>
                  <a:srgbClr val="212529"/>
                </a:solidFill>
                <a:effectLst/>
                <a:latin typeface="Lato" panose="020F0502020204030203" pitchFamily="34" charset="0"/>
              </a:rPr>
              <a:t>Eri liikuntamuotojen erityispiirteet ja niiden väliset yhteydet</a:t>
            </a:r>
            <a:br>
              <a:rPr lang="fi-FI" dirty="0"/>
            </a:br>
            <a:r>
              <a:rPr lang="fi-FI" b="0" i="0" dirty="0">
                <a:solidFill>
                  <a:srgbClr val="212529"/>
                </a:solidFill>
                <a:effectLst/>
                <a:latin typeface="Lato" panose="020F0502020204030203" pitchFamily="34" charset="0"/>
              </a:rPr>
              <a:t>Opetuskokeilut ja -harjoitukset</a:t>
            </a:r>
            <a:br>
              <a:rPr lang="fi-FI" dirty="0"/>
            </a:br>
            <a:r>
              <a:rPr lang="fi-FI" b="0" i="0" dirty="0">
                <a:solidFill>
                  <a:srgbClr val="212529"/>
                </a:solidFill>
                <a:effectLst/>
                <a:latin typeface="Lato" panose="020F0502020204030203" pitchFamily="34" charset="0"/>
              </a:rPr>
              <a:t>Eri liikuntamuodot</a:t>
            </a:r>
            <a:br>
              <a:rPr lang="fi-FI" dirty="0"/>
            </a:br>
            <a:r>
              <a:rPr lang="fi-FI" b="0" i="0" dirty="0">
                <a:solidFill>
                  <a:srgbClr val="212529"/>
                </a:solidFill>
                <a:effectLst/>
                <a:latin typeface="Lato" panose="020F0502020204030203" pitchFamily="34" charset="0"/>
              </a:rPr>
              <a:t>Ihmisen anatomia ja fysiologia</a:t>
            </a:r>
            <a:endParaRPr lang="fi-FI" dirty="0"/>
          </a:p>
        </p:txBody>
      </p:sp>
      <p:sp>
        <p:nvSpPr>
          <p:cNvPr id="4" name="Content Placeholder 3">
            <a:extLst>
              <a:ext uri="{FF2B5EF4-FFF2-40B4-BE49-F238E27FC236}">
                <a16:creationId xmlns:a16="http://schemas.microsoft.com/office/drawing/2014/main" id="{1F046524-BCEA-0A32-FF72-0CEEF0AB974D}"/>
              </a:ext>
            </a:extLst>
          </p:cNvPr>
          <p:cNvSpPr>
            <a:spLocks noGrp="1"/>
          </p:cNvSpPr>
          <p:nvPr>
            <p:ph sz="half" idx="2"/>
          </p:nvPr>
        </p:nvSpPr>
        <p:spPr/>
        <p:txBody>
          <a:bodyPr/>
          <a:lstStyle/>
          <a:p>
            <a:pPr marL="0" indent="0">
              <a:buNone/>
            </a:pPr>
            <a:br>
              <a:rPr lang="fi-FI" dirty="0"/>
            </a:br>
            <a:br>
              <a:rPr lang="fi-FI" dirty="0"/>
            </a:br>
            <a:br>
              <a:rPr lang="fi-FI" dirty="0"/>
            </a:br>
            <a:br>
              <a:rPr lang="fi-FI" dirty="0"/>
            </a:br>
            <a:endParaRPr lang="fi-FI" dirty="0"/>
          </a:p>
        </p:txBody>
      </p:sp>
      <p:pic>
        <p:nvPicPr>
          <p:cNvPr id="6" name="Picture 5" descr="A diagram of a triangle with arrows&#10;&#10;Description automatically generated">
            <a:extLst>
              <a:ext uri="{FF2B5EF4-FFF2-40B4-BE49-F238E27FC236}">
                <a16:creationId xmlns:a16="http://schemas.microsoft.com/office/drawing/2014/main" id="{77E4DDBF-59CC-66D4-D2F6-FF3D61381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889" y="1556792"/>
            <a:ext cx="5509653" cy="4392612"/>
          </a:xfrm>
          <a:prstGeom prst="rect">
            <a:avLst/>
          </a:prstGeom>
        </p:spPr>
      </p:pic>
    </p:spTree>
    <p:extLst>
      <p:ext uri="{BB962C8B-B14F-4D97-AF65-F5344CB8AC3E}">
        <p14:creationId xmlns:p14="http://schemas.microsoft.com/office/powerpoint/2010/main" val="461603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476250"/>
            <a:ext cx="10369103" cy="928007"/>
          </a:xfrm>
        </p:spPr>
        <p:txBody>
          <a:bodyPr/>
          <a:lstStyle/>
          <a:p>
            <a:r>
              <a:rPr lang="fi-FI" dirty="0">
                <a:hlinkClick r:id="rId3"/>
              </a:rPr>
              <a:t>https://yle.fi/uutiset/3-10590750</a:t>
            </a:r>
            <a:br>
              <a:rPr lang="fi-FI" dirty="0"/>
            </a:br>
            <a:endParaRPr lang="fi-FI" dirty="0"/>
          </a:p>
        </p:txBody>
      </p:sp>
      <p:sp>
        <p:nvSpPr>
          <p:cNvPr id="3" name="Content Placeholder 2"/>
          <p:cNvSpPr>
            <a:spLocks noGrp="1"/>
          </p:cNvSpPr>
          <p:nvPr>
            <p:ph idx="1"/>
          </p:nvPr>
        </p:nvSpPr>
        <p:spPr/>
        <p:txBody>
          <a:bodyPr/>
          <a:lstStyle/>
          <a:p>
            <a:pPr marL="0" indent="0">
              <a:spcBef>
                <a:spcPts val="0"/>
              </a:spcBef>
              <a:spcAft>
                <a:spcPts val="0"/>
              </a:spcAft>
              <a:buNone/>
            </a:pPr>
            <a:r>
              <a:rPr lang="fi-FI" sz="3200" b="1" dirty="0"/>
              <a:t>Liikunnanopettaja halusi pois "väkisin hiihtämisestä" – nyt tunneilla suksitaan, mutta pelataan myös tietokilpailuja ja kuplafutista</a:t>
            </a:r>
          </a:p>
          <a:p>
            <a:pPr marL="0" indent="0">
              <a:spcBef>
                <a:spcPts val="0"/>
              </a:spcBef>
              <a:spcAft>
                <a:spcPts val="0"/>
              </a:spcAft>
              <a:buNone/>
            </a:pPr>
            <a:endParaRPr lang="fi-FI" sz="3200" dirty="0"/>
          </a:p>
          <a:p>
            <a:pPr marL="0" indent="0">
              <a:spcBef>
                <a:spcPts val="0"/>
              </a:spcBef>
              <a:spcAft>
                <a:spcPts val="0"/>
              </a:spcAft>
              <a:buNone/>
            </a:pPr>
            <a:r>
              <a:rPr lang="fi-FI" sz="3200" dirty="0"/>
              <a:t>Nykyliikuntatunneilla motoriset taidot ovat itse lajeja tärkeämpiä. Opetuksessa korostuu liikunnanriemu. </a:t>
            </a:r>
          </a:p>
          <a:p>
            <a:pPr marL="0" indent="0">
              <a:spcBef>
                <a:spcPts val="0"/>
              </a:spcBef>
              <a:spcAft>
                <a:spcPts val="0"/>
              </a:spcAft>
              <a:buNone/>
            </a:pPr>
            <a:r>
              <a:rPr lang="fi-FI" sz="3200" dirty="0"/>
              <a:t>13.1.2019</a:t>
            </a:r>
          </a:p>
          <a:p>
            <a:endParaRPr lang="fi-FI" dirty="0"/>
          </a:p>
        </p:txBody>
      </p:sp>
    </p:spTree>
    <p:extLst>
      <p:ext uri="{BB962C8B-B14F-4D97-AF65-F5344CB8AC3E}">
        <p14:creationId xmlns:p14="http://schemas.microsoft.com/office/powerpoint/2010/main" val="275459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29293"/>
            <a:ext cx="10369103" cy="781050"/>
          </a:xfrm>
        </p:spPr>
        <p:txBody>
          <a:bodyPr/>
          <a:lstStyle/>
          <a:p>
            <a:r>
              <a:rPr lang="fi-FI" dirty="0"/>
              <a:t>PERUSOPETUKSEN LIIKUNTA (OPS2014)</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43093" y="1620084"/>
            <a:ext cx="3657819" cy="4552115"/>
          </a:xfrm>
        </p:spPr>
      </p:pic>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9021" y="1620085"/>
            <a:ext cx="8046830" cy="471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97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9809" y="195942"/>
            <a:ext cx="10691844"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5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849086"/>
          </a:xfrm>
        </p:spPr>
        <p:txBody>
          <a:bodyPr/>
          <a:lstStyle/>
          <a:p>
            <a:r>
              <a:rPr lang="fi-FI" dirty="0"/>
              <a:t>LIIKUNTA PERUSOPETUKSEN ERI VUOSILUOKILLA</a:t>
            </a:r>
          </a:p>
        </p:txBody>
      </p:sp>
      <p:sp>
        <p:nvSpPr>
          <p:cNvPr id="3" name="Content Placeholder 2"/>
          <p:cNvSpPr>
            <a:spLocks noGrp="1"/>
          </p:cNvSpPr>
          <p:nvPr>
            <p:ph sz="half" idx="1"/>
          </p:nvPr>
        </p:nvSpPr>
        <p:spPr>
          <a:xfrm>
            <a:off x="3805132" y="1440887"/>
            <a:ext cx="8386868" cy="5090542"/>
          </a:xfrm>
        </p:spPr>
        <p:txBody>
          <a:bodyPr/>
          <a:lstStyle/>
          <a:p>
            <a:r>
              <a:rPr lang="fi-FI" sz="2400" b="1" dirty="0">
                <a:latin typeface="Arial Narrow" panose="020B0606020202030204" pitchFamily="34" charset="0"/>
              </a:rPr>
              <a:t>Vuosiluokilla 1–2 </a:t>
            </a:r>
            <a:r>
              <a:rPr lang="fi-FI" sz="2400" dirty="0">
                <a:latin typeface="Arial Narrow" panose="020B0606020202030204" pitchFamily="34" charset="0"/>
              </a:rPr>
              <a:t>korostuu </a:t>
            </a:r>
            <a:r>
              <a:rPr lang="fi-FI" sz="2400" b="1" dirty="0">
                <a:latin typeface="Arial Narrow" panose="020B0606020202030204" pitchFamily="34" charset="0"/>
              </a:rPr>
              <a:t>motoristen perustaitojen </a:t>
            </a:r>
            <a:r>
              <a:rPr lang="fi-FI" sz="2400" dirty="0">
                <a:latin typeface="Arial Narrow" panose="020B0606020202030204" pitchFamily="34" charset="0"/>
              </a:rPr>
              <a:t>leikinomainen oppiminen, liikuntaan liittyvät </a:t>
            </a:r>
            <a:r>
              <a:rPr lang="fi-FI" sz="2400" b="1" dirty="0">
                <a:latin typeface="Arial Narrow" panose="020B0606020202030204" pitchFamily="34" charset="0"/>
              </a:rPr>
              <a:t>myönteiset kokemukset </a:t>
            </a:r>
            <a:r>
              <a:rPr lang="fi-FI" sz="2400" dirty="0">
                <a:latin typeface="Arial Narrow" panose="020B0606020202030204" pitchFamily="34" charset="0"/>
              </a:rPr>
              <a:t>ja </a:t>
            </a:r>
            <a:r>
              <a:rPr lang="fi-FI" sz="2400" b="1" dirty="0">
                <a:latin typeface="Arial Narrow" panose="020B0606020202030204" pitchFamily="34" charset="0"/>
              </a:rPr>
              <a:t>yhdessä</a:t>
            </a:r>
            <a:r>
              <a:rPr lang="fi-FI" sz="2400" dirty="0">
                <a:latin typeface="Arial Narrow" panose="020B0606020202030204" pitchFamily="34" charset="0"/>
              </a:rPr>
              <a:t> </a:t>
            </a:r>
            <a:r>
              <a:rPr lang="fi-FI" sz="2400" b="1" dirty="0">
                <a:latin typeface="Arial Narrow" panose="020B0606020202030204" pitchFamily="34" charset="0"/>
              </a:rPr>
              <a:t>tekeminen</a:t>
            </a:r>
            <a:r>
              <a:rPr lang="fi-FI" sz="2400" dirty="0">
                <a:latin typeface="Arial Narrow" panose="020B0606020202030204" pitchFamily="34" charset="0"/>
              </a:rPr>
              <a:t>, jolloin harjoitellaan vuorovaikutustaitoja ja tunteiden ilmaisun säätelyä.</a:t>
            </a:r>
          </a:p>
          <a:p>
            <a:r>
              <a:rPr lang="fi-FI" sz="2400" b="1" dirty="0">
                <a:latin typeface="Arial Narrow" panose="020B0606020202030204" pitchFamily="34" charset="0"/>
              </a:rPr>
              <a:t>Vuosiluokilla 3–6</a:t>
            </a:r>
            <a:r>
              <a:rPr lang="fi-FI" sz="2400" dirty="0">
                <a:latin typeface="Arial Narrow" panose="020B0606020202030204" pitchFamily="34" charset="0"/>
              </a:rPr>
              <a:t> painopiste siirtyy </a:t>
            </a:r>
            <a:r>
              <a:rPr lang="fi-FI" sz="2400" b="1" dirty="0">
                <a:latin typeface="Arial Narrow" panose="020B0606020202030204" pitchFamily="34" charset="0"/>
              </a:rPr>
              <a:t>perustaitojen vakiinnuttamiseen ja monipuolistamiseen</a:t>
            </a:r>
            <a:r>
              <a:rPr lang="fi-FI" sz="2400" dirty="0">
                <a:latin typeface="Arial Narrow" panose="020B0606020202030204" pitchFamily="34" charset="0"/>
              </a:rPr>
              <a:t>. </a:t>
            </a:r>
            <a:r>
              <a:rPr lang="fi-FI" sz="2400" b="1" dirty="0">
                <a:latin typeface="Arial Narrow" panose="020B0606020202030204" pitchFamily="34" charset="0"/>
              </a:rPr>
              <a:t>Liikunnallisen elämäntavan </a:t>
            </a:r>
            <a:r>
              <a:rPr lang="fi-FI" sz="2400" dirty="0">
                <a:latin typeface="Arial Narrow" panose="020B0606020202030204" pitchFamily="34" charset="0"/>
              </a:rPr>
              <a:t>valmiudet kehittyvät, kun opetus on monipuolista, harjaannuttaa fyysisiä ominaisuuksia ja opetus tukee oppilaiden hyvinvointia, kasvua itsenäisyyteen ja osallisuuteen. </a:t>
            </a:r>
            <a:r>
              <a:rPr lang="fi-FI" sz="2400" b="1" dirty="0">
                <a:latin typeface="Arial Narrow" panose="020B0606020202030204" pitchFamily="34" charset="0"/>
              </a:rPr>
              <a:t>Sosiaalisten taitojen </a:t>
            </a:r>
            <a:r>
              <a:rPr lang="fi-FI" sz="2400" dirty="0">
                <a:latin typeface="Arial Narrow" panose="020B0606020202030204" pitchFamily="34" charset="0"/>
              </a:rPr>
              <a:t>oppiminen edelleen tärkeää. Oppilailta voidaan edellyttää oman kehitysvaiheensa mukaisesti osallistumista toiminnan suunnitteluun ja vastuulliseen toteuttamiseen.</a:t>
            </a:r>
          </a:p>
          <a:p>
            <a:pPr marL="0" indent="0">
              <a:buNone/>
            </a:pPr>
            <a:endParaRPr lang="fi-FI" dirty="0"/>
          </a:p>
        </p:txBody>
      </p:sp>
      <p:pic>
        <p:nvPicPr>
          <p:cNvPr id="5" name="Sisällön paikkamerkki 7" descr="IMG_023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554" r="20554"/>
          <a:stretch>
            <a:fillRect/>
          </a:stretch>
        </p:blipFill>
        <p:spPr bwMode="auto">
          <a:xfrm>
            <a:off x="228600" y="1440887"/>
            <a:ext cx="3576531" cy="4544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91054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Move</a:t>
            </a:r>
            <a:r>
              <a:rPr lang="fi-FI" dirty="0"/>
              <a:t>!</a:t>
            </a:r>
          </a:p>
        </p:txBody>
      </p:sp>
      <p:sp>
        <p:nvSpPr>
          <p:cNvPr id="3" name="Content Placeholder 2"/>
          <p:cNvSpPr>
            <a:spLocks noGrp="1"/>
          </p:cNvSpPr>
          <p:nvPr>
            <p:ph idx="1"/>
          </p:nvPr>
        </p:nvSpPr>
        <p:spPr>
          <a:xfrm>
            <a:off x="479425" y="1556792"/>
            <a:ext cx="11505746" cy="4844007"/>
          </a:xfrm>
        </p:spPr>
        <p:txBody>
          <a:bodyPr/>
          <a:lstStyle/>
          <a:p>
            <a:r>
              <a:rPr lang="fi-FI" sz="2400" dirty="0">
                <a:latin typeface="Arial Narrow" panose="020B0606020202030204" pitchFamily="34" charset="0"/>
              </a:rPr>
              <a:t>Perusopetuksen 5. ja 8. vuosiluokkien oppilaille tarkoitettu fyysisen toimintakyvyn valtakunnallinen tiedonkeruu- ja </a:t>
            </a:r>
            <a:r>
              <a:rPr lang="fi-FI" sz="2400" u="sng" dirty="0">
                <a:latin typeface="Arial Narrow" panose="020B0606020202030204" pitchFamily="34" charset="0"/>
              </a:rPr>
              <a:t>palautejärjestelmä</a:t>
            </a:r>
            <a:r>
              <a:rPr lang="fi-FI" sz="2400" dirty="0">
                <a:latin typeface="Arial Narrow" panose="020B0606020202030204" pitchFamily="34" charset="0"/>
              </a:rPr>
              <a:t>, jonka tietoja hyödynnetään laajoissa terveystarkastuksissa. </a:t>
            </a:r>
            <a:r>
              <a:rPr lang="fi-FI" sz="2400" dirty="0">
                <a:latin typeface="Arial Narrow" panose="020B0606020202030204" pitchFamily="34" charset="0"/>
                <a:hlinkClick r:id="rId3"/>
              </a:rPr>
              <a:t>http://www.edu.fi/move/mika_on_move</a:t>
            </a:r>
            <a:endParaRPr lang="fi-FI" sz="2400" dirty="0">
              <a:latin typeface="Arial Narrow" panose="020B0606020202030204" pitchFamily="34" charset="0"/>
            </a:endParaRPr>
          </a:p>
          <a:p>
            <a:pPr marL="0" indent="0">
              <a:buNone/>
            </a:pPr>
            <a:endParaRPr lang="fi-FI" sz="2400" dirty="0">
              <a:latin typeface="Arial Narrow" panose="020B0606020202030204" pitchFamily="34" charset="0"/>
            </a:endParaRPr>
          </a:p>
          <a:p>
            <a:r>
              <a:rPr lang="fi-FI" sz="2400" b="1" dirty="0">
                <a:latin typeface="Arial Narrow" panose="020B0606020202030204" pitchFamily="34" charset="0"/>
              </a:rPr>
              <a:t>Keskeisenä tarkoituksena on kannustaa omatoimiseen fyysisestä toimintakyvystä huolehtimiseen.</a:t>
            </a:r>
          </a:p>
          <a:p>
            <a:pPr marL="0" indent="0">
              <a:buNone/>
            </a:pPr>
            <a:endParaRPr lang="fi-FI" sz="2400" dirty="0"/>
          </a:p>
          <a:p>
            <a:pPr marL="0" indent="0">
              <a:buNone/>
            </a:pPr>
            <a:r>
              <a:rPr lang="fi-FI" sz="2400" b="1" dirty="0"/>
              <a:t>Kohuttu kuntotesti sai puhtaat paperit – </a:t>
            </a:r>
            <a:r>
              <a:rPr lang="fi-FI" sz="2400" b="1" dirty="0" err="1"/>
              <a:t>Move</a:t>
            </a:r>
            <a:r>
              <a:rPr lang="fi-FI" sz="2400" b="1" dirty="0"/>
              <a:t>-mittausten viivajuoksua verrattiin sählypeliin: "Terveiden lasten liikuntaa ei pidä turhaan rajoittaa” </a:t>
            </a:r>
            <a:r>
              <a:rPr lang="fi-FI" sz="2400" dirty="0">
                <a:latin typeface="Arial Narrow" panose="020B0606020202030204" pitchFamily="34" charset="0"/>
                <a:hlinkClick r:id="rId4"/>
              </a:rPr>
              <a:t>https://yle.fi/uutiset/3-10415807</a:t>
            </a:r>
            <a:endParaRPr lang="fi-FI" sz="2400" dirty="0">
              <a:latin typeface="Arial Narrow" panose="020B0606020202030204" pitchFamily="34" charset="0"/>
            </a:endParaRPr>
          </a:p>
          <a:p>
            <a:pPr marL="0" indent="0">
              <a:buNone/>
            </a:pPr>
            <a:endParaRPr lang="fi-FI" dirty="0"/>
          </a:p>
        </p:txBody>
      </p:sp>
    </p:spTree>
    <p:extLst>
      <p:ext uri="{BB962C8B-B14F-4D97-AF65-F5344CB8AC3E}">
        <p14:creationId xmlns:p14="http://schemas.microsoft.com/office/powerpoint/2010/main" val="734308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78278"/>
            <a:ext cx="10369103" cy="960665"/>
          </a:xfrm>
        </p:spPr>
        <p:txBody>
          <a:bodyPr/>
          <a:lstStyle/>
          <a:p>
            <a:r>
              <a:rPr lang="fi-FI" dirty="0"/>
              <a:t>”Onko kaikki opettajat lukeneet tuon?”</a:t>
            </a:r>
          </a:p>
        </p:txBody>
      </p:sp>
      <p:pic>
        <p:nvPicPr>
          <p:cNvPr id="5" name="Content Placeholder 4"/>
          <p:cNvPicPr>
            <a:picLocks noGrp="1" noChangeAspect="1"/>
          </p:cNvPicPr>
          <p:nvPr>
            <p:ph sz="half" idx="1"/>
          </p:nvPr>
        </p:nvPicPr>
        <p:blipFill>
          <a:blip r:embed="rId2"/>
          <a:stretch>
            <a:fillRect/>
          </a:stretch>
        </p:blipFill>
        <p:spPr>
          <a:xfrm>
            <a:off x="457200" y="1520329"/>
            <a:ext cx="3575957" cy="5161624"/>
          </a:xfrm>
          <a:prstGeom prst="rect">
            <a:avLst/>
          </a:prstGeom>
        </p:spPr>
      </p:pic>
      <p:sp>
        <p:nvSpPr>
          <p:cNvPr id="7" name="Content Placeholder 6"/>
          <p:cNvSpPr>
            <a:spLocks noGrp="1"/>
          </p:cNvSpPr>
          <p:nvPr>
            <p:ph sz="half" idx="2"/>
          </p:nvPr>
        </p:nvSpPr>
        <p:spPr>
          <a:xfrm>
            <a:off x="5861957" y="1773238"/>
            <a:ext cx="5274603" cy="4392612"/>
          </a:xfrm>
        </p:spPr>
        <p:txBody>
          <a:bodyPr/>
          <a:lstStyle/>
          <a:p>
            <a:r>
              <a:rPr lang="fi-FI" sz="2400" dirty="0">
                <a:hlinkClick r:id="rId3"/>
              </a:rPr>
              <a:t>https://www.oph.fi/download/163777_perusopetuksen_opetussuunnitelman_perusteet_2014.pdf</a:t>
            </a:r>
            <a:endParaRPr lang="fi-FI" sz="2400" dirty="0"/>
          </a:p>
          <a:p>
            <a:endParaRPr lang="fi-FI" sz="2400" dirty="0"/>
          </a:p>
          <a:p>
            <a:r>
              <a:rPr lang="fi-FI" sz="2400" dirty="0">
                <a:hlinkClick r:id="rId4"/>
              </a:rPr>
              <a:t>https://www.oph.fi/fi/koulutus-ja-tutkinnot/perusopetuksen-opetussuunnitelman-ydinasiat</a:t>
            </a:r>
            <a:endParaRPr lang="fi-FI" sz="2400" dirty="0"/>
          </a:p>
          <a:p>
            <a:endParaRPr lang="fi-FI" dirty="0"/>
          </a:p>
        </p:txBody>
      </p:sp>
    </p:spTree>
    <p:extLst>
      <p:ext uri="{BB962C8B-B14F-4D97-AF65-F5344CB8AC3E}">
        <p14:creationId xmlns:p14="http://schemas.microsoft.com/office/powerpoint/2010/main" val="223843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7" y="212271"/>
            <a:ext cx="10406288" cy="1344521"/>
          </a:xfrm>
        </p:spPr>
        <p:txBody>
          <a:bodyPr/>
          <a:lstStyle/>
          <a:p>
            <a:r>
              <a:rPr lang="fi-FI" u="sng" dirty="0"/>
              <a:t>Perusopetuksen opetussuunnitelman perusteet </a:t>
            </a:r>
            <a:r>
              <a:rPr lang="fi-FI" sz="2800" dirty="0"/>
              <a:t>(OPS 2014)</a:t>
            </a:r>
            <a:endParaRPr lang="fi-FI" dirty="0"/>
          </a:p>
        </p:txBody>
      </p:sp>
      <p:sp>
        <p:nvSpPr>
          <p:cNvPr id="3" name="Content Placeholder 2"/>
          <p:cNvSpPr>
            <a:spLocks noGrp="1"/>
          </p:cNvSpPr>
          <p:nvPr>
            <p:ph idx="1"/>
          </p:nvPr>
        </p:nvSpPr>
        <p:spPr>
          <a:xfrm>
            <a:off x="228601" y="1355271"/>
            <a:ext cx="11963400" cy="5502729"/>
          </a:xfrm>
        </p:spPr>
        <p:txBody>
          <a:bodyPr/>
          <a:lstStyle/>
          <a:p>
            <a:pPr marL="0" indent="0">
              <a:buNone/>
            </a:pPr>
            <a:r>
              <a:rPr lang="fi-FI" sz="2000" dirty="0"/>
              <a:t>YLEINEN OSA:</a:t>
            </a:r>
          </a:p>
          <a:p>
            <a:pPr marL="0" indent="0">
              <a:buNone/>
            </a:pPr>
            <a:r>
              <a:rPr lang="fi-FI" sz="2000" dirty="0"/>
              <a:t>1) Paikallinen opetussuunnitelma  </a:t>
            </a:r>
          </a:p>
          <a:p>
            <a:pPr marL="0" indent="0">
              <a:buNone/>
            </a:pPr>
            <a:r>
              <a:rPr lang="fi-FI" sz="2000" dirty="0"/>
              <a:t>2) Perusopetus yleissivistyksen perustana: opetuksen järjestämistä ohjaavat velvoitteet, arvoperusta, oppimiskäsitys, paikallisesti päätettävät asiat </a:t>
            </a:r>
          </a:p>
          <a:p>
            <a:pPr marL="0" indent="0">
              <a:buNone/>
            </a:pPr>
            <a:r>
              <a:rPr lang="fi-FI" sz="2000" dirty="0"/>
              <a:t>3) Tehtävä ja yleiset tavoitteet  </a:t>
            </a:r>
          </a:p>
          <a:p>
            <a:pPr marL="0" indent="0">
              <a:buNone/>
            </a:pPr>
            <a:r>
              <a:rPr lang="fi-FI" sz="2000" dirty="0"/>
              <a:t>4) Yhtenäisen perusopetuksen toimintakulttuuri</a:t>
            </a:r>
          </a:p>
          <a:p>
            <a:pPr marL="0" indent="0">
              <a:buNone/>
            </a:pPr>
            <a:r>
              <a:rPr lang="fi-FI" sz="2000" dirty="0"/>
              <a:t>5) Oppimista ja hyvinvointia edistävän koulutuksen järjestäminen</a:t>
            </a:r>
          </a:p>
          <a:p>
            <a:pPr marL="0" indent="0">
              <a:buNone/>
            </a:pPr>
            <a:r>
              <a:rPr lang="fi-FI" sz="2000" dirty="0"/>
              <a:t>6) Oppimisen arviointi</a:t>
            </a:r>
          </a:p>
          <a:p>
            <a:pPr marL="0" indent="0">
              <a:buNone/>
            </a:pPr>
            <a:r>
              <a:rPr lang="fi-FI" sz="2000" dirty="0"/>
              <a:t>7) Oppimisen ja koulunkäynnin tuki</a:t>
            </a:r>
          </a:p>
          <a:p>
            <a:pPr marL="0" indent="0">
              <a:buNone/>
            </a:pPr>
            <a:r>
              <a:rPr lang="fi-FI" sz="2000" dirty="0"/>
              <a:t>8) Kieleen, kulttuuriin ja maailmankatsomukseen liittyviä erityiskysymyksiä </a:t>
            </a:r>
          </a:p>
          <a:p>
            <a:pPr marL="0" indent="0">
              <a:buNone/>
            </a:pPr>
            <a:endParaRPr lang="fi-FI" sz="2000" dirty="0"/>
          </a:p>
          <a:p>
            <a:pPr marL="0" indent="0">
              <a:buNone/>
            </a:pPr>
            <a:r>
              <a:rPr lang="fi-FI" sz="2000" dirty="0"/>
              <a:t>OPPIAINEKOHTAISET OSAT:</a:t>
            </a:r>
          </a:p>
          <a:p>
            <a:pPr marL="0" indent="0">
              <a:buNone/>
            </a:pPr>
            <a:r>
              <a:rPr lang="fi-FI" sz="2000" dirty="0"/>
              <a:t>9) Eri oppiaineiden tavoitteet ja opetuksen keskeiset sisällöt</a:t>
            </a:r>
          </a:p>
          <a:p>
            <a:pPr marL="0" indent="0">
              <a:buNone/>
            </a:pPr>
            <a:endParaRPr lang="fi-FI" sz="2400" dirty="0"/>
          </a:p>
        </p:txBody>
      </p:sp>
    </p:spTree>
    <p:extLst>
      <p:ext uri="{BB962C8B-B14F-4D97-AF65-F5344CB8AC3E}">
        <p14:creationId xmlns:p14="http://schemas.microsoft.com/office/powerpoint/2010/main" val="309358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09415"/>
            <a:ext cx="10369103" cy="770299"/>
          </a:xfrm>
        </p:spPr>
        <p:txBody>
          <a:bodyPr/>
          <a:lstStyle/>
          <a:p>
            <a:r>
              <a:rPr lang="fi-FI" sz="3600" dirty="0"/>
              <a:t>Perusopetuksen arvopohja </a:t>
            </a:r>
            <a:r>
              <a:rPr lang="fi-FI" sz="3600" dirty="0">
                <a:sym typeface="Wingdings" panose="05000000000000000000" pitchFamily="2" charset="2"/>
              </a:rPr>
              <a:t> Onko muuttunut?</a:t>
            </a:r>
            <a:endParaRPr lang="fi-FI" sz="3600" dirty="0"/>
          </a:p>
        </p:txBody>
      </p:sp>
      <p:sp>
        <p:nvSpPr>
          <p:cNvPr id="3" name="Content Placeholder 2"/>
          <p:cNvSpPr>
            <a:spLocks noGrp="1"/>
          </p:cNvSpPr>
          <p:nvPr>
            <p:ph idx="1"/>
          </p:nvPr>
        </p:nvSpPr>
        <p:spPr>
          <a:xfrm>
            <a:off x="506186" y="1289957"/>
            <a:ext cx="11560628" cy="5568043"/>
          </a:xfrm>
        </p:spPr>
        <p:txBody>
          <a:bodyPr/>
          <a:lstStyle/>
          <a:p>
            <a:pPr marL="0" indent="0">
              <a:buNone/>
            </a:pPr>
            <a:r>
              <a:rPr lang="fi-FI" sz="2800" u="sng" dirty="0"/>
              <a:t>OPS 2004</a:t>
            </a:r>
          </a:p>
          <a:p>
            <a:r>
              <a:rPr lang="fi-FI" sz="2800" dirty="0"/>
              <a:t>ihmisoikeudet, tasa-arvo, demokratia, luonnon monimuotoisuuden ja ympäristön elinkelpoisuuden säilyttäminen sekä monikulttuurisuuden hyväksyminen</a:t>
            </a:r>
          </a:p>
          <a:p>
            <a:pPr marL="0" indent="0">
              <a:buNone/>
            </a:pPr>
            <a:r>
              <a:rPr lang="fi-FI" sz="2800" u="sng" dirty="0"/>
              <a:t>OPS 2014</a:t>
            </a:r>
          </a:p>
          <a:p>
            <a:r>
              <a:rPr lang="fi-FI" sz="2800" dirty="0"/>
              <a:t>Oppilaan ainutlaatuisuus ja oikeus hyvään opetukseen</a:t>
            </a:r>
          </a:p>
          <a:p>
            <a:r>
              <a:rPr lang="fi-FI" sz="2800" dirty="0"/>
              <a:t>Ihmisyys, sivistys, tasa-arvo ja demokratia</a:t>
            </a:r>
          </a:p>
          <a:p>
            <a:r>
              <a:rPr lang="fi-FI" sz="2800" dirty="0"/>
              <a:t>Kulttuurinen moninaisuus rikkautena</a:t>
            </a:r>
          </a:p>
          <a:p>
            <a:r>
              <a:rPr lang="fi-FI" sz="2800" dirty="0"/>
              <a:t>Kestävän elämäntavan välttämättömyys</a:t>
            </a:r>
          </a:p>
          <a:p>
            <a:endParaRPr lang="fi-FI" dirty="0"/>
          </a:p>
        </p:txBody>
      </p:sp>
    </p:spTree>
    <p:extLst>
      <p:ext uri="{BB962C8B-B14F-4D97-AF65-F5344CB8AC3E}">
        <p14:creationId xmlns:p14="http://schemas.microsoft.com/office/powerpoint/2010/main" val="151210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28600"/>
            <a:ext cx="10369103" cy="881743"/>
          </a:xfrm>
        </p:spPr>
        <p:txBody>
          <a:bodyPr/>
          <a:lstStyle/>
          <a:p>
            <a:r>
              <a:rPr lang="fi-FI" dirty="0"/>
              <a:t>Perusopetuksen tehtävä </a:t>
            </a:r>
            <a:r>
              <a:rPr lang="fi-FI" sz="2800" dirty="0"/>
              <a:t>(OPS 2014) </a:t>
            </a:r>
            <a:endParaRPr lang="fi-FI" dirty="0"/>
          </a:p>
        </p:txBody>
      </p:sp>
      <p:sp>
        <p:nvSpPr>
          <p:cNvPr id="3" name="Content Placeholder 2"/>
          <p:cNvSpPr>
            <a:spLocks noGrp="1"/>
          </p:cNvSpPr>
          <p:nvPr>
            <p:ph sz="half" idx="1"/>
          </p:nvPr>
        </p:nvSpPr>
        <p:spPr>
          <a:xfrm>
            <a:off x="163286" y="1420586"/>
            <a:ext cx="7119257" cy="5195135"/>
          </a:xfrm>
        </p:spPr>
        <p:txBody>
          <a:bodyPr/>
          <a:lstStyle/>
          <a:p>
            <a:pPr marL="0" indent="0">
              <a:buNone/>
            </a:pPr>
            <a:r>
              <a:rPr lang="fi-FI" sz="2400" b="1" dirty="0">
                <a:latin typeface="Arial Narrow" panose="020B0606020202030204" pitchFamily="34" charset="0"/>
              </a:rPr>
              <a:t>Kasvatus- ja opetustehtävä</a:t>
            </a:r>
          </a:p>
          <a:p>
            <a:pPr>
              <a:buFontTx/>
              <a:buChar char="-"/>
            </a:pPr>
            <a:r>
              <a:rPr lang="fi-FI" sz="2400" dirty="0">
                <a:latin typeface="Arial Narrow" panose="020B0606020202030204" pitchFamily="34" charset="0"/>
              </a:rPr>
              <a:t>Tavoitteena on tukea oppilaiden kasvua ihmisinä ja yhteiskunnan jäseninä sekä opettaa tarpeellisia tietoja ja taitoja. </a:t>
            </a:r>
          </a:p>
          <a:p>
            <a:pPr>
              <a:buFontTx/>
              <a:buChar char="-"/>
            </a:pPr>
            <a:r>
              <a:rPr lang="fi-FI" sz="2400" dirty="0">
                <a:latin typeface="Arial Narrow" panose="020B0606020202030204" pitchFamily="34" charset="0"/>
              </a:rPr>
              <a:t>Perusopetus tuottaa kaikille saman jatko-opintokelpoisuuden.</a:t>
            </a:r>
            <a:endParaRPr lang="fi-FI" sz="2400" i="1" dirty="0">
              <a:latin typeface="Arial Narrow" panose="020B0606020202030204" pitchFamily="34" charset="0"/>
            </a:endParaRPr>
          </a:p>
          <a:p>
            <a:pPr marL="0" indent="0">
              <a:buNone/>
            </a:pPr>
            <a:r>
              <a:rPr lang="fi-FI" sz="2400" b="1" dirty="0">
                <a:latin typeface="Arial Narrow" panose="020B0606020202030204" pitchFamily="34" charset="0"/>
              </a:rPr>
              <a:t>Laaja-alainen osaaminen </a:t>
            </a:r>
            <a:r>
              <a:rPr lang="fi-FI" sz="2400" dirty="0">
                <a:latin typeface="Arial Narrow" panose="020B0606020202030204" pitchFamily="34" charset="0"/>
              </a:rPr>
              <a:t>tarkoittaa:</a:t>
            </a:r>
          </a:p>
          <a:p>
            <a:pPr>
              <a:buFontTx/>
              <a:buChar char="-"/>
            </a:pPr>
            <a:r>
              <a:rPr lang="fi-FI" sz="2400" i="1" dirty="0">
                <a:latin typeface="Arial Narrow" panose="020B0606020202030204" pitchFamily="34" charset="0"/>
              </a:rPr>
              <a:t>tietojen, taitojen, arvojen, asenteiden ja tahdon muodostamaa kokonaisuutta. </a:t>
            </a:r>
          </a:p>
          <a:p>
            <a:pPr>
              <a:buFontTx/>
              <a:buChar char="-"/>
            </a:pPr>
            <a:r>
              <a:rPr lang="fi-FI" sz="2400" i="1" dirty="0">
                <a:latin typeface="Arial Narrow" panose="020B0606020202030204" pitchFamily="34" charset="0"/>
              </a:rPr>
              <a:t>kykyä käyttää tietoja ja taitoja tilanteen edellyttämällä tavalla</a:t>
            </a:r>
          </a:p>
          <a:p>
            <a:pPr>
              <a:buFontTx/>
              <a:buChar char="-"/>
            </a:pPr>
            <a:r>
              <a:rPr lang="fi-FI" sz="2400" i="1" dirty="0">
                <a:latin typeface="Arial Narrow" panose="020B0606020202030204" pitchFamily="34" charset="0"/>
              </a:rPr>
              <a:t>tiedon- ja taidonalat ylittävää ja yhdistävää osaamista. (OPS 2014)</a:t>
            </a:r>
          </a:p>
          <a:p>
            <a:endParaRPr lang="fi-FI"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73366" y="898071"/>
            <a:ext cx="4531038" cy="5717650"/>
          </a:xfrm>
          <a:prstGeom prst="rect">
            <a:avLst/>
          </a:prstGeom>
        </p:spPr>
      </p:pic>
    </p:spTree>
    <p:extLst>
      <p:ext uri="{BB962C8B-B14F-4D97-AF65-F5344CB8AC3E}">
        <p14:creationId xmlns:p14="http://schemas.microsoft.com/office/powerpoint/2010/main" val="8007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SizeRe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829" y="0"/>
            <a:ext cx="5588127" cy="6613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871" y="2660204"/>
            <a:ext cx="2612572" cy="1384995"/>
          </a:xfrm>
          <a:prstGeom prst="rect">
            <a:avLst/>
          </a:prstGeom>
          <a:noFill/>
        </p:spPr>
        <p:txBody>
          <a:bodyPr wrap="square" rtlCol="0">
            <a:spAutoFit/>
          </a:bodyPr>
          <a:lstStyle/>
          <a:p>
            <a:r>
              <a:rPr lang="fi-FI" sz="2800" dirty="0"/>
              <a:t>Tavoitteena laaja-alainen osaaminen.</a:t>
            </a:r>
          </a:p>
        </p:txBody>
      </p:sp>
    </p:spTree>
    <p:extLst>
      <p:ext uri="{BB962C8B-B14F-4D97-AF65-F5344CB8AC3E}">
        <p14:creationId xmlns:p14="http://schemas.microsoft.com/office/powerpoint/2010/main" val="171189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Mikä on sinun käsityksesi perusopetuksen tehtävästä?</a:t>
            </a:r>
          </a:p>
        </p:txBody>
      </p:sp>
      <p:sp>
        <p:nvSpPr>
          <p:cNvPr id="3" name="Content Placeholder 2"/>
          <p:cNvSpPr>
            <a:spLocks noGrp="1"/>
          </p:cNvSpPr>
          <p:nvPr>
            <p:ph idx="1"/>
          </p:nvPr>
        </p:nvSpPr>
        <p:spPr>
          <a:xfrm>
            <a:off x="479425" y="1773239"/>
            <a:ext cx="11375118" cy="4725532"/>
          </a:xfrm>
        </p:spPr>
        <p:txBody>
          <a:bodyPr/>
          <a:lstStyle/>
          <a:p>
            <a:pPr marL="0" indent="0">
              <a:buNone/>
            </a:pPr>
            <a:r>
              <a:rPr lang="fi-FI" sz="3200" dirty="0"/>
              <a:t>Valitse seuraavasta kuvasta </a:t>
            </a:r>
            <a:r>
              <a:rPr lang="fi-FI" sz="3200" b="1" dirty="0"/>
              <a:t>3 mielestäsi tärkeintä tehtävää </a:t>
            </a:r>
            <a:r>
              <a:rPr lang="fi-FI" sz="3200" dirty="0"/>
              <a:t>ja lisäksi </a:t>
            </a:r>
            <a:r>
              <a:rPr lang="fi-FI" sz="3200" b="1" dirty="0"/>
              <a:t>3 vähiten tärkeintä tehtävää</a:t>
            </a:r>
            <a:r>
              <a:rPr lang="fi-FI" sz="3200" dirty="0"/>
              <a:t>?</a:t>
            </a:r>
          </a:p>
          <a:p>
            <a:pPr marL="0" indent="0">
              <a:buNone/>
            </a:pPr>
            <a:endParaRPr lang="fi-FI" sz="3200" dirty="0"/>
          </a:p>
          <a:p>
            <a:pPr marL="0" indent="0">
              <a:buNone/>
            </a:pPr>
            <a:r>
              <a:rPr lang="fi-FI" sz="3200" dirty="0"/>
              <a:t>Kuva perustuu opettajien, oppilaiden ja koulun muun henkilökunnan näkemyksiin koulun tehtävästä (Hakala, L. 2011. Väitös, HY)</a:t>
            </a:r>
          </a:p>
          <a:p>
            <a:endParaRPr lang="fi-FI" sz="3200" dirty="0"/>
          </a:p>
        </p:txBody>
      </p:sp>
    </p:spTree>
    <p:extLst>
      <p:ext uri="{BB962C8B-B14F-4D97-AF65-F5344CB8AC3E}">
        <p14:creationId xmlns:p14="http://schemas.microsoft.com/office/powerpoint/2010/main" val="159880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961</TotalTime>
  <Words>2071</Words>
  <Application>Microsoft Office PowerPoint</Application>
  <PresentationFormat>Widescreen</PresentationFormat>
  <Paragraphs>204</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Aleo</vt:lpstr>
      <vt:lpstr>Arial</vt:lpstr>
      <vt:lpstr>Arial Narrow</vt:lpstr>
      <vt:lpstr>Arial Rounded MT Bold</vt:lpstr>
      <vt:lpstr>Calibri</vt:lpstr>
      <vt:lpstr>Lato</vt:lpstr>
      <vt:lpstr>Lato Black</vt:lpstr>
      <vt:lpstr>Wingdings</vt:lpstr>
      <vt:lpstr>jyo</vt:lpstr>
      <vt:lpstr>OPS, MOK, toiminnallinen opetus, aktivoiva opetus, oppiaineintegraatio</vt:lpstr>
      <vt:lpstr>OPSia uudistetaan noin 10 vuoden välein -&gt; yhteiskunta, elinolot, kulttuuri jne. muuttuvat ja luovat tarpeen kehittää koulutusta</vt:lpstr>
      <vt:lpstr>Tommi Kinnusen kolumni (6.1.2020) KUKA KOULUISSA OPETTAA JA MITÄ?</vt:lpstr>
      <vt:lpstr>”Onko kaikki opettajat lukeneet tuon?”</vt:lpstr>
      <vt:lpstr>Perusopetuksen opetussuunnitelman perusteet (OPS 2014)</vt:lpstr>
      <vt:lpstr>Perusopetuksen arvopohja  Onko muuttunut?</vt:lpstr>
      <vt:lpstr>Perusopetuksen tehtävä (OPS 2014) </vt:lpstr>
      <vt:lpstr>PowerPoint Presentation</vt:lpstr>
      <vt:lpstr>Mikä on sinun käsityksesi perusopetuksen tehtävästä?</vt:lpstr>
      <vt:lpstr>PowerPoint Presentation</vt:lpstr>
      <vt:lpstr>OPPIMISKÄSITYS (OPS2014)</vt:lpstr>
      <vt:lpstr>OPETUSSUUNNITELMAN KESKEISIÄ KÄSITTEITÄ </vt:lpstr>
      <vt:lpstr>OPETUKSEN EHEYTTÄMINEN?</vt:lpstr>
      <vt:lpstr>Move!:a fyysiikan tunneilla Newtonin opein (Liito 2/2020: Kääpä &amp; Nevanpää)</vt:lpstr>
      <vt:lpstr>MONIALAISET OPPIMISKOKONAISUUDET (OPS2014)</vt:lpstr>
      <vt:lpstr>Aktivoivan opetuksen periaatteita </vt:lpstr>
      <vt:lpstr>PowerPoint Presentation</vt:lpstr>
      <vt:lpstr>Toiminnallinen oppiminen</vt:lpstr>
      <vt:lpstr>Toiminnallinen oppiminen</vt:lpstr>
      <vt:lpstr>Huom:  Kun puhutaan toiminnallisesta oppimisesta, kyseessä ei ole välipala liikkuminen oppimistehtävien välillä (joka sekin on koulupäivän liikunnallistamista), vaan tällöin toimintaa hyödynnetään varsinaisen oppimistavoitteen saavuttamiseksi.   Toiminnallisessa tavassa toteuttaa opetusta on helpompi huomioida kaikenlaiset oppijat ja heidän oppimisen tapansa.   Se antaa mahdollisuuden näyttää osaamistaan myös niille lapsille, joilla on haasteita näyttää osaamistaan perinteisillä tavoilla.</vt:lpstr>
      <vt:lpstr>Lisää toiminnallisia vinkkejä..</vt:lpstr>
      <vt:lpstr>KOULUN TOIMINTAKULTTUURI (OPS2014)</vt:lpstr>
      <vt:lpstr>KOULUN TOIMINTAKULTTUURI (OPS2014)</vt:lpstr>
      <vt:lpstr>ESIMERKKI: Hyvinvointi ja turvallinen arki  koulun toimintakulttuurissa</vt:lpstr>
      <vt:lpstr>LIIKUNTA PERUSOPETUKSESSA Liikunnan tehtävä perusopetuksessa? </vt:lpstr>
      <vt:lpstr>LIIKUNTA PERUSOPETUKSESSA (OPS2014)</vt:lpstr>
      <vt:lpstr>LIIKUNTA PERUSOPETUKSESSA (OPS2014)</vt:lpstr>
      <vt:lpstr>PowerPoint Presentation</vt:lpstr>
      <vt:lpstr>Didaktiikka</vt:lpstr>
      <vt:lpstr>Liikunnan didaktiikka</vt:lpstr>
      <vt:lpstr>https://yle.fi/uutiset/3-10590750 </vt:lpstr>
      <vt:lpstr>PERUSOPETUKSEN LIIKUNTA (OPS2014)</vt:lpstr>
      <vt:lpstr>PowerPoint Presentation</vt:lpstr>
      <vt:lpstr>LIIKUNTA PERUSOPETUKSEN ERI VUOSILUOKILLA</vt:lpstr>
      <vt:lpstr>Move!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Kääpä, Mari</dc:creator>
  <cp:lastModifiedBy>Kääpä, Mari</cp:lastModifiedBy>
  <cp:revision>6</cp:revision>
  <dcterms:created xsi:type="dcterms:W3CDTF">2021-08-30T06:20:28Z</dcterms:created>
  <dcterms:modified xsi:type="dcterms:W3CDTF">2024-04-19T08:00:20Z</dcterms:modified>
</cp:coreProperties>
</file>