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g4iLxMPkXR2E4AgbTkyYwULyLA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" name="Google Shape;5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551b1dee18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" name="Google Shape;66;g1551b1dee1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551b1dee1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" name="Google Shape;74;g1551b1dee1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4b4b724f7e_1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" name="Google Shape;82;g14b4b724f7e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343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>
  <p:cSld name="Otsikko ja sisältö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838200" y="983457"/>
            <a:ext cx="10515600" cy="72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838200" y="983456"/>
            <a:ext cx="10515600" cy="82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-1" y="403"/>
            <a:ext cx="12192717" cy="68575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4" name="Google Shape;14;p5"/>
          <p:cNvSpPr txBox="1"/>
          <p:nvPr/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fi-FI"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Dian otsikko, pistekoko 42</a:t>
            </a:r>
            <a:endParaRPr sz="4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5"/>
          <p:cNvSpPr txBox="1"/>
          <p:nvPr/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fi-FI"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Dian otsikko, pistekoko 42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5"/>
          <p:cNvSpPr txBox="1"/>
          <p:nvPr/>
        </p:nvSpPr>
        <p:spPr>
          <a:xfrm>
            <a:off x="838200" y="2068497"/>
            <a:ext cx="10515600" cy="410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Tähän tekstiä Calibri-fontilla ja koolla 26.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Fontin väri on musta.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Mielellään kirjoitetaan lyhyillä, kokonaisilla lauseilla.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Ensin käytetään palluroita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Char char="̶"/>
            </a:pPr>
            <a:r>
              <a:rPr lang="fi-FI"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mutta sisennetyt kohdat merkitään ranskalaisin viivoin.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7</a:t>
            </a:r>
            <a:r>
              <a:rPr lang="fi-FI" sz="480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fi-FI"/>
              <a:t>Koulu</a:t>
            </a:r>
            <a:endParaRPr/>
          </a:p>
        </p:txBody>
      </p:sp>
      <p:sp>
        <p:nvSpPr>
          <p:cNvPr id="55" name="Google Shape;5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fi-FI"/>
              <a:t>Ydinsisällöt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088" cy="73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Koulun tehtävät ja merkitys</a:t>
            </a:r>
            <a:endParaRPr/>
          </a:p>
        </p:txBody>
      </p:sp>
      <p:sp>
        <p:nvSpPr>
          <p:cNvPr id="62" name="Google Shape;62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i-FI"/>
              <a:t>7. Koulu</a:t>
            </a:r>
            <a:endParaRPr/>
          </a:p>
        </p:txBody>
      </p:sp>
      <p:sp>
        <p:nvSpPr>
          <p:cNvPr id="63" name="Google Shape;63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C4F070E-634A-FBB0-14B7-479047938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764" y="1739891"/>
            <a:ext cx="6304471" cy="461645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551b1dee18_0_7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1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Koulun arvo ja arvot</a:t>
            </a:r>
            <a:endParaRPr/>
          </a:p>
        </p:txBody>
      </p:sp>
      <p:sp>
        <p:nvSpPr>
          <p:cNvPr id="69" name="Google Shape;69;g1551b1dee18_0_7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Koululla on monta tehtävää: sivistys, tietojen ja taitojen oppiminen, opiskelijoiden maailmankuvan rakentuminen sekä työelämään valmistavien taitojen opettaminen.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Koulu edistää yhdenvertaisuutta: kaikilla tulee olla yhtäläiset mahdollisuudet kouluttautua.</a:t>
            </a:r>
            <a:endParaRPr sz="2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Koulu on sitoutunut edistämään tiettyjä arvoja: demokratia, sivistys, oikeudenmukaisuus, ihmisoikeuksien kunnioittaminen, yhdenvertaisuus, sukupuolien välinen tasa-arvo sekä välittäminen ja huolenpito.</a:t>
            </a:r>
            <a:endParaRPr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Koulu on merkittävä yhteiskunnallinen vallankäytön väline: esimerkiksi Suomessa kaikki yhteiskunnan jäsenet käyvät koulussa.</a:t>
            </a:r>
            <a:endParaRPr dirty="0"/>
          </a:p>
        </p:txBody>
      </p:sp>
      <p:sp>
        <p:nvSpPr>
          <p:cNvPr id="70" name="Google Shape;70;g1551b1dee18_0_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i-FI"/>
              <a:t>7. Koulu</a:t>
            </a:r>
            <a:endParaRPr/>
          </a:p>
        </p:txBody>
      </p:sp>
      <p:sp>
        <p:nvSpPr>
          <p:cNvPr id="71" name="Google Shape;71;g1551b1dee18_0_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551b1dee18_0_0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1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Koulun maailmankuva</a:t>
            </a:r>
            <a:endParaRPr/>
          </a:p>
        </p:txBody>
      </p:sp>
      <p:sp>
        <p:nvSpPr>
          <p:cNvPr id="77" name="Google Shape;77;g1551b1dee18_0_0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Koulu ja koulutus muokkaavat merkittävästi jokaisen opiskelijan maailmankuvaa.</a:t>
            </a:r>
            <a:endParaRPr dirty="0"/>
          </a:p>
          <a:p>
            <a:pPr marL="914400" marR="0" lvl="1" indent="-393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̶"/>
            </a:pPr>
            <a:r>
              <a:rPr lang="fi-FI" dirty="0"/>
              <a:t>Käsitys maailmasta muodostuu huomattavalta osin koulussa opetettavien tietojen ja taitojen kautta.</a:t>
            </a:r>
          </a:p>
          <a:p>
            <a:pPr marL="914400" marR="0" lvl="1" indent="-393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̶"/>
            </a:pPr>
            <a:endParaRPr sz="800"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Koulun on tarjottava huomattavan laaja kattaus eri alojen opetusta, jotta se kykenee vastaamaan yhteiskunnan monimuotoisiin tarpeisiin.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endParaRPr sz="800"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Eri oppiaineet välittävät erilaisia maailmankuvia.</a:t>
            </a:r>
            <a:endParaRPr dirty="0"/>
          </a:p>
          <a:p>
            <a:pPr marL="914400" marR="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̶"/>
            </a:pPr>
            <a:r>
              <a:rPr lang="fi-FI" dirty="0"/>
              <a:t>Esimerkiksi luonnontieteiden naturalistinen ja ihmistieteiden kulttuurinen todellisuuskäsitys.</a:t>
            </a:r>
            <a:endParaRPr dirty="0"/>
          </a:p>
        </p:txBody>
      </p:sp>
      <p:sp>
        <p:nvSpPr>
          <p:cNvPr id="78" name="Google Shape;78;g1551b1dee18_0_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i-FI"/>
              <a:t>7. Koulu</a:t>
            </a:r>
            <a:endParaRPr/>
          </a:p>
        </p:txBody>
      </p:sp>
      <p:sp>
        <p:nvSpPr>
          <p:cNvPr id="79" name="Google Shape;79;g1551b1dee18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14b4b724f7e_1_2"/>
          <p:cNvSpPr txBox="1">
            <a:spLocks noGrp="1"/>
          </p:cNvSpPr>
          <p:nvPr>
            <p:ph type="title"/>
          </p:nvPr>
        </p:nvSpPr>
        <p:spPr>
          <a:xfrm>
            <a:off x="838200" y="996950"/>
            <a:ext cx="88281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i-FI"/>
              <a:t>Koulu ja yhteiskunta</a:t>
            </a:r>
            <a:endParaRPr/>
          </a:p>
        </p:txBody>
      </p:sp>
      <p:sp>
        <p:nvSpPr>
          <p:cNvPr id="85" name="Google Shape;85;g14b4b724f7e_1_2"/>
          <p:cNvSpPr txBox="1">
            <a:spLocks noGrp="1"/>
          </p:cNvSpPr>
          <p:nvPr>
            <p:ph type="body" idx="1"/>
          </p:nvPr>
        </p:nvSpPr>
        <p:spPr>
          <a:xfrm>
            <a:off x="838200" y="2068497"/>
            <a:ext cx="10515600" cy="41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Koulu on yksi yhteiskunnan keskeisistä virallisista instituutioista.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endParaRPr lang="fi-FI" sz="800" dirty="0"/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endParaRPr sz="800"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Koulu mahdollistaa yleissivistyksen ja toimii kasvatuslaitoksena.</a:t>
            </a:r>
            <a:endParaRPr dirty="0"/>
          </a:p>
          <a:p>
            <a:pPr marL="914400" marR="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̶"/>
            </a:pPr>
            <a:r>
              <a:rPr lang="fi-FI" dirty="0"/>
              <a:t>Opettaa sekä tietoja ja taitoja että arvoja, asenteita ja käyttäytymistapoja.</a:t>
            </a:r>
          </a:p>
          <a:p>
            <a:pPr marL="914400" marR="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̶"/>
            </a:pPr>
            <a:endParaRPr sz="500" dirty="0"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</a:pPr>
            <a:r>
              <a:rPr lang="fi-FI" dirty="0"/>
              <a:t>Koulu on yhtä aikaa poliittinen ja epäpoliittinen.</a:t>
            </a:r>
            <a:endParaRPr dirty="0"/>
          </a:p>
          <a:p>
            <a:pPr marL="914400" marR="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̶"/>
            </a:pPr>
            <a:r>
              <a:rPr lang="fi-FI" dirty="0"/>
              <a:t>Koulun yhteiskunnallinen tehtävä on tuottaa tiedoiltaan ja taidoiltaan hyödyllisiä kansalaisia.</a:t>
            </a:r>
            <a:endParaRPr dirty="0"/>
          </a:p>
          <a:p>
            <a:pPr marL="914400" marR="0" lvl="1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̶"/>
            </a:pPr>
            <a:r>
              <a:rPr lang="fi-FI" dirty="0"/>
              <a:t>Koulun tehtävä ei kuitenkaan ole kasvattaa esimerkiksi vain vasemmistolaista tai oikeistolaisia eikä liberaaleja tai konservatiiveja.</a:t>
            </a:r>
            <a:endParaRPr dirty="0"/>
          </a:p>
        </p:txBody>
      </p:sp>
      <p:sp>
        <p:nvSpPr>
          <p:cNvPr id="86" name="Google Shape;86;g14b4b724f7e_1_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i-FI"/>
              <a:t>7. Koulu</a:t>
            </a:r>
            <a:endParaRPr/>
          </a:p>
        </p:txBody>
      </p:sp>
      <p:sp>
        <p:nvSpPr>
          <p:cNvPr id="87" name="Google Shape;87;g14b4b724f7e_1_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779864A8E53F6459A7BFA8B82C39053" ma:contentTypeVersion="11" ma:contentTypeDescription="Luo uusi asiakirja." ma:contentTypeScope="" ma:versionID="ae284c7e5eef1f2e29b82cd30f72fc24">
  <xsd:schema xmlns:xsd="http://www.w3.org/2001/XMLSchema" xmlns:xs="http://www.w3.org/2001/XMLSchema" xmlns:p="http://schemas.microsoft.com/office/2006/metadata/properties" xmlns:ns2="f4750cce-e850-4c6e-b990-1a1612c71b49" xmlns:ns3="f0974581-4bbf-443e-902f-14073e9fb4f6" targetNamespace="http://schemas.microsoft.com/office/2006/metadata/properties" ma:root="true" ma:fieldsID="a755875a2f3ca324a7c49bc594a1c5db" ns2:_="" ns3:_="">
    <xsd:import namespace="f4750cce-e850-4c6e-b990-1a1612c71b49"/>
    <xsd:import namespace="f0974581-4bbf-443e-902f-14073e9f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750cce-e850-4c6e-b990-1a1612c71b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Kuvien tunnisteet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8741ba6-63af-4df1-8658-072236ec27dc}" ma:internalName="TaxCatchAll" ma:showField="CatchAllData" ma:web="84800065-3590-4970-a684-5ccec33c54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974581-4bbf-443e-902f-14073e9fb4f6" xsi:nil="true"/>
    <lcf76f155ced4ddcb4097134ff3c332f xmlns="f4750cce-e850-4c6e-b990-1a1612c71b4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6CE07FB-570F-4043-A33E-BB86AC20A3AB}"/>
</file>

<file path=customXml/itemProps2.xml><?xml version="1.0" encoding="utf-8"?>
<ds:datastoreItem xmlns:ds="http://schemas.openxmlformats.org/officeDocument/2006/customXml" ds:itemID="{5B1054ED-6939-41FB-9468-2ED14EF9E306}"/>
</file>

<file path=customXml/itemProps3.xml><?xml version="1.0" encoding="utf-8"?>
<ds:datastoreItem xmlns:ds="http://schemas.openxmlformats.org/officeDocument/2006/customXml" ds:itemID="{926EDFAD-056C-45E7-80CA-5250FA912B1E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221</Words>
  <PresentationFormat>Laajakuva</PresentationFormat>
  <Paragraphs>34</Paragraphs>
  <Slides>5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Office-teema</vt:lpstr>
      <vt:lpstr>7. Koulu</vt:lpstr>
      <vt:lpstr>Koulun tehtävät ja merkitys</vt:lpstr>
      <vt:lpstr>Koulun arvo ja arvot</vt:lpstr>
      <vt:lpstr>Koulun maailmankuva</vt:lpstr>
      <vt:lpstr>Koulu ja yhteiskunta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2021-06-01T16:07:13Z</dcterms:created>
  <dcterms:modified xsi:type="dcterms:W3CDTF">2022-09-26T09:14:10Z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0x0101000779864A8E53F6459A7BFA8B82C39053</vt:lpwstr>
  </property>
</Properties>
</file>