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handoutMasterIdLst>
    <p:handoutMasterId r:id="rId15"/>
  </p:handoutMasterIdLst>
  <p:sldIdLst>
    <p:sldId id="256" r:id="rId2"/>
    <p:sldId id="271" r:id="rId3"/>
    <p:sldId id="257" r:id="rId4"/>
    <p:sldId id="275" r:id="rId5"/>
    <p:sldId id="272" r:id="rId6"/>
    <p:sldId id="273" r:id="rId7"/>
    <p:sldId id="274" r:id="rId8"/>
    <p:sldId id="269" r:id="rId9"/>
    <p:sldId id="267" r:id="rId10"/>
    <p:sldId id="268" r:id="rId11"/>
    <p:sldId id="259" r:id="rId12"/>
    <p:sldId id="260" r:id="rId13"/>
    <p:sldId id="261" r:id="rId14"/>
  </p:sldIdLst>
  <p:sldSz cx="9144000" cy="6858000" type="screen4x3"/>
  <p:notesSz cx="6789738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9F28C-1E94-4524-072B-6B2C249F3C4A}" v="13" dt="2020-08-20T08:41:2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konen Päivi" userId="S::paivi.parkkonen@edukouvola.fi::580c49b4-4a17-44e1-9859-52f00d9dfb5e" providerId="AD" clId="Web-{9769F28C-1E94-4524-072B-6B2C249F3C4A}"/>
    <pc:docChg chg="addSld modSld">
      <pc:chgData name="Parkkonen Päivi" userId="S::paivi.parkkonen@edukouvola.fi::580c49b4-4a17-44e1-9859-52f00d9dfb5e" providerId="AD" clId="Web-{9769F28C-1E94-4524-072B-6B2C249F3C4A}" dt="2020-08-20T08:41:26.920" v="10" actId="20577"/>
      <pc:docMkLst>
        <pc:docMk/>
      </pc:docMkLst>
      <pc:sldChg chg="addSp delSp modSp new">
        <pc:chgData name="Parkkonen Päivi" userId="S::paivi.parkkonen@edukouvola.fi::580c49b4-4a17-44e1-9859-52f00d9dfb5e" providerId="AD" clId="Web-{9769F28C-1E94-4524-072B-6B2C249F3C4A}" dt="2020-08-20T08:41:26.920" v="10" actId="20577"/>
        <pc:sldMkLst>
          <pc:docMk/>
          <pc:sldMk cId="1197616712" sldId="275"/>
        </pc:sldMkLst>
        <pc:spChg chg="mod">
          <ac:chgData name="Parkkonen Päivi" userId="S::paivi.parkkonen@edukouvola.fi::580c49b4-4a17-44e1-9859-52f00d9dfb5e" providerId="AD" clId="Web-{9769F28C-1E94-4524-072B-6B2C249F3C4A}" dt="2020-08-20T08:41:26.920" v="10" actId="20577"/>
          <ac:spMkLst>
            <pc:docMk/>
            <pc:sldMk cId="1197616712" sldId="275"/>
            <ac:spMk id="2" creationId="{74287AEB-3238-476B-AA0B-52DDADC13FAF}"/>
          </ac:spMkLst>
        </pc:spChg>
        <pc:spChg chg="del">
          <ac:chgData name="Parkkonen Päivi" userId="S::paivi.parkkonen@edukouvola.fi::580c49b4-4a17-44e1-9859-52f00d9dfb5e" providerId="AD" clId="Web-{9769F28C-1E94-4524-072B-6B2C249F3C4A}" dt="2020-08-20T08:40:53.248" v="1"/>
          <ac:spMkLst>
            <pc:docMk/>
            <pc:sldMk cId="1197616712" sldId="275"/>
            <ac:spMk id="3" creationId="{25E419F6-2936-479B-BE30-2BBBFA2A843B}"/>
          </ac:spMkLst>
        </pc:spChg>
        <pc:spChg chg="add mod">
          <ac:chgData name="Parkkonen Päivi" userId="S::paivi.parkkonen@edukouvola.fi::580c49b4-4a17-44e1-9859-52f00d9dfb5e" providerId="AD" clId="Web-{9769F28C-1E94-4524-072B-6B2C249F3C4A}" dt="2020-08-20T08:41:21.404" v="4" actId="20577"/>
          <ac:spMkLst>
            <pc:docMk/>
            <pc:sldMk cId="1197616712" sldId="275"/>
            <ac:spMk id="6" creationId="{98C7C89B-8D4B-4C53-9038-65EAC2381126}"/>
          </ac:spMkLst>
        </pc:spChg>
        <pc:picChg chg="add del mod ord">
          <ac:chgData name="Parkkonen Päivi" userId="S::paivi.parkkonen@edukouvola.fi::580c49b4-4a17-44e1-9859-52f00d9dfb5e" providerId="AD" clId="Web-{9769F28C-1E94-4524-072B-6B2C249F3C4A}" dt="2020-08-20T08:40:55.310" v="2"/>
          <ac:picMkLst>
            <pc:docMk/>
            <pc:sldMk cId="1197616712" sldId="275"/>
            <ac:picMk id="4" creationId="{B2C43F1F-E97A-4986-9FF2-CB3A14DD4B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0414862-F655-4949-BEB0-A746540BE5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DD73A2-724B-4806-AD3B-52A3AA62E5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3371FFE-8C57-4CA7-A8D6-1B864DDF3B6F}" type="datetimeFigureOut">
              <a:rPr lang="fi-FI"/>
              <a:pPr>
                <a:defRPr/>
              </a:pPr>
              <a:t>20.8.2020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5AA5F7-DF52-43CA-97EA-316E35C9F9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DC5928-40BE-43B0-A669-E3B46C331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DB0713-507E-443E-9643-8B42B21AD10A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31B998-135E-438C-945B-8B0EBDAE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53AA6B-39B7-4893-9360-7E335221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1A3E20-0F3A-48E0-82CD-F7F6B35F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FB4C-0B65-4614-A37D-5A1BA401264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443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B23220-B160-47A2-981D-A25329C1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3583FF-977C-4F51-9F66-4B6C8079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AA1306-F292-4981-9009-2969DEB9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5E968-9288-4CB1-BE7C-C040739A0B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167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530B8F-2B07-40DE-A341-66BBA6CD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EA0624-E79A-4B83-8873-7F1D318E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A978C8-26AD-4FB3-9F26-CD62E008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C1A5-EC8D-4894-A7D7-C92A5D789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6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9C34A-5C1B-41B1-9649-D10AB125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26E119-9A80-4A4A-AD05-2C692C21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F56E60-A113-4960-9489-595ABC71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5A49-5983-42BF-A946-F3E23079451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1115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BF4BC7-1820-41D6-8435-17BAC167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55E854-F75B-41E9-81A7-0BB5DCF8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8182F6-F55B-4654-86E8-CE91DE81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4733-9F43-47D6-9DF5-0AD3D5354C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18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3409B5A-A3CA-4E81-98A1-CEC0922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B4A7613-364F-4304-853A-F8ED1329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67DABE4-94FF-4916-B4E2-3B558A71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3F4F-1005-46BA-93D2-6E63FDF695D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814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F2D560A-E353-4A85-A004-5C683D94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0698A0A4-90E6-42D3-8A2D-C8807805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8978B31-D27F-47E3-8F45-0189F850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D671-A35C-4E19-B39F-E6CE9076CF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862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7B9633A-AD96-4DD3-9DEE-AAB85DBB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FC197C6-E5FF-465A-824E-90EDEB5E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D058E93C-40D9-4C63-8F04-E2855FB8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FAA50-37D4-4A59-A9CC-8E49C41B0D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7106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140D70A2-BB7C-4AAA-963E-9CB5C5D4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6E2B61A2-AD12-4B65-A73F-2F68BB79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F05443E-23CA-4393-ADB6-A35857EE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26F9-0FAF-4C41-ABA6-9E28E19F608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22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7563FCF-2911-4DB6-8A9C-2B83D25F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E5C71B6-065F-4145-A314-5DBDC224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0CF95CF-F002-4B86-9B8F-56AC81D4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9926-A62D-4035-8FC8-D8557EE4F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148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C9CDAFA-B96B-4E76-A7F9-A1B9AB75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33CC104-ED62-4E76-8963-9F332146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F54FAB2-62B0-4C96-9B0C-895687BC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C58D-B3CC-4D6B-A0D1-9EF5523288A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6066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5278FA8-54C5-48BE-A58D-DD2C72372D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0FA09BE9-875F-43AB-9CC5-A5D55332A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CA5DF0-70B6-47C2-B1F4-E045B733A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EF61FD-8531-4D7E-8786-823FB2DE6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29F84C-E078-4956-9E74-B78B835C0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A47E93-C568-42E1-9455-9B700601D1F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kennerahastot.fi/rakennerahastot/tiedostot/hyvaeae_hanketoimintaa/Kaslink_Food_Oy_lores.pdf" TargetMode="External"/><Relationship Id="rId2" Type="http://schemas.openxmlformats.org/officeDocument/2006/relationships/hyperlink" Target="http://www.rakennerahastot.fi/rakennerahastot/fi/01_rakennerahastotoiminta/02_eu_tukee/01_yritystoiminta/index.j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Xs-yYpiBehY&amp;t=11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TnTIJ_YnU&amp;t=24s" TargetMode="External"/><Relationship Id="rId2" Type="http://schemas.openxmlformats.org/officeDocument/2006/relationships/hyperlink" Target="https://www.youtube.com/watch?v=12mOzDatMv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s-yYpiBehY" TargetMode="External"/><Relationship Id="rId4" Type="http://schemas.openxmlformats.org/officeDocument/2006/relationships/hyperlink" Target="https://www.youtube.com/watch?v=a5kF78h-vc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41F59B-69F6-4FFE-9C6F-6F539C898E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Alueiden unioni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28A17B5-D7F5-47F9-B49E-154FC38541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Budjetti ja aluepolitiikka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18B42D1A-52DE-4294-9F99-8F271962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Seuraava monivuotinen rahoituskausi: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73BFB160-20A2-46A6-9053-6BF14DB52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Esimerkki maatalouspolitiikan osalta</a:t>
            </a:r>
          </a:p>
        </p:txBody>
      </p:sp>
      <p:pic>
        <p:nvPicPr>
          <p:cNvPr id="11268" name="Kuva 3">
            <a:extLst>
              <a:ext uri="{FF2B5EF4-FFF2-40B4-BE49-F238E27FC236}">
                <a16:creationId xmlns:a16="http://schemas.microsoft.com/office/drawing/2014/main" id="{F069A946-443E-4A12-91CE-A05A7A6F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7600"/>
            <a:ext cx="78311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18DE7A-FA33-40AB-8BB2-1B37FE0398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Aluepolitiikka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1D03E97-FC4B-4304-ACB1-89F88779B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b="1"/>
              <a:t>BKT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Elintasokuilu jäsenmaat ja alueet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Isot erot kansantalouksien koossa ja toimivuudessa (historialliset kehityskulut).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600"/>
              <a:t>Koulutus, infrastruktuuri, työllisyys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b="1"/>
              <a:t>Taloudellisen tasavertaisuuden </a:t>
            </a:r>
            <a:r>
              <a:rPr lang="fi-FI" altLang="fi-FI" sz="2400"/>
              <a:t>edistäminen tavoite!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b="1"/>
              <a:t>Alueellinen solidaarisuus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”Robin Hood politiikka” -&gt; Aluepolitiikalla siirretään voimavaroja vaurailta alueilta köyhille – edistää taloudellista yhdentymistä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b="1"/>
              <a:t>Yhteisvastuun politiikka </a:t>
            </a:r>
            <a:r>
              <a:rPr lang="fi-FI" altLang="fi-FI" sz="2000"/>
              <a:t>(vauraammat auttavat heikompia)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/>
              <a:t>Taustalla läheisyysperiaate (subsidiariteettiperiaate): asiat ratkaistaan niin alhaisella tasolla kuin mahdollista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/>
              <a:t>Kunnallistason ratkaisut tärkeitä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007A1C4-788C-4FC9-BA3D-6E7D1D1542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Aluepolitiikan toteutus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ED3CD97-900A-4078-923A-9798CE375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400">
                <a:hlinkClick r:id="rId2"/>
              </a:rPr>
              <a:t>Rakennerahastot</a:t>
            </a:r>
            <a:r>
              <a:rPr lang="fi-FI" altLang="fi-FI" sz="2400"/>
              <a:t> = taloudellinen kehitys ja työpaikat (yritystuet, koulutustuet, ympäristönsuojelu, investoinnit, innovaatiot)</a:t>
            </a:r>
          </a:p>
          <a:p>
            <a:pPr lvl="1" eaLnBrk="1" hangingPunct="1"/>
            <a:r>
              <a:rPr lang="fi-FI" altLang="fi-FI" sz="2000" b="1"/>
              <a:t>Aluekehitysrahasto (EAKR)</a:t>
            </a:r>
          </a:p>
          <a:p>
            <a:pPr lvl="2" eaLnBrk="1" hangingPunct="1">
              <a:buFont typeface="Arial" panose="020B0604020202020204" pitchFamily="34" charset="0"/>
              <a:buChar char="–"/>
            </a:pPr>
            <a:r>
              <a:rPr lang="fi-FI" altLang="fi-FI" sz="1600">
                <a:hlinkClick r:id="rId3"/>
              </a:rPr>
              <a:t>Kaslink Foods Oy</a:t>
            </a:r>
            <a:endParaRPr lang="fi-FI" altLang="fi-FI" sz="1600"/>
          </a:p>
          <a:p>
            <a:pPr lvl="1" eaLnBrk="1" hangingPunct="1"/>
            <a:r>
              <a:rPr lang="fi-FI" altLang="fi-FI" sz="2000" b="1"/>
              <a:t>Sosiaalirahasto (ESR)</a:t>
            </a:r>
          </a:p>
          <a:p>
            <a:pPr lvl="1" eaLnBrk="1" hangingPunct="1"/>
            <a:r>
              <a:rPr lang="fi-FI" altLang="fi-FI" sz="2000" b="1"/>
              <a:t>Koheesiorahasto =</a:t>
            </a:r>
            <a:r>
              <a:rPr lang="fi-FI" altLang="fi-FI" sz="2000"/>
              <a:t> taloudellinen, sosiaalinen ja alueellinen yhteenkuuluvuus eli koheesio (liikenne ja ympäristöinfra)</a:t>
            </a:r>
          </a:p>
          <a:p>
            <a:pPr lvl="2" eaLnBrk="1" hangingPunct="1"/>
            <a:r>
              <a:rPr lang="fi-FI" altLang="fi-FI" sz="1600"/>
              <a:t>Suomi ei voi saada koheesiorahaston varoja</a:t>
            </a:r>
            <a:endParaRPr lang="fi-FI" altLang="fi-FI"/>
          </a:p>
          <a:p>
            <a:pPr eaLnBrk="1" hangingPunct="1"/>
            <a:r>
              <a:rPr lang="fi-FI" altLang="fi-FI" sz="2400" b="1"/>
              <a:t>Alueiden komitea </a:t>
            </a:r>
            <a:r>
              <a:rPr lang="fi-FI" altLang="fi-FI" sz="2400"/>
              <a:t>on vuodesta 1992 lähtien edistänyt läheisyysperiaatteen noudattamista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4C17FFE-10DB-4D22-A136-BE95B07BCF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Tulokset ja haasteet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6D7711A-1832-41BD-A0CD-2EF2A2C7B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i-FI" altLang="fi-FI" sz="2400" dirty="0"/>
              <a:t>Aluepolitiikan avulla </a:t>
            </a:r>
            <a:r>
              <a:rPr lang="fi-FI" altLang="fi-FI" sz="2400" b="1" dirty="0"/>
              <a:t>on onnistuttu vähentämään alueiden välisiä kehityseroja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i-FI" altLang="fi-FI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altLang="fi-FI" sz="2400" dirty="0"/>
              <a:t>Unionin </a:t>
            </a:r>
            <a:r>
              <a:rPr lang="fi-FI" altLang="fi-FI" sz="2400" b="1" dirty="0"/>
              <a:t>laajeneminen</a:t>
            </a:r>
            <a:r>
              <a:rPr lang="fi-FI" altLang="fi-FI" sz="2400" dirty="0"/>
              <a:t> </a:t>
            </a:r>
            <a:r>
              <a:rPr lang="fi-FI" altLang="fi-FI" sz="2400" b="1" dirty="0"/>
              <a:t>synnyttänyt uusia haasteita </a:t>
            </a:r>
            <a:r>
              <a:rPr lang="fi-FI" altLang="fi-FI" sz="2400" dirty="0"/>
              <a:t>– suurin haaste kuilu idän ja lännen välillä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altLang="fi-FI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altLang="fi-FI" sz="2400" dirty="0"/>
              <a:t>Tavoitteina </a:t>
            </a:r>
            <a:r>
              <a:rPr lang="fi-FI" altLang="fi-FI" sz="2400" b="1" dirty="0"/>
              <a:t>lähentyminen, alueellinen kilpailukyky ja työllisyys sekä alueellinen yhteistyö Euroopassa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altLang="fi-FI" sz="2400" dirty="0"/>
          </a:p>
          <a:p>
            <a:pPr eaLnBrk="1" hangingPunct="1">
              <a:buFont typeface="Arial" charset="0"/>
              <a:buChar char="•"/>
              <a:defRPr/>
            </a:pPr>
            <a:endParaRPr lang="fi-FI" alt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isällön paikkamerkki 2">
            <a:extLst>
              <a:ext uri="{FF2B5EF4-FFF2-40B4-BE49-F238E27FC236}">
                <a16:creationId xmlns:a16="http://schemas.microsoft.com/office/drawing/2014/main" id="{E0875088-26FD-4570-9D8F-9C9B57D0D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EU </a:t>
            </a:r>
            <a:r>
              <a:rPr lang="fi-FI" altLang="fi-FI">
                <a:hlinkClick r:id="rId2"/>
              </a:rPr>
              <a:t>Budjetista</a:t>
            </a:r>
            <a:endParaRPr lang="fi-FI" altLang="fi-FI"/>
          </a:p>
        </p:txBody>
      </p:sp>
      <p:pic>
        <p:nvPicPr>
          <p:cNvPr id="4099" name="Kuva 3">
            <a:extLst>
              <a:ext uri="{FF2B5EF4-FFF2-40B4-BE49-F238E27FC236}">
                <a16:creationId xmlns:a16="http://schemas.microsoft.com/office/drawing/2014/main" id="{143E0806-43CB-4EDA-AD6E-744EFB58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15888"/>
            <a:ext cx="4902200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21889F-3E78-412C-9077-DB7CEFC318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EU:n tulot ja menot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08E470-B813-4D5D-9EF4-E1B1312BC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400" b="1"/>
              <a:t>EU:n budjetin tulot muodostuvat </a:t>
            </a:r>
          </a:p>
          <a:p>
            <a:pPr lvl="1" eaLnBrk="1" hangingPunct="1"/>
            <a:r>
              <a:rPr lang="fi-FI" altLang="fi-FI" sz="2000" b="1"/>
              <a:t>jäsenvaltioiden jäsenmaksuista (enintään 1,24 % jäsenmaiden yhteenlasketusta bruttokansantulosta</a:t>
            </a:r>
            <a:r>
              <a:rPr lang="fi-FI" altLang="fi-FI" sz="2000"/>
              <a:t>) </a:t>
            </a:r>
          </a:p>
          <a:p>
            <a:pPr lvl="1" eaLnBrk="1" hangingPunct="1"/>
            <a:r>
              <a:rPr lang="fi-FI" altLang="fi-FI" sz="2000"/>
              <a:t>Tullit</a:t>
            </a:r>
          </a:p>
          <a:p>
            <a:pPr lvl="1" eaLnBrk="1" hangingPunct="1"/>
            <a:r>
              <a:rPr lang="fi-FI" altLang="fi-FI" sz="2000"/>
              <a:t>ALV-perustaiset maksut ja muut tulot</a:t>
            </a:r>
          </a:p>
          <a:p>
            <a:pPr eaLnBrk="1" hangingPunct="1"/>
            <a:r>
              <a:rPr lang="fi-FI" altLang="fi-FI" sz="2400"/>
              <a:t>Päätöksen </a:t>
            </a:r>
            <a:r>
              <a:rPr lang="fi-FI" altLang="fi-FI" sz="2400" b="1"/>
              <a:t>budjetin tuloista tekee ministerineuvosto </a:t>
            </a:r>
            <a:r>
              <a:rPr lang="fi-FI" altLang="fi-FI" sz="2400"/>
              <a:t>– oltava yksimielinen, hyväksytettävä kaikissa jäsenvaltioissa</a:t>
            </a:r>
          </a:p>
          <a:p>
            <a:pPr eaLnBrk="1" hangingPunct="1"/>
            <a:r>
              <a:rPr lang="fi-FI" altLang="fi-FI" sz="2400"/>
              <a:t>Keskeinen periaate: </a:t>
            </a:r>
            <a:r>
              <a:rPr lang="fi-FI" altLang="fi-FI" sz="2400" b="1"/>
              <a:t>budjetti ei milloinkaan alijäämäinen </a:t>
            </a:r>
            <a:r>
              <a:rPr lang="fi-FI" altLang="fi-FI" sz="2400"/>
              <a:t>(ei voi kattaa lainanotolla)</a:t>
            </a:r>
          </a:p>
          <a:p>
            <a:pPr eaLnBrk="1" hangingPunct="1"/>
            <a:r>
              <a:rPr lang="fi-FI" altLang="fi-FI" sz="2400"/>
              <a:t>Nettomaksajat/ –saajat (Suomi nettomaksaja)</a:t>
            </a:r>
          </a:p>
          <a:p>
            <a:pPr eaLnBrk="1" hangingPunct="1"/>
            <a:r>
              <a:rPr lang="fi-FI" altLang="fi-FI" sz="2400"/>
              <a:t>Pääosa Suomeen EU:sta tulevasta rahasta ei budjetin kautta, vaan sisämarkkinahyötynä elinkeinoelämälle</a:t>
            </a:r>
            <a:endParaRPr lang="fi-FI" altLang="fi-FI" sz="2000"/>
          </a:p>
          <a:p>
            <a:pPr eaLnBrk="1" hangingPunct="1"/>
            <a:endParaRPr lang="fi-FI" alt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287AEB-3238-476B-AA0B-52DDADC1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Videoita teemasta: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C7C89B-8D4B-4C53-9038-65EAC2381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i-FI" dirty="0">
                <a:ea typeface="+mn-lt"/>
                <a:cs typeface="+mn-lt"/>
                <a:hlinkClick r:id="rId2"/>
              </a:rPr>
              <a:t>EU Budjettiraamien suunnittelu</a:t>
            </a:r>
            <a:endParaRPr lang="fi-FI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fi-FI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fi-FI" dirty="0">
                <a:ea typeface="+mn-lt"/>
                <a:cs typeface="+mn-lt"/>
                <a:hlinkClick r:id="rId3"/>
              </a:rPr>
              <a:t>Yleinen budjettikehys EU:ssa </a:t>
            </a:r>
            <a:r>
              <a:rPr lang="fi-FI" dirty="0">
                <a:ea typeface="+mn-lt"/>
                <a:cs typeface="+mn-lt"/>
              </a:rPr>
              <a:t>ja kuka tekee päätökset?</a:t>
            </a:r>
            <a:endParaRPr lang="en-US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fi-FI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fi-FI" dirty="0">
                <a:ea typeface="+mn-lt"/>
                <a:cs typeface="+mn-lt"/>
              </a:rPr>
              <a:t>EU </a:t>
            </a:r>
            <a:r>
              <a:rPr lang="fi-FI" dirty="0">
                <a:ea typeface="+mn-lt"/>
                <a:cs typeface="+mn-lt"/>
                <a:hlinkClick r:id="rId4"/>
              </a:rPr>
              <a:t>Budjetti rautalankaversio </a:t>
            </a:r>
            <a:r>
              <a:rPr lang="fi-FI" dirty="0">
                <a:ea typeface="+mn-lt"/>
                <a:cs typeface="+mn-lt"/>
              </a:rPr>
              <a:t>– </a:t>
            </a:r>
            <a:r>
              <a:rPr lang="fi-FI" dirty="0" err="1">
                <a:ea typeface="+mn-lt"/>
                <a:cs typeface="+mn-lt"/>
              </a:rPr>
              <a:t>simple</a:t>
            </a:r>
            <a:r>
              <a:rPr lang="fi-FI" dirty="0">
                <a:ea typeface="+mn-lt"/>
                <a:cs typeface="+mn-lt"/>
              </a:rPr>
              <a:t>!</a:t>
            </a:r>
            <a:endParaRPr lang="en-US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fi-FI" dirty="0"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fi-FI" dirty="0">
                <a:ea typeface="+mn-lt"/>
                <a:cs typeface="+mn-lt"/>
                <a:hlinkClick r:id="rId5"/>
              </a:rPr>
              <a:t>Mistä EU rahat tulevat ja mihin ne </a:t>
            </a:r>
            <a:r>
              <a:rPr lang="fi-FI" dirty="0">
                <a:ea typeface="+mn-lt"/>
                <a:cs typeface="+mn-lt"/>
              </a:rPr>
              <a:t>käytetään?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61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F9BDE59A-1727-4E01-819B-99426B4D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/>
              <a:t>Eu Budjetti 2019: Keskiössä kasvu ja nuoret</a:t>
            </a:r>
            <a:endParaRPr lang="fi-FI" alt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6159F5-0D63-4FA2-AFD7-EDBE7599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fi-FI" altLang="fi-FI" sz="1800" b="1"/>
              <a:t>Kasvun ja työpaikkojen luomisen tukemiseksi sovittiin 23,3 mrd. €:n maksusitoumuksista </a:t>
            </a:r>
            <a:r>
              <a:rPr lang="fi-FI" altLang="fi-FI" sz="1800"/>
              <a:t>6,1% enemmän kuin vuonna 2018.</a:t>
            </a:r>
          </a:p>
          <a:p>
            <a:r>
              <a:rPr lang="fi-FI" altLang="fi-FI" sz="1800" b="1"/>
              <a:t>Horisontti 2020 -ohjelma saa 12,3 mrd. € </a:t>
            </a:r>
            <a:r>
              <a:rPr lang="fi-FI" altLang="fi-FI" sz="1800"/>
              <a:t>tutkimuksen ja innovoinnin tukemiseksi, mikä on 9,8% enemmän kuin vuonna 2018. </a:t>
            </a:r>
          </a:p>
          <a:p>
            <a:r>
              <a:rPr lang="fi-FI" altLang="fi-FI" sz="1800" b="1"/>
              <a:t>Verkkojen Eurooppa -välinettä vahvistetaan, ja se saa 3,8 mrd. € infrastruktuurihankkeiden </a:t>
            </a:r>
            <a:r>
              <a:rPr lang="fi-FI" altLang="fi-FI" sz="1800"/>
              <a:t>rahoittamiseen eri puolilla Eurooppaa (37,0% enemmän kuin vuonna 2018). </a:t>
            </a:r>
          </a:p>
          <a:p>
            <a:r>
              <a:rPr lang="fi-FI" altLang="fi-FI" sz="1800" b="1"/>
              <a:t>Pienten ja keskisuurten yritysten tukemiseen (COSME-ohjelma) myönnetään 367 mrd. € </a:t>
            </a:r>
            <a:r>
              <a:rPr lang="fi-FI" altLang="fi-FI" sz="1800"/>
              <a:t>(lisäys 3,7%).</a:t>
            </a:r>
          </a:p>
          <a:p>
            <a:r>
              <a:rPr lang="fi-FI" altLang="fi-FI" sz="1800" b="1"/>
              <a:t>EU:n prioriteettien mukaisesti myös </a:t>
            </a:r>
            <a:r>
              <a:rPr lang="fi-FI" altLang="fi-FI" sz="1800" b="1" u="sng"/>
              <a:t>nuoret h</a:t>
            </a:r>
            <a:r>
              <a:rPr lang="fi-FI" altLang="fi-FI" sz="1800" b="1"/>
              <a:t>yötyvät uusista mahdollisuuksista.</a:t>
            </a:r>
          </a:p>
          <a:p>
            <a:pPr lvl="1"/>
            <a:r>
              <a:rPr lang="fi-FI" altLang="fi-FI" sz="1800" b="1"/>
              <a:t>Erasmus+-ohjelma saa 2,8 mrd. € nuorisovaihtoa varten, mikä on 19,5% enemmän </a:t>
            </a:r>
            <a:r>
              <a:rPr lang="fi-FI" altLang="fi-FI" sz="1800"/>
              <a:t>kuin vuonna 2018. </a:t>
            </a:r>
          </a:p>
          <a:p>
            <a:r>
              <a:rPr lang="fi-FI" altLang="fi-FI" sz="1800" b="1"/>
              <a:t>Nuorisotyöllisyysaloitteelle osoitetaan lisävaroja 350 milj. €</a:t>
            </a:r>
            <a:r>
              <a:rPr lang="fi-FI" altLang="fi-FI" sz="1800"/>
              <a:t>.</a:t>
            </a:r>
          </a:p>
          <a:p>
            <a:r>
              <a:rPr lang="fi-FI" altLang="fi-FI" sz="1800" b="1"/>
              <a:t>Vapaaehtoistyö- ja työmahdollisuuksia avautuu myös Euroopan solidaarisuusjoukkojen hankkeiden kautta. Niiden saama tuki (143 milj. €)</a:t>
            </a:r>
            <a:r>
              <a:rPr lang="fi-FI" altLang="fi-FI" sz="1800"/>
              <a:t> Tuki kolminkertaistuu.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D1E47EA2-8ED1-4A9F-A261-E7D099EB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/>
              <a:t>Budjetti 2019: Lisää tukea muuttoliikkeen hallintaan ja turvallisuuteen</a:t>
            </a:r>
            <a:endParaRPr lang="fi-FI" altLang="fi-FI"/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261A446C-E22E-44EF-9E4A-8C1EF0A1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 b="1"/>
              <a:t>Muuttoliikkeen ja turvallisuuden alalla turvapaikka-, maahanmuutto- ja kotouttamisrahastoa vahvistetaan merkittävästi osoittamalla muuttoliikkeen hallintaan 1,1 mrd. € (55,9%:n lisäys </a:t>
            </a:r>
            <a:r>
              <a:rPr lang="fi-FI" altLang="fi-FI" sz="2000"/>
              <a:t>vrt 2018). </a:t>
            </a:r>
          </a:p>
          <a:p>
            <a:r>
              <a:rPr lang="fi-FI" altLang="fi-FI" sz="2000" b="1"/>
              <a:t>Sisäisen turvallisuuden rahastolle osoitetaan 534 milj. €.</a:t>
            </a:r>
          </a:p>
          <a:p>
            <a:pPr lvl="1"/>
            <a:r>
              <a:rPr lang="fi-FI" altLang="fi-FI" sz="1600"/>
              <a:t>muuttoliike- ja turvallisuushaasteista vastaaville virastoille osoitetaan lisävaroja. Näitä ovat mm</a:t>
            </a:r>
            <a:r>
              <a:rPr lang="fi-FI" altLang="fi-FI" sz="1600" b="1"/>
              <a:t>. Frontex</a:t>
            </a:r>
            <a:r>
              <a:rPr lang="fi-FI" altLang="fi-FI" sz="1600"/>
              <a:t>, </a:t>
            </a:r>
            <a:r>
              <a:rPr lang="fi-FI" altLang="fi-FI" sz="1600" b="1"/>
              <a:t>Euroopan turvapaikka-asioiden tukivirasto</a:t>
            </a:r>
            <a:r>
              <a:rPr lang="fi-FI" altLang="fi-FI" sz="1600"/>
              <a:t>, </a:t>
            </a:r>
            <a:r>
              <a:rPr lang="fi-FI" altLang="fi-FI" sz="1600" b="1"/>
              <a:t>Europol</a:t>
            </a:r>
            <a:r>
              <a:rPr lang="fi-FI" altLang="fi-FI" sz="1600"/>
              <a:t> ja </a:t>
            </a:r>
            <a:r>
              <a:rPr lang="fi-FI" altLang="fi-FI" sz="1600" b="1"/>
              <a:t>eu-LISA</a:t>
            </a:r>
            <a:r>
              <a:rPr lang="fi-FI" altLang="fi-FI" sz="1600"/>
              <a:t>.</a:t>
            </a:r>
          </a:p>
          <a:p>
            <a:r>
              <a:rPr lang="fi-FI" altLang="fi-FI" sz="2000"/>
              <a:t>Jäsenmaiden kesäkuussa 2018 sopiman mukaisesti EU:n budjetista 2019 osoitetaan </a:t>
            </a:r>
            <a:r>
              <a:rPr lang="fi-FI" altLang="fi-FI" sz="2000" b="1"/>
              <a:t>1,45 mrd. € EU:n välineeseen, jonka avulla pyritään huolehtimaan Turkissa olevien syyrialaispakolaisten perustarpeista</a:t>
            </a:r>
            <a:r>
              <a:rPr lang="fi-FI" altLang="fi-FI" sz="2000"/>
              <a:t>, kuten terveydenhuollosta ja koulutuksesta.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48284E08-CFCF-44B4-A75B-FF3D9DC0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Budjetti 2019: muuta keskeistä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4FE7EA82-D981-4B59-B13D-24DA740B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/>
              <a:t>EU:n ilmastotavoitteiden tukemiseksi </a:t>
            </a:r>
            <a:r>
              <a:rPr lang="fi-FI" altLang="fi-FI" sz="2000" b="1"/>
              <a:t>558 milj. € Life-ohjelman ympäristö- ja ilmastotoimiin,</a:t>
            </a:r>
            <a:r>
              <a:rPr lang="fi-FI" altLang="fi-FI" sz="2000"/>
              <a:t> mikä on 6,7% enemmän kuin vuonna 2018.</a:t>
            </a:r>
          </a:p>
          <a:p>
            <a:r>
              <a:rPr lang="fi-FI" altLang="fi-FI" sz="2000"/>
              <a:t>Vuoden 2018 budjetin tapaan </a:t>
            </a:r>
            <a:r>
              <a:rPr lang="fi-FI" altLang="fi-FI" sz="2000" b="1"/>
              <a:t>Turkin liittymistä valmistelevaa rahoitusta on leikattu </a:t>
            </a:r>
            <a:r>
              <a:rPr lang="fi-FI" altLang="fi-FI" sz="2000"/>
              <a:t>146,7 milj. €:lla</a:t>
            </a:r>
            <a:r>
              <a:rPr lang="fi-FI" altLang="fi-FI" sz="2000" b="1"/>
              <a:t> o</a:t>
            </a:r>
            <a:r>
              <a:rPr lang="fi-FI" altLang="fi-FI" sz="2000"/>
              <a:t>ttaen huomioon Turkin tilanne demokratian, oikeusvaltioperiaatteen ja ihmisoikeuksien osalta.</a:t>
            </a:r>
          </a:p>
          <a:p>
            <a:r>
              <a:rPr lang="fi-FI" altLang="fi-FI" sz="2000"/>
              <a:t>Euroopan </a:t>
            </a:r>
            <a:r>
              <a:rPr lang="fi-FI" altLang="fi-FI" sz="2000" b="1"/>
              <a:t>ulkosuhdehallinnolle osoitetaan vuoden 2019 budjetissa 1,2 milj. €:n lisärahoitus </a:t>
            </a:r>
            <a:r>
              <a:rPr lang="fi-FI" altLang="fi-FI" sz="2000"/>
              <a:t>henkilöstön palkkaamiseksi </a:t>
            </a:r>
            <a:r>
              <a:rPr lang="fi-FI" altLang="fi-FI" sz="2000" b="1"/>
              <a:t>strategista viestintää ja disinformaation torjuntaa varten.</a:t>
            </a:r>
          </a:p>
          <a:p>
            <a:r>
              <a:rPr lang="fi-FI" altLang="fi-FI" sz="2000"/>
              <a:t>Budjetti perustuu olettamukseen, että Iso-Britannia osallistuu EU:n budjettien rahoittamiseen ja toteuttamiseen vuoden 2020 loppuun Ison-Britannian ja EU:n neuvotteleman erosopimusluonnoksen mukaisesti.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E42C0DDA-7759-4176-896C-D16FD352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5CBF2CA6-083E-49EF-A57E-49AC6EA8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/>
          </a:p>
        </p:txBody>
      </p:sp>
      <p:pic>
        <p:nvPicPr>
          <p:cNvPr id="9220" name="Kuva 3">
            <a:extLst>
              <a:ext uri="{FF2B5EF4-FFF2-40B4-BE49-F238E27FC236}">
                <a16:creationId xmlns:a16="http://schemas.microsoft.com/office/drawing/2014/main" id="{A61E94A3-7E51-4CB8-B25B-731DF444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3">
            <a:extLst>
              <a:ext uri="{FF2B5EF4-FFF2-40B4-BE49-F238E27FC236}">
                <a16:creationId xmlns:a16="http://schemas.microsoft.com/office/drawing/2014/main" id="{8EEA1CA8-237B-4B92-B700-FCAE97ACE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846138"/>
            <a:ext cx="7127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292</Words>
  <Application>Microsoft Office PowerPoint</Application>
  <PresentationFormat>Näytössä katseltava diaesitys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Alueiden unioni</vt:lpstr>
      <vt:lpstr>PowerPoint-esitys</vt:lpstr>
      <vt:lpstr>EU:n tulot ja menot</vt:lpstr>
      <vt:lpstr>Videoita teemasta:</vt:lpstr>
      <vt:lpstr>Eu Budjetti 2019: Keskiössä kasvu ja nuoret</vt:lpstr>
      <vt:lpstr>Budjetti 2019: Lisää tukea muuttoliikkeen hallintaan ja turvallisuuteen</vt:lpstr>
      <vt:lpstr>Budjetti 2019: muuta keskeistä</vt:lpstr>
      <vt:lpstr>PowerPoint-esitys</vt:lpstr>
      <vt:lpstr>PowerPoint-esitys</vt:lpstr>
      <vt:lpstr>Seuraava monivuotinen rahoituskausi:</vt:lpstr>
      <vt:lpstr>Aluepolitiikka</vt:lpstr>
      <vt:lpstr>Aluepolitiikan toteutus</vt:lpstr>
      <vt:lpstr>Tulokset ja haasteet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Alueiden unioni</dc:title>
  <dc:creator>JP Hovi</dc:creator>
  <cp:lastModifiedBy>Parkkonen Päivi</cp:lastModifiedBy>
  <cp:revision>43</cp:revision>
  <cp:lastPrinted>2012-01-12T11:40:55Z</cp:lastPrinted>
  <dcterms:created xsi:type="dcterms:W3CDTF">2009-01-18T14:33:17Z</dcterms:created>
  <dcterms:modified xsi:type="dcterms:W3CDTF">2020-08-20T08:41:28Z</dcterms:modified>
</cp:coreProperties>
</file>