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1" r:id="rId5"/>
    <p:sldId id="371" r:id="rId6"/>
    <p:sldId id="343" r:id="rId7"/>
    <p:sldId id="367" r:id="rId8"/>
    <p:sldId id="369" r:id="rId9"/>
    <p:sldId id="314" r:id="rId10"/>
    <p:sldId id="332" r:id="rId11"/>
    <p:sldId id="265" r:id="rId12"/>
    <p:sldId id="370" r:id="rId13"/>
    <p:sldId id="376" r:id="rId14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F6E"/>
    <a:srgbClr val="08306D"/>
    <a:srgbClr val="4C39A0"/>
    <a:srgbClr val="3A9B54"/>
    <a:srgbClr val="B2BE3E"/>
    <a:srgbClr val="DC2352"/>
    <a:srgbClr val="F176FE"/>
    <a:srgbClr val="19816F"/>
    <a:srgbClr val="9DB5D7"/>
    <a:srgbClr val="8F7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0" autoAdjust="0"/>
    <p:restoredTop sz="94789"/>
  </p:normalViewPr>
  <p:slideViewPr>
    <p:cSldViewPr snapToGrid="0" snapToObjects="1">
      <p:cViewPr varScale="1">
        <p:scale>
          <a:sx n="113" d="100"/>
          <a:sy n="113" d="100"/>
        </p:scale>
        <p:origin x="208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4.11.2020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4.11.2020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CED60C11-3885-7349-A55A-8B85DBD0D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E17398-C52E-6C45-8530-DAE4EF0A3F5B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3058ACC-FAA5-E94B-A132-7FD76C524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0C27DF3-D9E0-7F4E-AE27-4B926C4AA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42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4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5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C17F927-DC1D-074A-90E8-DD773CDE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D164EF3-6BEE-1949-BF5B-4BA37369B0A3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A35B57-8957-8E44-8DA9-2B516B43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4685D9-0746-CA49-B043-433C973F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89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63B94DB4-6860-CD4B-B56C-45F41409E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107C7F4A-78DB-3541-A3F9-4EDB454D8EE9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7ABB6F5-84BA-C14E-985A-A780E9531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3B437A-05E0-E544-BE85-47E21B15B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04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93B96-58CA-2F49-AE74-929E8E47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79C5-8ACA-2E40-84BF-6C7E262D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FE9A-1F20-204E-A9D7-54390F81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A157-24F2-5B44-85E2-35FC1696050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52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4.11.2020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4.11.2020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4.11.2020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3" r:id="rId13"/>
    <p:sldLayoutId id="2147483754" r:id="rId14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kasvatus.fi/" TargetMode="External"/><Relationship Id="rId3" Type="http://schemas.openxmlformats.org/officeDocument/2006/relationships/hyperlink" Target="https://www.opettajantietopalvelu.fi/tekij%C3%A4t/Mirva-Kuusela.html" TargetMode="External"/><Relationship Id="rId7" Type="http://schemas.openxmlformats.org/officeDocument/2006/relationships/hyperlink" Target="http://www.koulukino.net/etusivu" TargetMode="External"/><Relationship Id="rId2" Type="http://schemas.openxmlformats.org/officeDocument/2006/relationships/hyperlink" Target="https://www.opettajantietopalvelu.fi/tekij%C3%A4t/Sinikka-Rusanen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ph.fi/en/node/1677" TargetMode="External"/><Relationship Id="rId5" Type="http://schemas.openxmlformats.org/officeDocument/2006/relationships/hyperlink" Target="https://www.opettajantietopalvelu.fi/tekij%C3%A4t/Kaisa-Torkki.html" TargetMode="External"/><Relationship Id="rId4" Type="http://schemas.openxmlformats.org/officeDocument/2006/relationships/hyperlink" Target="https://www.opettajantietopalvelu.fi/tekij%C3%A4t/Kati-Rintakorpi.html" TargetMode="External"/><Relationship Id="rId9" Type="http://schemas.openxmlformats.org/officeDocument/2006/relationships/hyperlink" Target="https://www.kansallisgalleria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 err="1">
                <a:latin typeface="Gill Sans MT" panose="020B0502020104020203" pitchFamily="34" charset="77"/>
              </a:rPr>
              <a:t>Teatteriprojekti</a:t>
            </a:r>
            <a:r>
              <a:rPr lang="en-US">
                <a:latin typeface="Gill Sans MT" panose="020B0502020104020203" pitchFamily="34" charset="77"/>
              </a:rPr>
              <a:t> POMM1005  </a:t>
            </a:r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06" y="653675"/>
            <a:ext cx="8033686" cy="1019175"/>
          </a:xfrm>
        </p:spPr>
        <p:txBody>
          <a:bodyPr/>
          <a:lstStyle/>
          <a:p>
            <a:r>
              <a:rPr lang="en-US" altLang="fi-FI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VASTAMAINOS-MEDIATULKINTA  </a:t>
            </a:r>
            <a:r>
              <a:rPr lang="mr-IN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i-FI" sz="1800" dirty="0" err="1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tehdään</a:t>
            </a:r>
            <a:r>
              <a:rPr lang="en-US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 </a:t>
            </a:r>
            <a:r>
              <a:rPr lang="en-US" altLang="fi-FI" sz="1800" dirty="0" err="1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demolla</a:t>
            </a:r>
            <a:endParaRPr lang="en-US" altLang="fi-FI" sz="1800" dirty="0">
              <a:solidFill>
                <a:srgbClr val="9BBB59"/>
              </a:solidFill>
              <a:latin typeface="Impact" panose="020B080603090205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Content Placeholder 4">
            <a:extLst>
              <a:ext uri="{FF2B5EF4-FFF2-40B4-BE49-F238E27FC236}">
                <a16:creationId xmlns:a16="http://schemas.microsoft.com/office/drawing/2014/main" id="{9E185473-A24A-8147-AF11-666576C1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89" y="1536700"/>
            <a:ext cx="9903417" cy="48656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fi-FI" sz="28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Suunnittele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tehtävä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jossa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voit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harjoitella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vastalukemista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oppilaiden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kanssa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ts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.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stereotypiat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käännetään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nurin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niin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että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negatiivisina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esitettyjä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piirteitä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käsitellään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positiivisina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Merkitysten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monitulkintaisuus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korostuu</a:t>
            </a: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Mahdollisia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työtapoja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: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sarjakuva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kollaasi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iPadin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piirto-ohjelma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…</a:t>
            </a: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4.11.2020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8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84384"/>
            <a:ext cx="9824559" cy="1573107"/>
          </a:xfrm>
        </p:spPr>
        <p:txBody>
          <a:bodyPr/>
          <a:lstStyle/>
          <a:p>
            <a:r>
              <a:rPr lang="fi-FI" dirty="0">
                <a:solidFill>
                  <a:srgbClr val="4C39A0"/>
                </a:solidFill>
                <a:latin typeface="Impact" panose="020B0806030902050204" pitchFamily="34" charset="0"/>
              </a:rPr>
              <a:t>KUVATAITEEN TEHTÄVÄ                                              </a:t>
            </a:r>
            <a:r>
              <a:rPr lang="fi-FI" dirty="0" err="1">
                <a:solidFill>
                  <a:srgbClr val="4C39A0"/>
                </a:solidFill>
                <a:latin typeface="Impact" panose="020B0806030902050204" pitchFamily="34" charset="0"/>
              </a:rPr>
              <a:t>pops</a:t>
            </a:r>
            <a:r>
              <a:rPr lang="fi-FI" dirty="0">
                <a:solidFill>
                  <a:srgbClr val="4C39A0"/>
                </a:solidFill>
                <a:latin typeface="Impact" panose="020B0806030902050204" pitchFamily="34" charset="0"/>
              </a:rPr>
              <a:t> 2016</a:t>
            </a:r>
            <a:endParaRPr lang="en-US" dirty="0">
              <a:solidFill>
                <a:srgbClr val="4C39A0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31376"/>
            <a:ext cx="10972800" cy="5270479"/>
          </a:xfrm>
        </p:spPr>
        <p:txBody>
          <a:bodyPr>
            <a:normAutofit fontScale="92500" lnSpcReduction="20000"/>
          </a:bodyPr>
          <a:lstStyle/>
          <a:p>
            <a:pPr lvl="0"/>
            <a:endParaRPr lang="fi-FI" dirty="0">
              <a:latin typeface="Gill Sans MT" panose="020B0502020104020203" pitchFamily="34" charset="77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Kulttuurisesti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moninaisen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todellisuuden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tutkiminen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taiteen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keinoin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Kuvataiteen</a:t>
            </a:r>
            <a:r>
              <a:rPr lang="en-US" dirty="0">
                <a:latin typeface="Century Gothic" panose="020B0502020202020204" pitchFamily="34" charset="0"/>
              </a:rPr>
              <a:t> + </a:t>
            </a:r>
            <a:r>
              <a:rPr lang="en-US" dirty="0" err="1">
                <a:latin typeface="Century Gothic" panose="020B0502020202020204" pitchFamily="34" charset="0"/>
              </a:rPr>
              <a:t>visuaalisen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kulttuurin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ilmiöiden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ymmärtäminen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Kokemuksellinen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moniaistinen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toiminnaliinen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oppiminen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Historiallinen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kulttuurinen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näkökulma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Ohjaa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käyttämään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erilaisia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kuvailmaisun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keinoja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Opetuksen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eheyttäminen</a:t>
            </a:r>
            <a:r>
              <a:rPr lang="en-US" dirty="0">
                <a:latin typeface="Century Gothic" panose="020B0502020202020204" pitchFamily="34" charset="0"/>
              </a:rPr>
              <a:t> ( </a:t>
            </a:r>
            <a:r>
              <a:rPr lang="en-US" dirty="0" err="1">
                <a:latin typeface="Century Gothic" panose="020B0502020202020204" pitchFamily="34" charset="0"/>
              </a:rPr>
              <a:t>monilukutaito</a:t>
            </a:r>
            <a:r>
              <a:rPr lang="en-US" dirty="0">
                <a:latin typeface="Century Gothic" panose="020B0502020202020204" pitchFamily="34" charset="0"/>
              </a:rPr>
              <a:t>, MOK )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Yhteistyö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ulkopuoliset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toimijat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en-US" dirty="0" err="1">
                <a:latin typeface="Century Gothic" panose="020B0502020202020204" pitchFamily="34" charset="0"/>
              </a:rPr>
              <a:t>museot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kulttuurikohteet</a:t>
            </a:r>
            <a:r>
              <a:rPr lang="en-US" dirty="0">
                <a:latin typeface="Century Gothic" panose="020B0502020202020204" pitchFamily="34" charset="0"/>
              </a:rPr>
              <a:t> 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  <p:pic>
        <p:nvPicPr>
          <p:cNvPr id="8" name="Kuva 7" descr="Kuva, joka sisältää kohteen henkilö, sisä, mies, pöytä&#10;&#10;Kuvaus luotu automaattisesti">
            <a:extLst>
              <a:ext uri="{FF2B5EF4-FFF2-40B4-BE49-F238E27FC236}">
                <a16:creationId xmlns:a16="http://schemas.microsoft.com/office/drawing/2014/main" id="{F952BAAA-278D-7B41-8D1C-E7EDF51B8D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248" y="0"/>
            <a:ext cx="12187752" cy="68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865E110A-0815-F141-A62C-17E4CD6B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3" y="404814"/>
            <a:ext cx="9585867" cy="936625"/>
          </a:xfrm>
        </p:spPr>
        <p:txBody>
          <a:bodyPr/>
          <a:lstStyle/>
          <a:p>
            <a:pPr algn="l" eaLnBrk="1" hangingPunct="1"/>
            <a:r>
              <a:rPr lang="fi-FI" altLang="fi-FI" dirty="0">
                <a:solidFill>
                  <a:srgbClr val="77933C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KÄSITYS OPPIMISESTA </a:t>
            </a:r>
            <a:br>
              <a:rPr lang="fi-FI" altLang="fi-FI" sz="1400" dirty="0">
                <a:solidFill>
                  <a:srgbClr val="77933C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</a:br>
            <a:r>
              <a:rPr lang="fi-FI" altLang="fi-FI" sz="1400" dirty="0">
                <a:solidFill>
                  <a:srgbClr val="00206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																		 Antti Lokka</a:t>
            </a:r>
            <a:endParaRPr lang="fi-FI" altLang="fi-FI" sz="14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2F7698D-7C9B-C14C-8AA5-73851675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83" y="697424"/>
            <a:ext cx="10927439" cy="58557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altLang="fi-FI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fi-FI" altLang="fi-FI" sz="20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viisi periaatetta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oppilas aktiivinen toimija, myönteiset kokemukset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yhdessä tekeminen ja uutta luova toiminta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oppiminen vuorovaikutuksessa toisten kanssa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taitojen merkitys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vastuu omasta opiskelusta</a:t>
            </a:r>
          </a:p>
          <a:p>
            <a:pPr>
              <a:buFontTx/>
              <a:buChar char="-"/>
            </a:pPr>
            <a:r>
              <a:rPr lang="fi-FI" altLang="fi-FI" sz="2300" dirty="0">
                <a:solidFill>
                  <a:srgbClr val="604A7B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oman oppimisprosessin hahmottaminen</a:t>
            </a:r>
          </a:p>
          <a:p>
            <a:pPr>
              <a:buFontTx/>
              <a:buChar char="-"/>
            </a:pPr>
            <a:r>
              <a:rPr lang="fi-FI" altLang="fi-FI" sz="2300" dirty="0">
                <a:solidFill>
                  <a:srgbClr val="604A7B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tavoitteiden asettaminen ja oman työn arviointi</a:t>
            </a:r>
          </a:p>
          <a:p>
            <a:pPr>
              <a:buFontTx/>
              <a:buChar char="-"/>
            </a:pPr>
            <a:r>
              <a:rPr lang="fi-FI" altLang="fi-FI" sz="2300" dirty="0">
                <a:solidFill>
                  <a:srgbClr val="604A7B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kannustavan ja ohjaavan palautteen merkitys</a:t>
            </a:r>
          </a:p>
          <a:p>
            <a:pPr marL="0" indent="0"/>
            <a:endParaRPr lang="fi-FI" altLang="fi-FI" sz="36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fi-FI" altLang="fi-FI" sz="16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Lähde: POPS2016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80795B26-E9DB-F04D-9FCF-11E03ECC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endParaRPr lang="en-US" altLang="fi-FI">
              <a:latin typeface="Arial" panose="020B0604020202020204" pitchFamily="34" charset="0"/>
            </a:endParaRPr>
          </a:p>
        </p:txBody>
      </p:sp>
      <p:pic>
        <p:nvPicPr>
          <p:cNvPr id="5" name="Kuva 4" descr="Kuva, joka sisältää kohteen henkilö, sisä, nainen, seisominen&#10;&#10;Kuvaus luotu automaattisesti">
            <a:extLst>
              <a:ext uri="{FF2B5EF4-FFF2-40B4-BE49-F238E27FC236}">
                <a16:creationId xmlns:a16="http://schemas.microsoft.com/office/drawing/2014/main" id="{63AE3611-C84A-5F46-BF64-7D4ACBC0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7191215" y="3607481"/>
            <a:ext cx="5000786" cy="28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Impact" charset="0"/>
                <a:cs typeface="Century Gothic" charset="0"/>
              </a:rPr>
              <a:t>OPETUSSUUNNITELMA	ja MONILUKUTAITO	LK 3-6                               </a:t>
            </a:r>
            <a:r>
              <a:rPr lang="fi-FI" sz="1300" dirty="0">
                <a:solidFill>
                  <a:srgbClr val="08306D"/>
                </a:solidFill>
                <a:latin typeface="Gill Sans MT" panose="020B0502020104020203" pitchFamily="34" charset="77"/>
                <a:cs typeface="Century Gothic" charset="0"/>
              </a:rPr>
              <a:t>Antti Lokka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 T3 innostaa oppilasta ilmaisemaan havaintojaan ja ajatuksiaan kuvallisesti ja muita tiedon tuottaminen tapoja käyttäen 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T5 ohjata oppilasta tavoitteellisen kuvallisten taitojen kehittämiseen yksin ja yhteistyössä muiden kanssa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T7 ohjata oppilasta tarkastelemaan kuvia eri lähtökohdista ja eri yhteyksissä sekä pohtimaan todellisuuden ja fiktion suhdetta.</a:t>
            </a:r>
          </a:p>
          <a:p>
            <a:pPr marL="0" indent="0">
              <a:buFontTx/>
              <a:buChar char="-"/>
            </a:pPr>
            <a:r>
              <a:rPr lang="fi-FI" altLang="fi-FI" sz="24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endParaRPr lang="fi-FI" altLang="fi-FI" sz="2400" noProof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4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</a:t>
            </a:r>
            <a:r>
              <a:rPr lang="fi-FI" altLang="fi-FI" sz="3600" dirty="0" err="1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abstakti</a:t>
            </a:r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85" y="0"/>
            <a:ext cx="7356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242D4A1-74E7-1E42-B309-84ABE2A2B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81" y="609600"/>
            <a:ext cx="9811719" cy="1143000"/>
          </a:xfrm>
        </p:spPr>
        <p:txBody>
          <a:bodyPr>
            <a:normAutofit/>
          </a:bodyPr>
          <a:lstStyle/>
          <a:p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REPRESENTAATIO= esittämisen tapa</a:t>
            </a:r>
            <a:b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</a:br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STEREOTYPIOIDEN PURKAMINEN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C368C4-5663-644A-A430-BFE3E341D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4469" y="1981200"/>
            <a:ext cx="1012270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miten mediat tuottavat todellisuutta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jatkuva toimitus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1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Lähde: Sintonen; SUSITUNTI-kohti digitaalisia lukutaitoja 2012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Janne Seppänen; Visuaalinen kulttuuri 2005</a:t>
            </a:r>
          </a:p>
        </p:txBody>
      </p:sp>
      <p:pic>
        <p:nvPicPr>
          <p:cNvPr id="17411" name="Kuva 2">
            <a:extLst>
              <a:ext uri="{FF2B5EF4-FFF2-40B4-BE49-F238E27FC236}">
                <a16:creationId xmlns:a16="http://schemas.microsoft.com/office/drawing/2014/main" id="{071391BF-623A-EB44-94E3-C43162FD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7" y="1097733"/>
            <a:ext cx="3400425" cy="50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 descr="Kuva, joka sisältää kohteen lelu, nukke, sisä, pöytä&#10;&#10;Kuvaus luotu automaattisesti">
            <a:extLst>
              <a:ext uri="{FF2B5EF4-FFF2-40B4-BE49-F238E27FC236}">
                <a16:creationId xmlns:a16="http://schemas.microsoft.com/office/drawing/2014/main" id="{96E4E5D9-C713-AE4C-8249-BE186993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424" y="4038600"/>
            <a:ext cx="335583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2D8E477-AA19-0E4F-9E8C-B6C259F25D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5889"/>
            <a:ext cx="8077200" cy="936625"/>
          </a:xfrm>
        </p:spPr>
        <p:txBody>
          <a:bodyPr/>
          <a:lstStyle/>
          <a:p>
            <a:pPr eaLnBrk="1" hangingPunct="1"/>
            <a:r>
              <a:rPr lang="fi-FI" altLang="fi-FI" sz="2800" dirty="0"/>
              <a:t>       </a:t>
            </a:r>
            <a:r>
              <a:rPr lang="fi-FI" altLang="fi-FI" dirty="0">
                <a:solidFill>
                  <a:srgbClr val="08306D"/>
                </a:solidFill>
                <a:latin typeface="Impact" panose="020B0806030902050204" pitchFamily="34" charset="0"/>
              </a:rPr>
              <a:t>MEDIAESITYSTEN VASTALUENTA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1717638-8340-C44F-A31A-714DC0A188F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2407" y="981076"/>
            <a:ext cx="9815593" cy="587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Huomio kuvan vastaanottajassa katsoja luo sisällön  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oma </a:t>
            </a:r>
            <a:r>
              <a:rPr lang="fi-FI" altLang="fi-FI" sz="2000" dirty="0">
                <a:latin typeface="Century Gothic" panose="020B0502020202020204" pitchFamily="34" charset="0"/>
              </a:rPr>
              <a:t>kiinnostus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ja-JP" sz="2000" dirty="0">
                <a:latin typeface="Century Gothic" panose="020B0502020202020204" pitchFamily="34" charset="0"/>
              </a:rPr>
              <a:t>Yleisö, mediakäytöt, katsojatutkimukset. </a:t>
            </a:r>
            <a:r>
              <a:rPr lang="fi-FI" altLang="fi-FI" sz="2000" dirty="0">
                <a:latin typeface="Century Gothic" panose="020B0502020202020204" pitchFamily="34" charset="0"/>
              </a:rPr>
              <a:t>Kuvan rakenteet ja merkitykset kuten ikä, sukupuoli, etnisyys.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				     </a:t>
            </a:r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Terhi Sammalmaa; Kandityö 2008 </a:t>
            </a:r>
            <a:r>
              <a:rPr lang="fi-FI" altLang="fi-FI" sz="1200" dirty="0" err="1">
                <a:latin typeface="Gill Sans MT" panose="020B0502020104020203" pitchFamily="34" charset="77"/>
              </a:rPr>
              <a:t>Virt</a:t>
            </a:r>
            <a:r>
              <a:rPr lang="fi-FI" altLang="fi-FI" sz="1200" dirty="0">
                <a:latin typeface="Gill Sans MT" panose="020B0502020104020203" pitchFamily="34" charset="77"/>
              </a:rPr>
              <a:t>@ / Aalto -yliopisto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AC9C4DBB-8F16-C546-8A90-68011237C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26" r="-86526"/>
          <a:stretch>
            <a:fillRect/>
          </a:stretch>
        </p:blipFill>
        <p:spPr bwMode="auto">
          <a:xfrm>
            <a:off x="-1702225" y="1917701"/>
            <a:ext cx="819467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>
            <a:extLst>
              <a:ext uri="{FF2B5EF4-FFF2-40B4-BE49-F238E27FC236}">
                <a16:creationId xmlns:a16="http://schemas.microsoft.com/office/drawing/2014/main" id="{903C0CE5-5DB4-AB48-8CBF-9A88A6387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22587" r="19501" b="19724"/>
          <a:stretch/>
        </p:blipFill>
        <p:spPr bwMode="auto">
          <a:xfrm>
            <a:off x="4439961" y="4328482"/>
            <a:ext cx="3547863" cy="19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174BC02-0A84-4C42-A779-C3134317E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922" y="1908647"/>
            <a:ext cx="3537267" cy="197818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CBCF746-38E9-2F44-AE18-8BFD76B3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847" y="1917701"/>
            <a:ext cx="2980596" cy="44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Impact" panose="020B0806030902050204" pitchFamily="34" charset="0"/>
              </a:rPr>
              <a:t>Lähteet, lisätietoa ja linkkejä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Sinikka Rusanen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Mirva Kuusela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 Rintakorpi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Kaisa Torkki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 </a:t>
            </a:r>
            <a:r>
              <a:rPr lang="fi-FI" sz="1600" b="1" dirty="0" err="1">
                <a:latin typeface="Gill Sans MT" panose="020B0502020104020203" pitchFamily="34" charset="77"/>
              </a:rPr>
              <a:t>Mun</a:t>
            </a:r>
            <a:r>
              <a:rPr lang="fi-FI" sz="1600" b="1" dirty="0">
                <a:latin typeface="Gill Sans MT" panose="020B0502020104020203" pitchFamily="34" charset="77"/>
              </a:rPr>
              <a:t> kuvista kulttuuriin - Kuvataidetta </a:t>
            </a:r>
            <a:r>
              <a:rPr lang="fi-FI" sz="1600" b="1" dirty="0" err="1">
                <a:latin typeface="Gill Sans MT" panose="020B0502020104020203" pitchFamily="34" charset="77"/>
              </a:rPr>
              <a:t>esi</a:t>
            </a:r>
            <a:r>
              <a:rPr lang="fi-FI" sz="1600" b="1" dirty="0">
                <a:latin typeface="Gill Sans MT" panose="020B0502020104020203" pitchFamily="34" charset="77"/>
              </a:rPr>
              <a:t>- ja alkuopetukseen, Lasten keskus 2018</a:t>
            </a:r>
          </a:p>
          <a:p>
            <a:r>
              <a:rPr lang="fi-FI" sz="1600" b="1" dirty="0">
                <a:latin typeface="Gill Sans MT" panose="020B0502020104020203" pitchFamily="34" charset="77"/>
              </a:rPr>
              <a:t>Kuvataiteen opetuksen tueksi artikkeleita:  </a:t>
            </a:r>
            <a:r>
              <a:rPr lang="fi-FI" sz="1600" b="1" dirty="0">
                <a:latin typeface="Gill Sans MT" panose="020B0502020104020203" pitchFamily="34" charset="77"/>
                <a:hlinkClick r:id="rId6"/>
              </a:rPr>
              <a:t>https://www.oph.fi/en/node/1677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Elokuvaan, animaatioon ja televisioon liittyvää:  </a:t>
            </a:r>
            <a:r>
              <a:rPr lang="fi-FI" sz="1600" b="1" dirty="0">
                <a:latin typeface="Gill Sans MT" panose="020B0502020104020203" pitchFamily="34" charset="77"/>
                <a:hlinkClick r:id="rId7"/>
              </a:rPr>
              <a:t>http://www.koulukino.net/etusivu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Mediakasvatusseura: </a:t>
            </a:r>
            <a:r>
              <a:rPr lang="fi-FI" sz="1600" b="1" dirty="0">
                <a:latin typeface="Gill Sans MT" panose="020B0502020104020203" pitchFamily="34" charset="77"/>
                <a:hlinkClick r:id="rId8"/>
              </a:rPr>
              <a:t>https://mediakasvatus.fi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Kotimainen taidehistoria: </a:t>
            </a:r>
            <a:r>
              <a:rPr lang="fi-FI" sz="1600" b="1" dirty="0">
                <a:latin typeface="Gill Sans MT" panose="020B0502020104020203" pitchFamily="34" charset="77"/>
                <a:hlinkClick r:id="rId9"/>
              </a:rPr>
              <a:t>https://www.kansallisgalleria.fi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Elliot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W.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Eisner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;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The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Arts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and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the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Creation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of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Mind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2004</a:t>
            </a:r>
          </a:p>
          <a:p>
            <a:r>
              <a:rPr lang="fi-FI" sz="1600" b="1" dirty="0">
                <a:latin typeface="Gill Sans MT" panose="020B0502020104020203" pitchFamily="34" charset="77"/>
              </a:rPr>
              <a:t>Martikainen</a:t>
            </a:r>
            <a:r>
              <a:rPr lang="fi-FI" sz="1600" dirty="0">
                <a:latin typeface="Gill Sans MT" panose="020B0502020104020203" pitchFamily="34" charset="77"/>
              </a:rPr>
              <a:t>, Annukka ; </a:t>
            </a:r>
            <a:r>
              <a:rPr lang="fi-FI" sz="1600" b="1" dirty="0">
                <a:latin typeface="Gill Sans MT" panose="020B0502020104020203" pitchFamily="34" charset="77"/>
              </a:rPr>
              <a:t>Nikkola</a:t>
            </a:r>
            <a:r>
              <a:rPr lang="fi-FI" sz="1600" dirty="0">
                <a:latin typeface="Gill Sans MT" panose="020B0502020104020203" pitchFamily="34" charset="77"/>
              </a:rPr>
              <a:t>, Tiina, 1970- ; </a:t>
            </a:r>
            <a:r>
              <a:rPr lang="fi-FI" sz="1600" b="1" dirty="0">
                <a:latin typeface="Gill Sans MT" panose="020B0502020104020203" pitchFamily="34" charset="77"/>
              </a:rPr>
              <a:t>Lokka</a:t>
            </a:r>
            <a:r>
              <a:rPr lang="fi-FI" sz="1600" dirty="0">
                <a:latin typeface="Gill Sans MT" panose="020B0502020104020203" pitchFamily="34" charset="77"/>
              </a:rPr>
              <a:t>, Antti. Julkaisussa: Toinen tapa käydä koulua : kokemuksen, kielen ja tiedon suhde oppimisessa, Vastapaino 2013</a:t>
            </a:r>
          </a:p>
          <a:p>
            <a:r>
              <a:rPr lang="fi-FI" sz="1600" dirty="0" err="1">
                <a:latin typeface="Gill Sans MT" panose="020B0502020104020203" pitchFamily="34" charset="77"/>
              </a:rPr>
              <a:t>Conversations</a:t>
            </a:r>
            <a:r>
              <a:rPr lang="fi-FI" sz="1600" dirty="0">
                <a:latin typeface="Gill Sans MT" panose="020B0502020104020203" pitchFamily="34" charset="77"/>
              </a:rPr>
              <a:t> on </a:t>
            </a:r>
            <a:r>
              <a:rPr lang="fi-FI" sz="1600" dirty="0" err="1">
                <a:latin typeface="Gill Sans MT" panose="020B0502020104020203" pitchFamily="34" charset="77"/>
              </a:rPr>
              <a:t>Finnish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art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education</a:t>
            </a:r>
            <a:r>
              <a:rPr lang="fi-FI" sz="1600" dirty="0">
                <a:latin typeface="Gill Sans MT" panose="020B0502020104020203" pitchFamily="34" charset="77"/>
              </a:rPr>
              <a:t>, Mira </a:t>
            </a:r>
            <a:r>
              <a:rPr lang="fi-FI" sz="1600" b="1" dirty="0">
                <a:latin typeface="Gill Sans MT" panose="020B0502020104020203" pitchFamily="34" charset="77"/>
              </a:rPr>
              <a:t>Kallio</a:t>
            </a:r>
            <a:r>
              <a:rPr lang="fi-FI" sz="1600" dirty="0">
                <a:latin typeface="Gill Sans MT" panose="020B0502020104020203" pitchFamily="34" charset="77"/>
              </a:rPr>
              <a:t>-</a:t>
            </a:r>
            <a:r>
              <a:rPr lang="fi-FI" sz="1600" b="1" dirty="0">
                <a:latin typeface="Gill Sans MT" panose="020B0502020104020203" pitchFamily="34" charset="77"/>
              </a:rPr>
              <a:t>Tavin</a:t>
            </a:r>
            <a:r>
              <a:rPr lang="fi-FI" sz="1600" dirty="0">
                <a:latin typeface="Gill Sans MT" panose="020B0502020104020203" pitchFamily="34" charset="77"/>
              </a:rPr>
              <a:t> ; Jouko </a:t>
            </a:r>
            <a:r>
              <a:rPr lang="fi-FI" sz="1600" b="1" dirty="0">
                <a:latin typeface="Gill Sans MT" panose="020B0502020104020203" pitchFamily="34" charset="77"/>
              </a:rPr>
              <a:t>Pullinen</a:t>
            </a:r>
            <a:r>
              <a:rPr lang="fi-FI" sz="1600" dirty="0">
                <a:latin typeface="Gill Sans MT" panose="020B0502020104020203" pitchFamily="34" charset="77"/>
              </a:rPr>
              <a:t> (toim.) , Aalto-yliopiston taiteiden ja suunnittelun korkeakoulu, Aalto </a:t>
            </a:r>
            <a:r>
              <a:rPr lang="fi-FI" sz="1600" dirty="0" err="1">
                <a:latin typeface="Gill Sans MT" panose="020B0502020104020203" pitchFamily="34" charset="77"/>
              </a:rPr>
              <a:t>Arts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Books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700" dirty="0">
                <a:latin typeface="Gill Sans MT" panose="020B0502020104020203" pitchFamily="34" charset="77"/>
              </a:rPr>
              <a:t>Visuaalisen kulttuurin monilukukirja, </a:t>
            </a:r>
            <a:r>
              <a:rPr lang="fi-FI" sz="1700" b="1" dirty="0">
                <a:latin typeface="Gill Sans MT" panose="020B0502020104020203" pitchFamily="34" charset="77"/>
              </a:rPr>
              <a:t>Marjo Räsänen</a:t>
            </a:r>
            <a:r>
              <a:rPr lang="fi-FI" sz="1700" dirty="0">
                <a:latin typeface="Gill Sans MT" panose="020B0502020104020203" pitchFamily="34" charset="77"/>
              </a:rPr>
              <a:t>, Aalto-yliopiston taiteiden ja suunnittelun korkeakoulu, Aalto </a:t>
            </a:r>
            <a:r>
              <a:rPr lang="fi-FI" sz="1700" dirty="0" err="1">
                <a:latin typeface="Gill Sans MT" panose="020B0502020104020203" pitchFamily="34" charset="77"/>
              </a:rPr>
              <a:t>Arts</a:t>
            </a:r>
            <a:r>
              <a:rPr lang="fi-FI" sz="1700" dirty="0">
                <a:latin typeface="Gill Sans MT" panose="020B0502020104020203" pitchFamily="34" charset="77"/>
              </a:rPr>
              <a:t> </a:t>
            </a:r>
            <a:r>
              <a:rPr lang="fi-FI" sz="1700" dirty="0" err="1">
                <a:latin typeface="Gill Sans MT" panose="020B0502020104020203" pitchFamily="34" charset="77"/>
              </a:rPr>
              <a:t>Books</a:t>
            </a:r>
            <a:r>
              <a:rPr lang="fi-FI" sz="1700" dirty="0">
                <a:latin typeface="Gill Sans MT" panose="020B0502020104020203" pitchFamily="34" charset="77"/>
              </a:rPr>
              <a:t> | </a:t>
            </a:r>
            <a:r>
              <a:rPr lang="fi-FI" sz="1700" dirty="0" err="1">
                <a:latin typeface="Gill Sans MT" panose="020B0502020104020203" pitchFamily="34" charset="77"/>
              </a:rPr>
              <a:t>Booky.fi</a:t>
            </a:r>
            <a:endParaRPr lang="fi-FI" sz="1700" b="1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endParaRPr lang="fi-FI" sz="1600" b="1" dirty="0">
              <a:latin typeface="Gill Sans MT" panose="020B0502020104020203" pitchFamily="34" charset="77"/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4.11.2020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9980342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655</Words>
  <Application>Microsoft Macintosh PowerPoint</Application>
  <PresentationFormat>Laajakuva</PresentationFormat>
  <Paragraphs>143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Arial</vt:lpstr>
      <vt:lpstr>Calibri</vt:lpstr>
      <vt:lpstr>Century Gothic</vt:lpstr>
      <vt:lpstr>Gill Sans MT</vt:lpstr>
      <vt:lpstr>Helvetica</vt:lpstr>
      <vt:lpstr>Impact</vt:lpstr>
      <vt:lpstr>Trebuchet MS</vt:lpstr>
      <vt:lpstr>JYU Otsikkodiat</vt:lpstr>
      <vt:lpstr>JYU sisältö pohjat</vt:lpstr>
      <vt:lpstr>2_Mukautettu suunnittelumalli</vt:lpstr>
      <vt:lpstr>Teatteriprojekti POMM1005  </vt:lpstr>
      <vt:lpstr>KUVATAITEEN TEHTÄVÄ                                              pops 2016</vt:lpstr>
      <vt:lpstr>KÄSITYS OPPIMISESTA                     Antti Lokka</vt:lpstr>
      <vt:lpstr>                          OPETUSSUUNNITELMA ja MONILUKUTAITO LK 3-6                               Antti Lokka    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REPRESENTAATIO= esittämisen tapa STEREOTYPIOIDEN PURKAMINEN</vt:lpstr>
      <vt:lpstr>       MEDIAESITYSTEN VASTALUENTA</vt:lpstr>
      <vt:lpstr>Lähteet, lisätietoa ja linkkejä</vt:lpstr>
      <vt:lpstr>VASTAMAINOS-MEDIATULKINTA  – tehdään  demolla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56</cp:revision>
  <dcterms:created xsi:type="dcterms:W3CDTF">2020-04-15T06:25:21Z</dcterms:created>
  <dcterms:modified xsi:type="dcterms:W3CDTF">2020-11-04T07:50:12Z</dcterms:modified>
  <cp:category/>
</cp:coreProperties>
</file>