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  <p:sldMasterId id="2147483787" r:id="rId5"/>
  </p:sldMasterIdLst>
  <p:notesMasterIdLst>
    <p:notesMasterId r:id="rId63"/>
  </p:notesMasterIdLst>
  <p:sldIdLst>
    <p:sldId id="256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304" r:id="rId22"/>
    <p:sldId id="299" r:id="rId23"/>
    <p:sldId id="305" r:id="rId24"/>
    <p:sldId id="300" r:id="rId25"/>
    <p:sldId id="263" r:id="rId26"/>
    <p:sldId id="301" r:id="rId27"/>
    <p:sldId id="257" r:id="rId28"/>
    <p:sldId id="264" r:id="rId29"/>
    <p:sldId id="283" r:id="rId30"/>
    <p:sldId id="302" r:id="rId31"/>
    <p:sldId id="303" r:id="rId32"/>
    <p:sldId id="258" r:id="rId33"/>
    <p:sldId id="259" r:id="rId34"/>
    <p:sldId id="282" r:id="rId35"/>
    <p:sldId id="260" r:id="rId36"/>
    <p:sldId id="261" r:id="rId37"/>
    <p:sldId id="262" r:id="rId38"/>
    <p:sldId id="310" r:id="rId39"/>
    <p:sldId id="278" r:id="rId40"/>
    <p:sldId id="279" r:id="rId41"/>
    <p:sldId id="280" r:id="rId42"/>
    <p:sldId id="265" r:id="rId43"/>
    <p:sldId id="267" r:id="rId44"/>
    <p:sldId id="271" r:id="rId45"/>
    <p:sldId id="308" r:id="rId46"/>
    <p:sldId id="309" r:id="rId47"/>
    <p:sldId id="270" r:id="rId48"/>
    <p:sldId id="269" r:id="rId49"/>
    <p:sldId id="268" r:id="rId50"/>
    <p:sldId id="306" r:id="rId51"/>
    <p:sldId id="307" r:id="rId52"/>
    <p:sldId id="272" r:id="rId53"/>
    <p:sldId id="273" r:id="rId54"/>
    <p:sldId id="274" r:id="rId55"/>
    <p:sldId id="275" r:id="rId56"/>
    <p:sldId id="276" r:id="rId57"/>
    <p:sldId id="277" r:id="rId58"/>
    <p:sldId id="311" r:id="rId59"/>
    <p:sldId id="313" r:id="rId60"/>
    <p:sldId id="312" r:id="rId61"/>
    <p:sldId id="314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3-11T09:31:38.0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-78-351</inkml:trace>
  <inkml:trace contextRef="#ctx0" brushRef="#br0" timeOffset="680.7108">-78-351</inkml:trace>
  <inkml:trace contextRef="#ctx0" brushRef="#br0" timeOffset="850.8885">-78-351</inkml:trace>
  <inkml:trace contextRef="#ctx0" brushRef="#br0" timeOffset="-773.535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F0AD0-ACA7-45E7-A42E-DBF72BDB3806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30817-5CE1-495F-B20F-D4275AAD4F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3374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F026AE-5303-46E3-AF21-62D441C85531}" type="slidenum">
              <a:t>7</a:t>
            </a:fld>
            <a:endParaRPr lang="fi-FI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8432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6871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3521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454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DA5-F747-49D1-949E-C3DB7FBD7046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E9EA-8F28-4C0E-B9B2-044DF92449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984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DA5-F747-49D1-949E-C3DB7FBD7046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E9EA-8F28-4C0E-B9B2-044DF92449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87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DA5-F747-49D1-949E-C3DB7FBD7046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E9EA-8F28-4C0E-B9B2-044DF92449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412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DA5-F747-49D1-949E-C3DB7FBD7046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32BE9EA-8F28-4C0E-B9B2-044DF92449CF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565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DA5-F747-49D1-949E-C3DB7FBD7046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E9EA-8F28-4C0E-B9B2-044DF92449CF}" type="slidenum">
              <a:rPr lang="fi-FI" smtClean="0"/>
              <a:t>‹#›</a:t>
            </a:fld>
            <a:endParaRPr lang="fi-FI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454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DA5-F747-49D1-949E-C3DB7FBD7046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E9EA-8F28-4C0E-B9B2-044DF92449CF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321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DA5-F747-49D1-949E-C3DB7FBD7046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E9EA-8F28-4C0E-B9B2-044DF92449CF}" type="slidenum">
              <a:rPr lang="fi-FI" smtClean="0"/>
              <a:t>‹#›</a:t>
            </a:fld>
            <a:endParaRPr lang="fi-FI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514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DA5-F747-49D1-949E-C3DB7FBD7046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E9EA-8F28-4C0E-B9B2-044DF92449CF}" type="slidenum">
              <a:rPr lang="fi-FI" smtClean="0"/>
              <a:t>‹#›</a:t>
            </a:fld>
            <a:endParaRPr lang="fi-FI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803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DA5-F747-49D1-949E-C3DB7FBD7046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E9EA-8F28-4C0E-B9B2-044DF92449CF}" type="slidenum">
              <a:rPr lang="fi-FI" smtClean="0"/>
              <a:t>‹#›</a:t>
            </a:fld>
            <a:endParaRPr lang="fi-FI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094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DA5-F747-49D1-949E-C3DB7FBD7046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E9EA-8F28-4C0E-B9B2-044DF92449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4866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DA5-F747-49D1-949E-C3DB7FBD7046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E9EA-8F28-4C0E-B9B2-044DF92449CF}" type="slidenum">
              <a:rPr lang="fi-FI" smtClean="0"/>
              <a:t>‹#›</a:t>
            </a:fld>
            <a:endParaRPr lang="fi-FI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57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DA5-F747-49D1-949E-C3DB7FBD7046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E9EA-8F28-4C0E-B9B2-044DF92449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4180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532EDA5-F747-49D1-949E-C3DB7FBD7046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E9EA-8F28-4C0E-B9B2-044DF92449CF}" type="slidenum">
              <a:rPr lang="fi-FI" smtClean="0"/>
              <a:t>‹#›</a:t>
            </a:fld>
            <a:endParaRPr lang="fi-FI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287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DA5-F747-49D1-949E-C3DB7FBD7046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E9EA-8F28-4C0E-B9B2-044DF92449CF}" type="slidenum">
              <a:rPr lang="fi-FI" smtClean="0"/>
              <a:t>‹#›</a:t>
            </a:fld>
            <a:endParaRPr lang="fi-FI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207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DA5-F747-49D1-949E-C3DB7FBD7046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E9EA-8F28-4C0E-B9B2-044DF92449CF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38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DA5-F747-49D1-949E-C3DB7FBD7046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E9EA-8F28-4C0E-B9B2-044DF92449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099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DA5-F747-49D1-949E-C3DB7FBD7046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E9EA-8F28-4C0E-B9B2-044DF92449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179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DA5-F747-49D1-949E-C3DB7FBD7046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E9EA-8F28-4C0E-B9B2-044DF92449CF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57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DA5-F747-49D1-949E-C3DB7FBD7046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E9EA-8F28-4C0E-B9B2-044DF92449C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5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DA5-F747-49D1-949E-C3DB7FBD7046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E9EA-8F28-4C0E-B9B2-044DF92449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786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DA5-F747-49D1-949E-C3DB7FBD7046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E9EA-8F28-4C0E-B9B2-044DF92449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563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DA5-F747-49D1-949E-C3DB7FBD7046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E9EA-8F28-4C0E-B9B2-044DF92449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730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32EDA5-F747-49D1-949E-C3DB7FBD7046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BE9EA-8F28-4C0E-B9B2-044DF92449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309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2EDA5-F747-49D1-949E-C3DB7FBD7046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32BE9EA-8F28-4C0E-B9B2-044DF92449C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60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Terveyttä tutkimassa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Tutkimuksen tekeminen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97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Tutkimuskohteena terveysliikunta – tutkimusongelmia/-kysymyksiä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382" y="1704110"/>
            <a:ext cx="8312727" cy="489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Tutkimuskohteena unettomuus – tutkimusongelmia/-kysymyksiä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863" y="1946366"/>
            <a:ext cx="8164286" cy="412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9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Tutkimuskohteena diabetes – tutkimusongelmia/-kysymyksiä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492" y="1930399"/>
            <a:ext cx="8298873" cy="460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7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Näkökulmien runsaus terveystiedossa ja tutkimuksessa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altLang="fi-FI" sz="3400" dirty="0">
                <a:latin typeface="Trebuchet MS" panose="020B0603020202020204" pitchFamily="34" charset="0"/>
              </a:rPr>
              <a:t>Terveyden kokonaisvaltaisuus </a:t>
            </a:r>
          </a:p>
          <a:p>
            <a:pPr>
              <a:buFont typeface="Arial" panose="020B0604020202020204" pitchFamily="34" charset="0"/>
              <a:buNone/>
            </a:pPr>
            <a:r>
              <a:rPr lang="fi-FI" altLang="fi-FI" sz="3400" dirty="0">
                <a:latin typeface="Trebuchet MS" panose="020B0603020202020204" pitchFamily="34" charset="0"/>
              </a:rPr>
              <a:t>	(fyysinen, psyykkinen ja sosiaalinen ulottuvuus)</a:t>
            </a:r>
          </a:p>
          <a:p>
            <a:r>
              <a:rPr lang="fi-FI" altLang="fi-FI" sz="3400" dirty="0">
                <a:latin typeface="Trebuchet MS" panose="020B0603020202020204" pitchFamily="34" charset="0"/>
              </a:rPr>
              <a:t>Vaikutukset</a:t>
            </a:r>
          </a:p>
          <a:p>
            <a:pPr>
              <a:buFont typeface="Arial" panose="020B0604020202020204" pitchFamily="34" charset="0"/>
              <a:buNone/>
            </a:pPr>
            <a:r>
              <a:rPr lang="fi-FI" altLang="fi-FI" sz="3400" dirty="0">
                <a:latin typeface="Trebuchet MS" panose="020B0603020202020204" pitchFamily="34" charset="0"/>
              </a:rPr>
              <a:t>	(positiivinen – negatiivinen)</a:t>
            </a:r>
          </a:p>
          <a:p>
            <a:r>
              <a:rPr lang="fi-FI" altLang="fi-FI" sz="3400" dirty="0">
                <a:latin typeface="Trebuchet MS" panose="020B0603020202020204" pitchFamily="34" charset="0"/>
              </a:rPr>
              <a:t>Tasot</a:t>
            </a:r>
          </a:p>
          <a:p>
            <a:pPr>
              <a:buFont typeface="Arial" panose="020B0604020202020204" pitchFamily="34" charset="0"/>
              <a:buNone/>
            </a:pPr>
            <a:r>
              <a:rPr lang="fi-FI" altLang="fi-FI" sz="3400" dirty="0">
                <a:latin typeface="Trebuchet MS" panose="020B0603020202020204" pitchFamily="34" charset="0"/>
              </a:rPr>
              <a:t>	(yksilö – yhteisö – yhteiskunta – maailma)</a:t>
            </a:r>
          </a:p>
          <a:p>
            <a:r>
              <a:rPr lang="fi-FI" altLang="fi-FI" sz="3400" dirty="0">
                <a:latin typeface="Trebuchet MS" panose="020B0603020202020204" pitchFamily="34" charset="0"/>
              </a:rPr>
              <a:t>Talous, etiikka, kulttuuri, eri tieteenalat, media, historia</a:t>
            </a:r>
          </a:p>
          <a:p>
            <a:r>
              <a:rPr lang="fi-FI" altLang="fi-FI" sz="3400" dirty="0">
                <a:latin typeface="Trebuchet MS" panose="020B0603020202020204" pitchFamily="34" charset="0"/>
              </a:rPr>
              <a:t>Ottawan asiakirjan (1986) terveyden edistämisen strategiat (kts. moniste)					(mm. </a:t>
            </a:r>
            <a:r>
              <a:rPr lang="fi-FI" altLang="fi-FI" sz="3400" dirty="0" err="1">
                <a:latin typeface="Trebuchet MS" panose="020B0603020202020204" pitchFamily="34" charset="0"/>
              </a:rPr>
              <a:t>Paakkari</a:t>
            </a:r>
            <a:r>
              <a:rPr lang="fi-FI" altLang="fi-FI" sz="3400" dirty="0">
                <a:latin typeface="Trebuchet MS" panose="020B0603020202020204" pitchFamily="34" charset="0"/>
              </a:rPr>
              <a:t> 2009)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255" y="3098184"/>
            <a:ext cx="1624083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0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1524000" y="538161"/>
            <a:ext cx="8228008" cy="535531"/>
          </a:xfrm>
        </p:spPr>
        <p:txBody>
          <a:bodyPr>
            <a:spAutoFit/>
          </a:bodyPr>
          <a:lstStyle/>
          <a:p>
            <a:pPr lvl="0"/>
            <a:r>
              <a:rPr lang="fi-FI"/>
              <a:t>Tieteellinen tieto (vs. arkitieto)</a:t>
            </a:r>
          </a:p>
        </p:txBody>
      </p:sp>
      <p:sp>
        <p:nvSpPr>
          <p:cNvPr id="3" name="Alaotsikko 2"/>
          <p:cNvSpPr txBox="1">
            <a:spLocks noGrp="1"/>
          </p:cNvSpPr>
          <p:nvPr>
            <p:ph type="subTitle" idx="4294967295"/>
          </p:nvPr>
        </p:nvSpPr>
        <p:spPr>
          <a:xfrm>
            <a:off x="1524000" y="479279"/>
            <a:ext cx="8229600" cy="7377404"/>
          </a:xfrm>
        </p:spPr>
        <p:txBody>
          <a:bodyPr anchor="ctr">
            <a:spAutoFit/>
          </a:bodyPr>
          <a:lstStyle/>
          <a:p>
            <a:pPr marL="0" indent="-195928">
              <a:buNone/>
            </a:pPr>
            <a:endParaRPr lang="fi-FI" b="1" u="sng"/>
          </a:p>
          <a:p>
            <a:pPr marL="0" indent="-195928">
              <a:buNone/>
            </a:pPr>
            <a:endParaRPr lang="fi-FI" b="1" u="sng"/>
          </a:p>
          <a:p>
            <a:pPr marL="0" indent="-195928">
              <a:buNone/>
            </a:pPr>
            <a:endParaRPr lang="fi-FI" b="1" u="sng"/>
          </a:p>
          <a:p>
            <a:pPr marL="0" indent="-195928">
              <a:buNone/>
            </a:pPr>
            <a:r>
              <a:rPr lang="fi-FI" sz="2800" b="1" u="sng"/>
              <a:t>Arkitieto:</a:t>
            </a:r>
          </a:p>
          <a:p>
            <a:pPr marL="0" indent="-195928">
              <a:buNone/>
            </a:pPr>
            <a:r>
              <a:rPr lang="fi-FI" sz="2800"/>
              <a:t>-perustuu kokemuksiin, havaintoihin, perinnetietoon, lehdistä ja kirjoista luettuun	</a:t>
            </a:r>
          </a:p>
          <a:p>
            <a:pPr marL="0" indent="-195928">
              <a:buNone/>
            </a:pPr>
            <a:r>
              <a:rPr lang="fi-FI" sz="2800"/>
              <a:t>					vs.</a:t>
            </a:r>
          </a:p>
          <a:p>
            <a:pPr marL="0" indent="-195928">
              <a:buNone/>
            </a:pPr>
            <a:r>
              <a:rPr lang="fi-FI" sz="2800" b="1" u="sng"/>
              <a:t>Tieteellinen tieto:</a:t>
            </a:r>
          </a:p>
          <a:p>
            <a:pPr marL="0" indent="-195928">
              <a:buNone/>
            </a:pPr>
            <a:r>
              <a:rPr lang="fi-FI" sz="2800"/>
              <a:t>-perustuu suunniteltuun tiedonkeruuseen, tutkimiseen luotettavin tiedonhankintamenetelmin, suureen tutkimusjoukkoon</a:t>
            </a:r>
          </a:p>
          <a:p>
            <a:pPr marL="0" indent="-195928">
              <a:buNone/>
            </a:pPr>
            <a:endParaRPr lang="fi-FI" sz="2800"/>
          </a:p>
          <a:p>
            <a:pPr marL="0" indent="-195928" algn="ctr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070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380" y="680654"/>
            <a:ext cx="8879305" cy="54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1524000" y="273049"/>
            <a:ext cx="8228008" cy="1144591"/>
          </a:xfrm>
        </p:spPr>
        <p:txBody>
          <a:bodyPr/>
          <a:lstStyle/>
          <a:p>
            <a:pPr lvl="0"/>
            <a:r>
              <a:rPr lang="fi-FI"/>
              <a:t>Arkitieto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1524000" y="1417640"/>
            <a:ext cx="8228008" cy="5073650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fi-FI" sz="2800" dirty="0"/>
              <a:t>-Ei yleistettävissä – yksittäisten ihmisten havainnot ja kokemukset</a:t>
            </a:r>
          </a:p>
          <a:p>
            <a:pPr lvl="0">
              <a:buNone/>
            </a:pPr>
            <a:r>
              <a:rPr lang="fi-FI" sz="2800" b="1" dirty="0"/>
              <a:t>Tyypillistä...</a:t>
            </a:r>
          </a:p>
          <a:p>
            <a:pPr lvl="0"/>
            <a:r>
              <a:rPr lang="fi-FI" sz="2800" dirty="0"/>
              <a:t>Tehdään kuten on ollut tapana</a:t>
            </a:r>
          </a:p>
          <a:p>
            <a:pPr lvl="0"/>
            <a:r>
              <a:rPr lang="fi-FI" sz="2800" dirty="0"/>
              <a:t>Kokeillaan ja katsotaan mitä tapahtuu</a:t>
            </a:r>
          </a:p>
          <a:p>
            <a:pPr lvl="0"/>
            <a:r>
              <a:rPr lang="fi-FI" sz="2800" dirty="0"/>
              <a:t>Kysytään neuvoa</a:t>
            </a:r>
          </a:p>
          <a:p>
            <a:pPr lvl="0"/>
            <a:r>
              <a:rPr lang="fi-FI" sz="2800" dirty="0"/>
              <a:t>Käytetään tiedotusvälineitä</a:t>
            </a:r>
          </a:p>
          <a:p>
            <a:pPr lvl="0"/>
            <a:r>
              <a:rPr lang="fi-FI" sz="2800" dirty="0"/>
              <a:t>Internet?</a:t>
            </a:r>
          </a:p>
          <a:p>
            <a:pPr lvl="0"/>
            <a:r>
              <a:rPr lang="fi-FI" sz="2800" dirty="0"/>
              <a:t>VOI OLLA VIRHEELLISTÄ!</a:t>
            </a:r>
          </a:p>
        </p:txBody>
      </p:sp>
    </p:spTree>
    <p:extLst>
      <p:ext uri="{BB962C8B-B14F-4D97-AF65-F5344CB8AC3E}">
        <p14:creationId xmlns:p14="http://schemas.microsoft.com/office/powerpoint/2010/main" val="12841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9371" y="548098"/>
            <a:ext cx="7039428" cy="903331"/>
          </a:xfrm>
        </p:spPr>
        <p:txBody>
          <a:bodyPr>
            <a:noAutofit/>
          </a:bodyPr>
          <a:lstStyle/>
          <a:p>
            <a:pPr algn="ctr"/>
            <a:r>
              <a:rPr lang="fi-FI" sz="4000" b="1" dirty="0">
                <a:latin typeface="+mn-lt"/>
              </a:rPr>
              <a:t>Arkitieto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8823" y="2168434"/>
            <a:ext cx="11639006" cy="43301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dirty="0"/>
              <a:t>perustuu välittömiin </a:t>
            </a:r>
            <a:r>
              <a:rPr lang="fi-FI" u="sng" dirty="0"/>
              <a:t>havaintoihin ja kokemuksiin </a:t>
            </a:r>
          </a:p>
          <a:p>
            <a:pPr>
              <a:lnSpc>
                <a:spcPct val="100000"/>
              </a:lnSpc>
            </a:pPr>
            <a:r>
              <a:rPr lang="fi-FI" dirty="0"/>
              <a:t>koostuu yksittäisistä erillistiedoista eikä pyri esittämään yleisiä lainmukaisuuksia tai periaatteita tai selittämään ilmiöiden ristiriitaisuutta</a:t>
            </a:r>
          </a:p>
          <a:p>
            <a:pPr>
              <a:lnSpc>
                <a:spcPct val="100000"/>
              </a:lnSpc>
            </a:pPr>
            <a:r>
              <a:rPr lang="fi-FI" dirty="0"/>
              <a:t>pysyvää ja vaikea muuttaa</a:t>
            </a:r>
          </a:p>
          <a:p>
            <a:pPr>
              <a:lnSpc>
                <a:spcPct val="100000"/>
              </a:lnSpc>
            </a:pPr>
            <a:r>
              <a:rPr lang="fi-FI" dirty="0"/>
              <a:t>voi olla luotettavaa tai epäluotettavaa </a:t>
            </a:r>
          </a:p>
          <a:p>
            <a:pPr>
              <a:lnSpc>
                <a:spcPct val="100000"/>
              </a:lnSpc>
            </a:pPr>
            <a:r>
              <a:rPr lang="fi-FI" dirty="0"/>
              <a:t>tärkeä rooli yksilön terveyden ja hyvinvoinnin kannalta, koska </a:t>
            </a:r>
            <a:r>
              <a:rPr lang="fi-FI" u="sng" dirty="0"/>
              <a:t>ohjaa monia päivittäisiä valintoja </a:t>
            </a:r>
            <a:r>
              <a:rPr lang="fi-FI" dirty="0"/>
              <a:t>ja vaikuttaa siihen, miten tutkimustietoon suhtaudutaan</a:t>
            </a:r>
          </a:p>
        </p:txBody>
      </p:sp>
    </p:spTree>
    <p:extLst>
      <p:ext uri="{BB962C8B-B14F-4D97-AF65-F5344CB8AC3E}">
        <p14:creationId xmlns:p14="http://schemas.microsoft.com/office/powerpoint/2010/main" val="3562153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1524000" y="273049"/>
            <a:ext cx="8228008" cy="1144591"/>
          </a:xfrm>
        </p:spPr>
        <p:txBody>
          <a:bodyPr/>
          <a:lstStyle/>
          <a:p>
            <a:pPr lvl="0"/>
            <a:r>
              <a:rPr lang="fi-FI"/>
              <a:t>Tieteellinen tieto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1524000" y="1201004"/>
            <a:ext cx="8228008" cy="5290286"/>
          </a:xfrm>
        </p:spPr>
        <p:txBody>
          <a:bodyPr/>
          <a:lstStyle/>
          <a:p>
            <a:pPr lvl="0">
              <a:buNone/>
            </a:pPr>
            <a:r>
              <a:rPr lang="fi-FI" sz="2800" b="1" u="sng" dirty="0"/>
              <a:t>Tunnuspiirteitä</a:t>
            </a:r>
          </a:p>
          <a:p>
            <a:pPr lvl="0">
              <a:buNone/>
            </a:pPr>
            <a:r>
              <a:rPr lang="fi-FI" sz="2800" dirty="0"/>
              <a:t>-käsitteet, tieteellinen ja </a:t>
            </a:r>
          </a:p>
          <a:p>
            <a:pPr lvl="0">
              <a:buNone/>
            </a:pPr>
            <a:r>
              <a:rPr lang="fi-FI" sz="2800" dirty="0"/>
              <a:t>täsmällinen terminologia</a:t>
            </a:r>
          </a:p>
          <a:p>
            <a:pPr lvl="0">
              <a:buNone/>
            </a:pPr>
            <a:r>
              <a:rPr lang="fi-FI" sz="2800" dirty="0"/>
              <a:t>-systemaattinen, suunnitelmallinen tiedonhankinta</a:t>
            </a:r>
          </a:p>
          <a:p>
            <a:pPr lvl="0">
              <a:buNone/>
            </a:pPr>
            <a:r>
              <a:rPr lang="fi-FI" sz="2800" dirty="0"/>
              <a:t>-menetelmien kuvaus</a:t>
            </a:r>
          </a:p>
          <a:p>
            <a:pPr lvl="0">
              <a:buNone/>
            </a:pPr>
            <a:r>
              <a:rPr lang="fi-FI" sz="2800" dirty="0"/>
              <a:t>-kriittisyys, luotettavuuden arviointi</a:t>
            </a:r>
          </a:p>
          <a:p>
            <a:pPr lvl="0">
              <a:buNone/>
            </a:pPr>
            <a:r>
              <a:rPr lang="fi-FI" sz="2800" dirty="0"/>
              <a:t>-kumulatiivisuus</a:t>
            </a:r>
          </a:p>
          <a:p>
            <a:pPr lvl="0">
              <a:buNone/>
            </a:pPr>
            <a:r>
              <a:rPr lang="fi-FI" sz="2800" dirty="0"/>
              <a:t>-etiikka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266" y="443801"/>
            <a:ext cx="2863515" cy="562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8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286" y="359412"/>
            <a:ext cx="7039428" cy="758189"/>
          </a:xfrm>
        </p:spPr>
        <p:txBody>
          <a:bodyPr>
            <a:noAutofit/>
          </a:bodyPr>
          <a:lstStyle/>
          <a:p>
            <a:pPr algn="ctr"/>
            <a:r>
              <a:rPr lang="fi-FI" sz="4000" b="1" dirty="0">
                <a:latin typeface="+mn-lt"/>
              </a:rPr>
              <a:t>Tieteellinen tieto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9634" y="2181496"/>
            <a:ext cx="11547566" cy="44660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dirty="0"/>
              <a:t>perustuu </a:t>
            </a:r>
            <a:r>
              <a:rPr lang="fi-FI" u="sng" dirty="0"/>
              <a:t>tieteelliseen tutkimukseen </a:t>
            </a:r>
            <a:r>
              <a:rPr lang="fi-FI" dirty="0"/>
              <a:t>ja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analyyttiseen </a:t>
            </a:r>
            <a:r>
              <a:rPr lang="fi-FI" dirty="0"/>
              <a:t>ajatteluun </a:t>
            </a:r>
          </a:p>
          <a:p>
            <a:pPr>
              <a:lnSpc>
                <a:spcPct val="100000"/>
              </a:lnSpc>
            </a:pPr>
            <a:r>
              <a:rPr lang="fi-FI" dirty="0"/>
              <a:t>muodostaa hierarkkisen kokonaisuuden ja pyrkii esittämään yleisiä lainmukaisuuksia ja periaatteita sekä osoittamaan ristiriidat ilmiöiden olemukseen kuuluviksi</a:t>
            </a:r>
          </a:p>
          <a:p>
            <a:pPr>
              <a:lnSpc>
                <a:spcPct val="100000"/>
              </a:lnSpc>
            </a:pPr>
            <a:r>
              <a:rPr lang="fi-FI" dirty="0"/>
              <a:t>muuttuu argumenttien myötä</a:t>
            </a:r>
          </a:p>
          <a:p>
            <a:pPr>
              <a:lnSpc>
                <a:spcPct val="100000"/>
              </a:lnSpc>
            </a:pPr>
            <a:r>
              <a:rPr lang="fi-FI" dirty="0"/>
              <a:t>on yleensä ilmestynyt tieteellisessä julkaisussa ja tiedeyhteisö on todennut sen luotettavaksi </a:t>
            </a:r>
          </a:p>
          <a:p>
            <a:pPr>
              <a:lnSpc>
                <a:spcPct val="100000"/>
              </a:lnSpc>
            </a:pPr>
            <a:r>
              <a:rPr lang="fi-FI" dirty="0"/>
              <a:t>toimii arkiajattelun jatkeena ja </a:t>
            </a:r>
            <a:r>
              <a:rPr lang="fi-FI" u="sng" dirty="0"/>
              <a:t>rikastuttaa ja korjaa </a:t>
            </a:r>
            <a:r>
              <a:rPr lang="fi-FI" dirty="0"/>
              <a:t>sitä vähitellen </a:t>
            </a:r>
          </a:p>
        </p:txBody>
      </p:sp>
    </p:spTree>
    <p:extLst>
      <p:ext uri="{BB962C8B-B14F-4D97-AF65-F5344CB8AC3E}">
        <p14:creationId xmlns:p14="http://schemas.microsoft.com/office/powerpoint/2010/main" val="47419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8545"/>
            <a:ext cx="9047018" cy="649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5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33604" y="609604"/>
            <a:ext cx="6347709" cy="823412"/>
          </a:xfrm>
        </p:spPr>
        <p:txBody>
          <a:bodyPr/>
          <a:lstStyle/>
          <a:p>
            <a:r>
              <a:rPr lang="fi-FI" dirty="0" smtClean="0"/>
              <a:t>Tieteestä tiedottaminen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0891" y="1998617"/>
            <a:ext cx="9679577" cy="4042742"/>
          </a:xfrm>
        </p:spPr>
        <p:txBody>
          <a:bodyPr/>
          <a:lstStyle/>
          <a:p>
            <a:r>
              <a:rPr lang="fi-FI" dirty="0" smtClean="0"/>
              <a:t>1. Tiedeyhteisölle: vertaisarviointi, kriittinen keskustelu, toisten tutkimusten tukeminen vs. kyseenalaistaminen, </a:t>
            </a:r>
            <a:r>
              <a:rPr lang="fi-FI" dirty="0" err="1" smtClean="0"/>
              <a:t>cumulatiivisuus</a:t>
            </a:r>
            <a:endParaRPr lang="fi-FI" dirty="0" smtClean="0"/>
          </a:p>
          <a:p>
            <a:r>
              <a:rPr lang="fi-FI" dirty="0" smtClean="0"/>
              <a:t>2. Ihmisille: (pääasiassa medioiden kautta)</a:t>
            </a:r>
          </a:p>
          <a:p>
            <a:pPr lvl="1"/>
            <a:r>
              <a:rPr lang="fi-FI" dirty="0"/>
              <a:t>M</a:t>
            </a:r>
            <a:r>
              <a:rPr lang="fi-FI" dirty="0" smtClean="0"/>
              <a:t>edian rooli, toimittajan vastuu (yksittäiset tulokset, asiayhteydestä irrottaminen, väärien asioiden painottaminen, ristiriitojen esilletuonti, otsikoiden hakeminen</a:t>
            </a:r>
          </a:p>
          <a:p>
            <a:pPr lvl="1"/>
            <a:r>
              <a:rPr lang="fi-FI" dirty="0" smtClean="0"/>
              <a:t>Lukijan vastuu – kriittinen lukutaito, </a:t>
            </a:r>
          </a:p>
          <a:p>
            <a:pPr lvl="1"/>
            <a:r>
              <a:rPr lang="fi-FI" dirty="0"/>
              <a:t>A</a:t>
            </a:r>
            <a:r>
              <a:rPr lang="fi-FI" dirty="0" smtClean="0"/>
              <a:t>siantuntijan tunnistaminen, koulutus ja ammattiasema</a:t>
            </a:r>
          </a:p>
        </p:txBody>
      </p:sp>
    </p:spTree>
    <p:extLst>
      <p:ext uri="{BB962C8B-B14F-4D97-AF65-F5344CB8AC3E}">
        <p14:creationId xmlns:p14="http://schemas.microsoft.com/office/powerpoint/2010/main" val="418796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39969"/>
          </a:xfrm>
        </p:spPr>
        <p:txBody>
          <a:bodyPr/>
          <a:lstStyle/>
          <a:p>
            <a:r>
              <a:rPr lang="fi-FI" dirty="0" smtClean="0"/>
              <a:t>Terveystieteen tutkiminen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4320" y="1725769"/>
            <a:ext cx="10698480" cy="44790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b="1" u="sng" dirty="0" smtClean="0">
                <a:latin typeface="+mj-lt"/>
              </a:rPr>
              <a:t>1. Tieteellinen tutkiminen</a:t>
            </a:r>
          </a:p>
          <a:p>
            <a:pPr marL="0" indent="0">
              <a:buNone/>
            </a:pPr>
            <a:r>
              <a:rPr lang="fi-FI" dirty="0" smtClean="0">
                <a:latin typeface="+mj-lt"/>
              </a:rPr>
              <a:t>-</a:t>
            </a:r>
            <a:r>
              <a:rPr lang="fi-FI" dirty="0" err="1" smtClean="0">
                <a:latin typeface="+mj-lt"/>
              </a:rPr>
              <a:t>tiettyä</a:t>
            </a:r>
            <a:r>
              <a:rPr lang="fi-FI" dirty="0" smtClean="0">
                <a:latin typeface="+mj-lt"/>
              </a:rPr>
              <a:t> </a:t>
            </a:r>
            <a:r>
              <a:rPr lang="fi-FI" dirty="0">
                <a:latin typeface="+mj-lt"/>
              </a:rPr>
              <a:t>asiaa tai ilmiötä tutkitaan eri näkökulmista hyödyntämällä eri tieteenalojen </a:t>
            </a:r>
            <a:r>
              <a:rPr lang="fi-FI" dirty="0" smtClean="0">
                <a:latin typeface="+mj-lt"/>
              </a:rPr>
              <a:t>menetelmiä</a:t>
            </a:r>
          </a:p>
          <a:p>
            <a:pPr marL="0" indent="0">
              <a:buNone/>
            </a:pPr>
            <a:r>
              <a:rPr lang="fi-FI" dirty="0" smtClean="0">
                <a:latin typeface="+mj-lt"/>
              </a:rPr>
              <a:t>-monitieteistä</a:t>
            </a:r>
          </a:p>
          <a:p>
            <a:pPr marL="0" indent="0">
              <a:buNone/>
            </a:pPr>
            <a:r>
              <a:rPr lang="fi-FI" b="1" u="sng" dirty="0" smtClean="0">
                <a:latin typeface="+mj-lt"/>
              </a:rPr>
              <a:t>2. Terveyden tutkiminen</a:t>
            </a:r>
          </a:p>
          <a:p>
            <a:pPr marL="0" indent="0">
              <a:buNone/>
            </a:pPr>
            <a:r>
              <a:rPr lang="fi-FI" dirty="0" smtClean="0">
                <a:latin typeface="+mj-lt"/>
              </a:rPr>
              <a:t>-käytetään </a:t>
            </a:r>
            <a:r>
              <a:rPr lang="fi-FI" dirty="0">
                <a:latin typeface="+mj-lt"/>
              </a:rPr>
              <a:t>terveyttä kuvaavia mittareita, </a:t>
            </a:r>
            <a:r>
              <a:rPr lang="fi-FI" b="1" i="1" dirty="0">
                <a:latin typeface="+mj-lt"/>
              </a:rPr>
              <a:t>terveysindikaattoreita</a:t>
            </a:r>
            <a:endParaRPr lang="fi-FI" b="1" dirty="0">
              <a:latin typeface="+mj-lt"/>
            </a:endParaRPr>
          </a:p>
          <a:p>
            <a:pPr marL="0" indent="0">
              <a:buNone/>
            </a:pPr>
            <a:r>
              <a:rPr lang="fi-FI" dirty="0" smtClean="0">
                <a:latin typeface="+mj-lt"/>
              </a:rPr>
              <a:t>-terveyden </a:t>
            </a:r>
            <a:r>
              <a:rPr lang="fi-FI" dirty="0">
                <a:latin typeface="+mj-lt"/>
              </a:rPr>
              <a:t>tutkimuksen lähestymistapa voi olla toiminnallisen eli funktionaalisen terveyden tutkimista, subjektiivisen eli koetun terveyden tutkimista sekä lääketieteellisen eli objektiivisen terveyden tutkimista. </a:t>
            </a:r>
            <a:endParaRPr lang="fi-FI" dirty="0" smtClean="0">
              <a:latin typeface="+mj-lt"/>
            </a:endParaRPr>
          </a:p>
          <a:p>
            <a:pPr marL="0" indent="0">
              <a:buNone/>
            </a:pPr>
            <a:r>
              <a:rPr lang="fi-FI" b="1" u="sng" dirty="0" smtClean="0">
                <a:latin typeface="+mj-lt"/>
              </a:rPr>
              <a:t>3. Sairauksien tutkiminen</a:t>
            </a:r>
          </a:p>
          <a:p>
            <a:pPr marL="0" indent="0">
              <a:buNone/>
            </a:pPr>
            <a:r>
              <a:rPr lang="fi-FI" dirty="0" smtClean="0">
                <a:latin typeface="+mj-lt"/>
              </a:rPr>
              <a:t>-perustuu </a:t>
            </a:r>
            <a:r>
              <a:rPr lang="fi-FI" dirty="0">
                <a:latin typeface="+mj-lt"/>
              </a:rPr>
              <a:t>erilaisiin rekistereihin, terveystarkastuksiin, seulontoihin sekä perimän kartoitukseen. Myös potilaan hoito </a:t>
            </a:r>
            <a:r>
              <a:rPr lang="fi-FI" dirty="0" smtClean="0">
                <a:latin typeface="+mj-lt"/>
              </a:rPr>
              <a:t>voi sisältää </a:t>
            </a:r>
            <a:r>
              <a:rPr lang="fi-FI" dirty="0">
                <a:latin typeface="+mj-lt"/>
              </a:rPr>
              <a:t>sairauden tutkimusta</a:t>
            </a:r>
          </a:p>
        </p:txBody>
      </p:sp>
    </p:spTree>
    <p:extLst>
      <p:ext uri="{BB962C8B-B14F-4D97-AF65-F5344CB8AC3E}">
        <p14:creationId xmlns:p14="http://schemas.microsoft.com/office/powerpoint/2010/main" val="33524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286" y="402955"/>
            <a:ext cx="7039428" cy="758189"/>
          </a:xfrm>
        </p:spPr>
        <p:txBody>
          <a:bodyPr>
            <a:noAutofit/>
          </a:bodyPr>
          <a:lstStyle/>
          <a:p>
            <a:pPr algn="ctr"/>
            <a:r>
              <a:rPr lang="fi-FI" sz="4000" b="1" dirty="0">
                <a:latin typeface="+mn-lt"/>
              </a:rPr>
              <a:t>Tutkimusprosessi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0446" y="1867989"/>
            <a:ext cx="11652068" cy="47722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600" dirty="0"/>
              <a:t>mielekkään ja mahdollisimman luotettavan tiedon saamiseksi tutkimusprosessissa edetään tiettyjen vaiheiden mukaan ja siinä käytetään tutkimukseen soveltuvia menetelmiä ja työskentelytapoja</a:t>
            </a:r>
          </a:p>
          <a:p>
            <a:pPr>
              <a:lnSpc>
                <a:spcPct val="100000"/>
              </a:lnSpc>
            </a:pPr>
            <a:r>
              <a:rPr lang="fi-FI" sz="2600" u="sng" dirty="0"/>
              <a:t>suunnitteluvaihe</a:t>
            </a:r>
            <a:r>
              <a:rPr lang="fi-FI" sz="2600" dirty="0"/>
              <a:t>: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fi-FI" sz="2300" dirty="0"/>
              <a:t>erittäin tärkeä tulosten luotettavuuden kannalta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fi-FI" sz="2300" dirty="0"/>
              <a:t>sisältää kirjallisen tutkimussuunnitelman laadinnan</a:t>
            </a:r>
          </a:p>
          <a:p>
            <a:pPr>
              <a:lnSpc>
                <a:spcPct val="100000"/>
              </a:lnSpc>
            </a:pPr>
            <a:r>
              <a:rPr lang="fi-FI" sz="2600" u="sng" dirty="0"/>
              <a:t>toteutusvaihe</a:t>
            </a:r>
            <a:r>
              <a:rPr lang="fi-FI" sz="2600" dirty="0"/>
              <a:t>: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fi-FI" sz="2300" dirty="0"/>
              <a:t>tutkimuksen toteuttaminen tutkimussuunnitelman mukaan 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fi-FI" sz="2300" dirty="0"/>
              <a:t>tutkimustulosten raportointi</a:t>
            </a:r>
          </a:p>
          <a:p>
            <a:pPr>
              <a:lnSpc>
                <a:spcPct val="100000"/>
              </a:lnSpc>
            </a:pPr>
            <a:r>
              <a:rPr lang="fi-FI" sz="2600" dirty="0"/>
              <a:t>sisältää myös tutkimukseen liittyvää </a:t>
            </a:r>
            <a:r>
              <a:rPr lang="fi-FI" sz="2600" u="sng" dirty="0"/>
              <a:t>arviointia</a:t>
            </a:r>
            <a:r>
              <a:rPr lang="fi-FI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9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TUTKIMUSPROSESSI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53143" y="1853754"/>
            <a:ext cx="10401711" cy="4246600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fi-FI" dirty="0" smtClean="0"/>
              <a:t>1. YLEINEN KIINNOSTUS JA ONGELMA </a:t>
            </a:r>
          </a:p>
          <a:p>
            <a:pPr marL="82296" indent="0">
              <a:buNone/>
            </a:pPr>
            <a:r>
              <a:rPr lang="fi-FI" dirty="0" smtClean="0"/>
              <a:t>2. AIHEESEEN TUTUSTUMINEN JA </a:t>
            </a:r>
            <a:r>
              <a:rPr lang="fi-FI" dirty="0" smtClean="0"/>
              <a:t>AIHEEN  </a:t>
            </a:r>
            <a:r>
              <a:rPr lang="fi-FI" dirty="0" smtClean="0"/>
              <a:t>VALINTA (kiinnostus, tutkimusteeman tärkeys, ajankohtaisuus), TUTKIMUSSUUNNITELMA</a:t>
            </a:r>
          </a:p>
          <a:p>
            <a:pPr marL="82296" indent="0">
              <a:buNone/>
            </a:pPr>
            <a:r>
              <a:rPr lang="fi-FI" dirty="0" smtClean="0"/>
              <a:t>3.</a:t>
            </a:r>
            <a:r>
              <a:rPr lang="fi-FI" dirty="0" smtClean="0"/>
              <a:t> </a:t>
            </a:r>
            <a:r>
              <a:rPr lang="fi-FI" dirty="0" smtClean="0"/>
              <a:t>TUTKIMUSONGELMIEN/TUTKIMUSKYSYMYKSIEN </a:t>
            </a:r>
            <a:r>
              <a:rPr lang="fi-FI" dirty="0" smtClean="0"/>
              <a:t>ASETTAMINEN JA TARKENTAMINEN</a:t>
            </a:r>
            <a:endParaRPr lang="fi-FI" dirty="0"/>
          </a:p>
          <a:p>
            <a:pPr marL="82296" indent="0">
              <a:buNone/>
            </a:pPr>
            <a:r>
              <a:rPr lang="fi-FI" dirty="0" smtClean="0"/>
              <a:t>4.</a:t>
            </a:r>
            <a:r>
              <a:rPr lang="fi-FI" dirty="0" smtClean="0"/>
              <a:t> </a:t>
            </a:r>
            <a:r>
              <a:rPr lang="fi-FI" dirty="0" smtClean="0"/>
              <a:t>TEORIAAN TUTUSTUMINEN</a:t>
            </a:r>
          </a:p>
          <a:p>
            <a:pPr marL="82296" indent="0">
              <a:buNone/>
            </a:pPr>
            <a:r>
              <a:rPr lang="fi-FI" dirty="0"/>
              <a:t>5</a:t>
            </a:r>
            <a:r>
              <a:rPr lang="fi-FI" dirty="0" smtClean="0"/>
              <a:t>. </a:t>
            </a:r>
            <a:r>
              <a:rPr lang="fi-FI" dirty="0" smtClean="0"/>
              <a:t>TUTKIMUSOTTEEN, -ASETELMAN JA -MENETELMÄN VALINTA</a:t>
            </a:r>
            <a:endParaRPr lang="fi-FI" dirty="0"/>
          </a:p>
          <a:p>
            <a:pPr marL="82296" indent="0">
              <a:buNone/>
            </a:pPr>
            <a:r>
              <a:rPr lang="fi-FI" dirty="0"/>
              <a:t>6</a:t>
            </a:r>
            <a:r>
              <a:rPr lang="fi-FI" dirty="0" smtClean="0"/>
              <a:t>. </a:t>
            </a:r>
            <a:r>
              <a:rPr lang="fi-FI" dirty="0" smtClean="0"/>
              <a:t>MENETELMÄN </a:t>
            </a:r>
            <a:r>
              <a:rPr lang="fi-FI" dirty="0"/>
              <a:t>SUUNNITTELU JA </a:t>
            </a:r>
            <a:r>
              <a:rPr lang="fi-FI" dirty="0" smtClean="0"/>
              <a:t>KEHITTÄMINEN, OTOKSEN VALINTA</a:t>
            </a:r>
            <a:endParaRPr lang="fi-FI" dirty="0"/>
          </a:p>
          <a:p>
            <a:pPr marL="82296" indent="0">
              <a:buNone/>
            </a:pPr>
            <a:r>
              <a:rPr lang="fi-FI" dirty="0"/>
              <a:t>7</a:t>
            </a:r>
            <a:r>
              <a:rPr lang="fi-FI" dirty="0" smtClean="0"/>
              <a:t>. </a:t>
            </a:r>
            <a:r>
              <a:rPr lang="fi-FI" dirty="0" smtClean="0"/>
              <a:t>TUTKIMUKSEN </a:t>
            </a:r>
            <a:r>
              <a:rPr lang="fi-FI" dirty="0"/>
              <a:t>SUORITTAMINEN , AINEISTON HANKINTA</a:t>
            </a:r>
          </a:p>
          <a:p>
            <a:pPr marL="82296" indent="0">
              <a:buNone/>
            </a:pPr>
            <a:r>
              <a:rPr lang="fi-FI" dirty="0"/>
              <a:t>8</a:t>
            </a:r>
            <a:r>
              <a:rPr lang="fi-FI" dirty="0" smtClean="0"/>
              <a:t>. </a:t>
            </a:r>
            <a:r>
              <a:rPr lang="fi-FI" dirty="0" smtClean="0"/>
              <a:t>AINEISTON </a:t>
            </a:r>
            <a:r>
              <a:rPr lang="fi-FI" dirty="0"/>
              <a:t>KÄSITTELY JA </a:t>
            </a:r>
            <a:r>
              <a:rPr lang="fi-FI" dirty="0" smtClean="0"/>
              <a:t>TULKINTA</a:t>
            </a:r>
          </a:p>
          <a:p>
            <a:pPr marL="82296" indent="0">
              <a:buNone/>
            </a:pPr>
            <a:r>
              <a:rPr lang="fi-FI" dirty="0"/>
              <a:t>9</a:t>
            </a:r>
            <a:r>
              <a:rPr lang="fi-FI" dirty="0" smtClean="0"/>
              <a:t>. </a:t>
            </a:r>
            <a:r>
              <a:rPr lang="fi-FI" dirty="0" smtClean="0"/>
              <a:t>TULOSTEN </a:t>
            </a:r>
            <a:r>
              <a:rPr lang="fi-FI" dirty="0"/>
              <a:t>ESITTÄMINEN JA KIRJOITTAMINEN</a:t>
            </a:r>
          </a:p>
          <a:p>
            <a:pPr marL="82296" indent="0">
              <a:buNone/>
            </a:pPr>
            <a:r>
              <a:rPr lang="fi-FI" dirty="0" smtClean="0"/>
              <a:t>10</a:t>
            </a:r>
            <a:r>
              <a:rPr lang="fi-FI" dirty="0" smtClean="0"/>
              <a:t>. </a:t>
            </a:r>
            <a:r>
              <a:rPr lang="fi-FI" dirty="0" smtClean="0"/>
              <a:t>POHDINNAN JA JOHTOPÄÄTÖSTEN TEKEMINEN</a:t>
            </a:r>
            <a:r>
              <a:rPr lang="fi-FI" dirty="0"/>
              <a:t> </a:t>
            </a:r>
          </a:p>
          <a:p>
            <a:pPr marL="82296" indent="0">
              <a:buNone/>
            </a:pPr>
            <a:r>
              <a:rPr lang="fi-FI" dirty="0" smtClean="0"/>
              <a:t>11. </a:t>
            </a:r>
            <a:r>
              <a:rPr lang="fi-FI" dirty="0" smtClean="0"/>
              <a:t>KOKO </a:t>
            </a:r>
            <a:r>
              <a:rPr lang="fi-FI" dirty="0"/>
              <a:t>TUTKIMUKSEN RAPORTOINTI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Käsinkirjoitus 5"/>
              <p14:cNvContentPartPr/>
              <p14:nvPr/>
            </p14:nvContentPartPr>
            <p14:xfrm>
              <a:off x="5884929" y="2293145"/>
              <a:ext cx="28440" cy="126720"/>
            </p14:xfrm>
          </p:contentPart>
        </mc:Choice>
        <mc:Fallback xmlns="">
          <p:pic>
            <p:nvPicPr>
              <p:cNvPr id="6" name="Käsinkirjoitus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3049" y="2281265"/>
                <a:ext cx="52200" cy="15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970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797" y="333375"/>
            <a:ext cx="8102153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12" y="1071233"/>
            <a:ext cx="11641175" cy="47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286" y="765813"/>
            <a:ext cx="7039428" cy="758189"/>
          </a:xfrm>
        </p:spPr>
        <p:txBody>
          <a:bodyPr>
            <a:noAutofit/>
          </a:bodyPr>
          <a:lstStyle/>
          <a:p>
            <a:pPr algn="ctr"/>
            <a:r>
              <a:rPr lang="fi-FI" sz="4000" b="1" dirty="0">
                <a:latin typeface="+mn-lt"/>
              </a:rPr>
              <a:t>Tutkimuksen suunnittelu (1/2)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3690" y="2076994"/>
            <a:ext cx="11861075" cy="42909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dirty="0"/>
              <a:t>tutkimuksen lähtökohtana on jokin havaittu </a:t>
            </a:r>
            <a:r>
              <a:rPr lang="fi-FI" u="sng" dirty="0"/>
              <a:t>ongelma</a:t>
            </a:r>
            <a:r>
              <a:rPr lang="fi-FI" dirty="0"/>
              <a:t> tai </a:t>
            </a:r>
            <a:r>
              <a:rPr lang="fi-FI" u="sng" dirty="0"/>
              <a:t>tarve saada tietoa</a:t>
            </a:r>
            <a:r>
              <a:rPr lang="fi-FI" dirty="0"/>
              <a:t> jostakin asiasta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fi-FI" sz="2500" dirty="0"/>
              <a:t>voi nousta esim. mielipiteistä, kokemuksista ja yhteiskunnallisesta keskustelusta tai ajan-kohtaisista tapahtumista tai ilmiöistä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fi-FI" sz="2500" dirty="0"/>
              <a:t>voi olla peräisin joistakin aiemmin tehdyistä tutkimuksista</a:t>
            </a:r>
          </a:p>
          <a:p>
            <a:pPr>
              <a:lnSpc>
                <a:spcPct val="100000"/>
              </a:lnSpc>
            </a:pPr>
            <a:r>
              <a:rPr lang="fi-FI" dirty="0"/>
              <a:t>tutkimusaiheeseen </a:t>
            </a:r>
            <a:r>
              <a:rPr lang="fi-FI" u="sng" dirty="0"/>
              <a:t>tutustutaan</a:t>
            </a:r>
            <a:r>
              <a:rPr lang="fi-FI" dirty="0"/>
              <a:t> esim. lukemalla aikaisempia tutkimuksia ja niistä tehtyjä kirjallisuuskatsauksia</a:t>
            </a:r>
          </a:p>
          <a:p>
            <a:pPr marL="0" indent="0">
              <a:lnSpc>
                <a:spcPct val="100000"/>
              </a:lnSpc>
              <a:buNone/>
            </a:pPr>
            <a:endParaRPr lang="fi-FI" dirty="0"/>
          </a:p>
          <a:p>
            <a:pPr lvl="1">
              <a:lnSpc>
                <a:spcPct val="100000"/>
              </a:lnSpc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14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286" y="635184"/>
            <a:ext cx="7039428" cy="758189"/>
          </a:xfrm>
        </p:spPr>
        <p:txBody>
          <a:bodyPr>
            <a:noAutofit/>
          </a:bodyPr>
          <a:lstStyle/>
          <a:p>
            <a:pPr algn="ctr"/>
            <a:r>
              <a:rPr lang="fi-FI" sz="4000" b="1" dirty="0">
                <a:latin typeface="+mn-lt"/>
              </a:rPr>
              <a:t>Tutkimuksen suunnittelu (2/2)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2331" y="2181496"/>
            <a:ext cx="11220995" cy="42338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dirty="0"/>
              <a:t>tutkimusaihe </a:t>
            </a:r>
            <a:r>
              <a:rPr lang="fi-FI" u="sng" dirty="0"/>
              <a:t>rajataan ja täsmennetään </a:t>
            </a:r>
            <a:r>
              <a:rPr lang="fi-FI" dirty="0"/>
              <a:t>tutkimuksen tarpeiden mukaan</a:t>
            </a:r>
            <a:endParaRPr lang="fi-FI" b="1" dirty="0"/>
          </a:p>
          <a:p>
            <a:pPr>
              <a:lnSpc>
                <a:spcPct val="100000"/>
              </a:lnSpc>
            </a:pPr>
            <a:r>
              <a:rPr lang="fi-FI" b="1" dirty="0"/>
              <a:t>tutkimuskysymys</a:t>
            </a:r>
            <a:r>
              <a:rPr lang="fi-FI" dirty="0"/>
              <a:t> kertoo mm. ketä ja mitä tutkitaan sekä määrittää, millaista tietoa tutkimuksella voidaan saada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fi-FI" sz="2500" dirty="0"/>
              <a:t>voidaan usein esittää </a:t>
            </a:r>
            <a:r>
              <a:rPr lang="fi-FI" sz="2500" b="1" dirty="0"/>
              <a:t>hypoteesina </a:t>
            </a:r>
            <a:r>
              <a:rPr lang="fi-FI" sz="2500" dirty="0"/>
              <a:t>eli olettamuksena, jolloin tutkimuksen tavoitteena on testata hypoteesin paikkansapitävyyttä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fi-FI" sz="2500" dirty="0"/>
              <a:t>hypoteesia ei tarvita, jos tutkimuksen tarkoituksena on esim. kartoittaa ja kuvailla jotakin terveyteen liittyvää ilmiötä ja sen esiintymistä</a:t>
            </a:r>
          </a:p>
          <a:p>
            <a:pPr>
              <a:lnSpc>
                <a:spcPct val="100000"/>
              </a:lnSpc>
            </a:pPr>
            <a:endParaRPr lang="fi-FI" dirty="0"/>
          </a:p>
          <a:p>
            <a:pPr lvl="1">
              <a:lnSpc>
                <a:spcPct val="100000"/>
              </a:lnSpc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708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/>
            </a:r>
            <a:br>
              <a:rPr lang="en-US" sz="2700" dirty="0"/>
            </a:br>
            <a:r>
              <a:rPr lang="en-US" sz="3100" dirty="0"/>
              <a:t>TUTKIMUSAIHEEN VALINTA </a:t>
            </a:r>
            <a:r>
              <a:rPr lang="en-US" sz="3100" dirty="0" smtClean="0"/>
              <a:t>- </a:t>
            </a:r>
            <a:r>
              <a:rPr lang="en-US" sz="3100" dirty="0" err="1" smtClean="0"/>
              <a:t>syitä</a:t>
            </a:r>
            <a:r>
              <a:rPr lang="fi-FI" dirty="0">
                <a:effectLst/>
              </a:rPr>
              <a:t/>
            </a:r>
            <a:br>
              <a:rPr lang="fi-FI" dirty="0">
                <a:effectLst/>
              </a:rPr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-</a:t>
            </a:r>
            <a:r>
              <a:rPr lang="fi-FI" sz="3200" dirty="0"/>
              <a:t>omat kokemukset</a:t>
            </a:r>
          </a:p>
          <a:p>
            <a:r>
              <a:rPr lang="fi-FI" sz="3200" dirty="0"/>
              <a:t>-kiinnostus</a:t>
            </a:r>
          </a:p>
          <a:p>
            <a:r>
              <a:rPr lang="fi-FI" sz="3200" dirty="0"/>
              <a:t>-tutkimaton aihe</a:t>
            </a:r>
          </a:p>
          <a:p>
            <a:r>
              <a:rPr lang="fi-FI" sz="3200" dirty="0"/>
              <a:t>-tutkittu tieto suppeaa/vanhaa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-yhteiskunnallinen</a:t>
            </a:r>
          </a:p>
          <a:p>
            <a:r>
              <a:rPr lang="fi-FI" sz="3200" dirty="0"/>
              <a:t>-paikallinen</a:t>
            </a:r>
          </a:p>
          <a:p>
            <a:r>
              <a:rPr lang="fi-FI" sz="3200" dirty="0"/>
              <a:t>-tutkimuksen käyttöarvo</a:t>
            </a:r>
          </a:p>
          <a:p>
            <a:r>
              <a:rPr lang="fi-FI" sz="3200" dirty="0"/>
              <a:t>-uuden tiedon tuottaminen</a:t>
            </a:r>
          </a:p>
          <a:p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13256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Aiheen rajaaminen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638486"/>
          </a:xfrm>
        </p:spPr>
        <p:txBody>
          <a:bodyPr>
            <a:normAutofit/>
          </a:bodyPr>
          <a:lstStyle/>
          <a:p>
            <a:r>
              <a:rPr lang="fi-FI" dirty="0" err="1"/>
              <a:t>-mille</a:t>
            </a:r>
            <a:r>
              <a:rPr lang="fi-FI" dirty="0"/>
              <a:t> ikäryhmälle/ryhmille?</a:t>
            </a:r>
          </a:p>
          <a:p>
            <a:r>
              <a:rPr lang="fi-FI" dirty="0"/>
              <a:t>-terveyden osa-alueet (</a:t>
            </a:r>
            <a:r>
              <a:rPr lang="fi-FI" dirty="0" err="1"/>
              <a:t>fyys./</a:t>
            </a:r>
            <a:r>
              <a:rPr lang="fi-FI" dirty="0" err="1" smtClean="0"/>
              <a:t>psyyk./sos</a:t>
            </a:r>
            <a:r>
              <a:rPr lang="fi-FI" dirty="0" smtClean="0"/>
              <a:t>.)?</a:t>
            </a:r>
            <a:endParaRPr lang="fi-FI" dirty="0"/>
          </a:p>
          <a:p>
            <a:r>
              <a:rPr lang="fi-FI" dirty="0"/>
              <a:t>-koetut vai todelliset (oireet</a:t>
            </a:r>
            <a:r>
              <a:rPr lang="fi-FI" dirty="0" smtClean="0"/>
              <a:t>)?</a:t>
            </a:r>
            <a:endParaRPr lang="fi-FI" dirty="0"/>
          </a:p>
          <a:p>
            <a:r>
              <a:rPr lang="fi-FI" dirty="0" err="1"/>
              <a:t>-mikä</a:t>
            </a:r>
            <a:r>
              <a:rPr lang="fi-FI" dirty="0"/>
              <a:t> </a:t>
            </a:r>
            <a:r>
              <a:rPr lang="fi-FI" dirty="0" smtClean="0"/>
              <a:t>terveystottumus?</a:t>
            </a:r>
            <a:endParaRPr lang="fi-FI" dirty="0"/>
          </a:p>
          <a:p>
            <a:r>
              <a:rPr lang="fi-FI" dirty="0"/>
              <a:t>-tiedot, taidot, asenteet, motivaatio?</a:t>
            </a:r>
          </a:p>
          <a:p>
            <a:r>
              <a:rPr lang="fi-FI" dirty="0"/>
              <a:t>-ajallinen kohta – </a:t>
            </a:r>
            <a:r>
              <a:rPr lang="fi-FI" dirty="0" smtClean="0"/>
              <a:t>nykytilanne/vanha?</a:t>
            </a:r>
            <a:endParaRPr lang="fi-FI" dirty="0"/>
          </a:p>
          <a:p>
            <a:r>
              <a:rPr lang="fi-FI" dirty="0"/>
              <a:t>-pintapuolinen yleinen monta teemaa vs. syvällinen 1 </a:t>
            </a:r>
            <a:r>
              <a:rPr lang="fi-FI" dirty="0" smtClean="0"/>
              <a:t>teema?</a:t>
            </a:r>
            <a:endParaRPr lang="fi-FI" dirty="0"/>
          </a:p>
          <a:p>
            <a:r>
              <a:rPr lang="fi-FI" dirty="0"/>
              <a:t>-tutkimusmenetelmä ja </a:t>
            </a:r>
            <a:r>
              <a:rPr lang="fi-FI" dirty="0" smtClean="0"/>
              <a:t>tutkimusongelma?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17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Mihin tutkimustietoa terveydestä tarvitaan? Miksi tutkitaan?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idx="1"/>
          </p:nvPr>
        </p:nvSpPr>
        <p:spPr>
          <a:xfrm>
            <a:off x="3484723" y="9220714"/>
            <a:ext cx="6347719" cy="367036"/>
          </a:xfrm>
        </p:spPr>
        <p:txBody>
          <a:bodyPr>
            <a:normAutofit fontScale="85000" lnSpcReduction="20000"/>
          </a:bodyPr>
          <a:lstStyle/>
          <a:p>
            <a:endParaRPr lang="fi-FI" dirty="0"/>
          </a:p>
        </p:txBody>
      </p:sp>
      <p:pic>
        <p:nvPicPr>
          <p:cNvPr id="1026" name="Picture 2" descr="Kuvahaun tulos haulle tutki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04" y="4527451"/>
            <a:ext cx="3448050" cy="147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6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Tutkimussuunnitelma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Suunnittelun lopuksi laaditaan kirjallinen tutkimussuunnitelma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153" y="210850"/>
            <a:ext cx="3749955" cy="605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9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Tutkimusongelman asettaminen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Aiheen valinta ja rajaus johtavat tutkimusongelman asettamiseen</a:t>
            </a:r>
          </a:p>
          <a:p>
            <a:r>
              <a:rPr lang="fi-FI" dirty="0" smtClean="0"/>
              <a:t>Puhutaan myös tutkimuskysymyksestä</a:t>
            </a:r>
          </a:p>
          <a:p>
            <a:pPr marL="82296" indent="0">
              <a:buNone/>
            </a:pPr>
            <a:r>
              <a:rPr lang="fi-FI" sz="2400" dirty="0"/>
              <a:t>	Esim. Minkälaisia ovat lukiolaisten </a:t>
            </a:r>
            <a:r>
              <a:rPr lang="fi-FI" sz="2400" dirty="0" smtClean="0"/>
              <a:t>liikuntatottumukset?  </a:t>
            </a:r>
            <a:r>
              <a:rPr lang="fi-FI" sz="2400" dirty="0"/>
              <a:t>(pääongelma)</a:t>
            </a:r>
          </a:p>
          <a:p>
            <a:r>
              <a:rPr lang="fi-FI" dirty="0" smtClean="0"/>
              <a:t>Voidaan asettaa tarkentavia alaongelmia</a:t>
            </a:r>
          </a:p>
          <a:p>
            <a:pPr marL="82296" indent="0">
              <a:buNone/>
            </a:pPr>
            <a:r>
              <a:rPr lang="fi-FI" sz="2400" dirty="0"/>
              <a:t>	Esim. Miten lukioikäisten tyttöjen ja poikien 	liikuntatottumukset eroavat toisistaan?</a:t>
            </a:r>
          </a:p>
          <a:p>
            <a:pPr marL="82296" indent="0">
              <a:buNone/>
            </a:pPr>
            <a:endParaRPr lang="fi-FI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88" y="5373217"/>
            <a:ext cx="2551425" cy="93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19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Tutkimushypoteesi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Olettamus tutkittavasta asiasta</a:t>
            </a:r>
          </a:p>
          <a:p>
            <a:r>
              <a:rPr lang="fi-FI" dirty="0" smtClean="0"/>
              <a:t>Voi vaikuttaa aiheen valintaa</a:t>
            </a:r>
          </a:p>
          <a:p>
            <a:r>
              <a:rPr lang="fi-FI" dirty="0" smtClean="0"/>
              <a:t>Ei saa vaikuttaa tutkimusmenetelmien laadintaan eikä tuloksiin</a:t>
            </a:r>
          </a:p>
          <a:p>
            <a:r>
              <a:rPr lang="fi-FI" dirty="0" smtClean="0"/>
              <a:t>Tutkijan objektiivisuus</a:t>
            </a:r>
          </a:p>
          <a:p>
            <a:pPr marL="82296" indent="0">
              <a:buNone/>
            </a:pP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4293096"/>
            <a:ext cx="3448050" cy="180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16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TUTKIMUSTYYPPI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04949" y="1853754"/>
            <a:ext cx="10649905" cy="4455606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fi-FI" dirty="0" smtClean="0"/>
              <a:t>1. </a:t>
            </a:r>
            <a:r>
              <a:rPr lang="fi-FI" b="1" dirty="0" smtClean="0"/>
              <a:t>Perustutkimus</a:t>
            </a:r>
            <a:r>
              <a:rPr lang="fi-FI" dirty="0" smtClean="0"/>
              <a:t> – tuotetaan perus- ja taustatietoa ilmiöistä ja asioista, esim. ihmiskehon rakenne ja toiminta</a:t>
            </a:r>
          </a:p>
          <a:p>
            <a:pPr marL="109728" indent="0">
              <a:buNone/>
            </a:pPr>
            <a:endParaRPr lang="fi-FI" dirty="0" smtClean="0"/>
          </a:p>
          <a:p>
            <a:pPr marL="109728" indent="0">
              <a:buNone/>
            </a:pPr>
            <a:r>
              <a:rPr lang="fi-FI" dirty="0" smtClean="0"/>
              <a:t>2. </a:t>
            </a:r>
            <a:r>
              <a:rPr lang="fi-FI" b="1" dirty="0" smtClean="0"/>
              <a:t>Soveltava tutkimus </a:t>
            </a:r>
            <a:r>
              <a:rPr lang="fi-FI" dirty="0" smtClean="0"/>
              <a:t>– hyödyntää perustutkimuksen tietoa, antaa tietoa käytännön tavoitteeseen, Esim. diabeteksen syntymekanismin tuntemus (perustutkimus) on edellytys diabetesrokotteen kehittäminen/tutkimukselle</a:t>
            </a:r>
          </a:p>
          <a:p>
            <a:pPr marL="109728" indent="0">
              <a:buNone/>
            </a:pPr>
            <a:endParaRPr lang="fi-FI" dirty="0" smtClean="0"/>
          </a:p>
          <a:p>
            <a:pPr marL="109728" indent="0">
              <a:buNone/>
            </a:pPr>
            <a:r>
              <a:rPr lang="fi-FI" b="1" dirty="0" smtClean="0"/>
              <a:t>3. Yhdistelmätutkimus </a:t>
            </a:r>
            <a:r>
              <a:rPr lang="fi-FI" dirty="0" smtClean="0"/>
              <a:t>– hyödynnetään molempia tutkimustyyppejä, kulkevat rinnakkain</a:t>
            </a:r>
          </a:p>
          <a:p>
            <a:pPr marL="109728" indent="0">
              <a:buNone/>
            </a:pPr>
            <a:endParaRPr lang="fi-FI" dirty="0"/>
          </a:p>
          <a:p>
            <a:pPr marL="109728" indent="0">
              <a:buNone/>
            </a:pPr>
            <a:r>
              <a:rPr lang="fi-FI" dirty="0" smtClean="0"/>
              <a:t>Tutkimukset voidaan jakaa myös </a:t>
            </a:r>
            <a:r>
              <a:rPr lang="fi-FI" b="1" dirty="0" smtClean="0"/>
              <a:t>teoreettiseen ja empiiriseen tutkimukseen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3778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656838"/>
            <a:ext cx="11485419" cy="55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Tutkimusote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800" b="1" i="1" dirty="0"/>
              <a:t>Halutaanko kuvailevaa tietoa vai numeroita?</a:t>
            </a:r>
            <a:endParaRPr lang="fi-FI" sz="2800" dirty="0"/>
          </a:p>
          <a:p>
            <a:endParaRPr lang="fi-FI" sz="2800" dirty="0"/>
          </a:p>
          <a:p>
            <a:endParaRPr lang="fi-FI" sz="2800" dirty="0"/>
          </a:p>
          <a:p>
            <a:r>
              <a:rPr lang="fi-FI" sz="2800" dirty="0"/>
              <a:t>1. Kvantitatiivinen eli määrällinen tutkimus</a:t>
            </a:r>
          </a:p>
          <a:p>
            <a:endParaRPr lang="fi-FI" sz="2800" dirty="0"/>
          </a:p>
          <a:p>
            <a:r>
              <a:rPr lang="fi-FI" sz="2800" dirty="0"/>
              <a:t>2. Kvalitatiivinen eli laadullinen tutkimus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6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800" dirty="0"/>
              <a:t>Kvantitatiivinen</a:t>
            </a:r>
            <a:br>
              <a:rPr lang="fi-FI" sz="4800" dirty="0"/>
            </a:br>
            <a:endParaRPr lang="fi-FI" sz="4800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Määrällinen tutkimus, kyselyt ja mittaukset, rekisterit</a:t>
            </a:r>
            <a:endParaRPr lang="fi-FI" dirty="0"/>
          </a:p>
          <a:p>
            <a:r>
              <a:rPr lang="fi-FI" dirty="0"/>
              <a:t>Y</a:t>
            </a:r>
            <a:r>
              <a:rPr lang="fi-FI" dirty="0" smtClean="0"/>
              <a:t>leensä </a:t>
            </a:r>
            <a:r>
              <a:rPr lang="fi-FI" dirty="0"/>
              <a:t>suurempi tutkimusjoukko tai aineisto </a:t>
            </a:r>
          </a:p>
          <a:p>
            <a:r>
              <a:rPr lang="fi-FI" dirty="0"/>
              <a:t>S</a:t>
            </a:r>
            <a:r>
              <a:rPr lang="fi-FI" dirty="0" smtClean="0"/>
              <a:t>elvitetään </a:t>
            </a:r>
            <a:r>
              <a:rPr lang="fi-FI" dirty="0"/>
              <a:t>ilmiöiden tai asioiden välisiä yhteyksiä (kausaalisuhteet) </a:t>
            </a:r>
          </a:p>
          <a:p>
            <a:r>
              <a:rPr lang="fi-FI" dirty="0"/>
              <a:t>P</a:t>
            </a:r>
            <a:r>
              <a:rPr lang="fi-FI" dirty="0" smtClean="0"/>
              <a:t>yrkii </a:t>
            </a:r>
            <a:r>
              <a:rPr lang="fi-FI" dirty="0"/>
              <a:t>objektiiviseen tietoon, tarkoin rajattu tutkimuskohde</a:t>
            </a:r>
          </a:p>
          <a:p>
            <a:r>
              <a:rPr lang="fi-FI" dirty="0"/>
              <a:t>K</a:t>
            </a:r>
            <a:r>
              <a:rPr lang="fi-FI" dirty="0" smtClean="0"/>
              <a:t>äyttää </a:t>
            </a:r>
            <a:r>
              <a:rPr lang="fi-FI" dirty="0"/>
              <a:t>numeerisia mittauksia ja numeerisia </a:t>
            </a:r>
            <a:r>
              <a:rPr lang="fi-FI" dirty="0" smtClean="0"/>
              <a:t>menetelmiä </a:t>
            </a:r>
            <a:endParaRPr lang="fi-FI" dirty="0"/>
          </a:p>
          <a:p>
            <a:r>
              <a:rPr lang="fi-FI" dirty="0"/>
              <a:t>T</a:t>
            </a:r>
            <a:r>
              <a:rPr lang="fi-FI" dirty="0" smtClean="0"/>
              <a:t>ulokset </a:t>
            </a:r>
            <a:r>
              <a:rPr lang="fi-FI" dirty="0"/>
              <a:t>ja johtopäätökset perustuvat yleensä tilastollisiin </a:t>
            </a:r>
            <a:r>
              <a:rPr lang="fi-FI" dirty="0" smtClean="0"/>
              <a:t>menetelmiin, keskiarvot</a:t>
            </a:r>
          </a:p>
          <a:p>
            <a:r>
              <a:rPr lang="fi-FI" dirty="0" smtClean="0"/>
              <a:t>Päätelmät yleisestä yksittäistapauksiin</a:t>
            </a:r>
          </a:p>
          <a:p>
            <a:r>
              <a:rPr lang="fi-FI" dirty="0" smtClean="0"/>
              <a:t>Testaa hypoteesia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68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5300" dirty="0"/>
              <a:t>Kvalitatiivinen</a:t>
            </a:r>
            <a:r>
              <a:rPr lang="fi-FI" b="0" dirty="0"/>
              <a:t/>
            </a:r>
            <a:br>
              <a:rPr lang="fi-FI" b="0" dirty="0"/>
            </a:b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L</a:t>
            </a:r>
            <a:r>
              <a:rPr lang="fi-FI" dirty="0" smtClean="0"/>
              <a:t>aadullinen tutkimus, ihmisten kokemukset, merkitykset, ajatukset</a:t>
            </a:r>
            <a:endParaRPr lang="fi-FI" dirty="0"/>
          </a:p>
          <a:p>
            <a:r>
              <a:rPr lang="fi-FI" dirty="0"/>
              <a:t>U</a:t>
            </a:r>
            <a:r>
              <a:rPr lang="fi-FI" dirty="0" smtClean="0"/>
              <a:t>sein </a:t>
            </a:r>
            <a:r>
              <a:rPr lang="fi-FI" dirty="0"/>
              <a:t>pienempi tutkimusaineisto</a:t>
            </a:r>
          </a:p>
          <a:p>
            <a:r>
              <a:rPr lang="fi-FI" dirty="0"/>
              <a:t>T</a:t>
            </a:r>
            <a:r>
              <a:rPr lang="fi-FI" dirty="0" smtClean="0"/>
              <a:t>arkempi </a:t>
            </a:r>
            <a:r>
              <a:rPr lang="fi-FI" dirty="0"/>
              <a:t>analyysi, tutkimuskohde tärkeässä asemassa tiedon antajana (subjekti), case-tutkimus</a:t>
            </a:r>
          </a:p>
          <a:p>
            <a:r>
              <a:rPr lang="fi-FI" dirty="0" smtClean="0"/>
              <a:t>esim</a:t>
            </a:r>
            <a:r>
              <a:rPr lang="fi-FI" dirty="0"/>
              <a:t>. kirjallinen aineisto, päiväkirjat, historian tutkimus, avoin </a:t>
            </a:r>
            <a:r>
              <a:rPr lang="fi-FI" dirty="0" smtClean="0"/>
              <a:t>haastattelu</a:t>
            </a:r>
          </a:p>
          <a:p>
            <a:r>
              <a:rPr lang="fi-FI" dirty="0" smtClean="0"/>
              <a:t>Avoin hypoteesi, tuottaa uusia hypoteeseja</a:t>
            </a:r>
          </a:p>
          <a:p>
            <a:r>
              <a:rPr lang="fi-FI" dirty="0" smtClean="0"/>
              <a:t>Päätelmät yksittäisestä yleiseen</a:t>
            </a:r>
            <a:endParaRPr lang="fi-FI" dirty="0"/>
          </a:p>
          <a:p>
            <a:r>
              <a:rPr lang="fi-FI" dirty="0" smtClean="0"/>
              <a:t>Keskeistä </a:t>
            </a:r>
            <a:r>
              <a:rPr lang="fi-FI" dirty="0"/>
              <a:t>havaintojen pelkistäminen ja luokittelu, </a:t>
            </a:r>
            <a:r>
              <a:rPr lang="fi-FI" dirty="0" err="1"/>
              <a:t>määrällistäminen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32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75" y="666750"/>
            <a:ext cx="107878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0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438516" y="556325"/>
            <a:ext cx="9603275" cy="945903"/>
          </a:xfrm>
        </p:spPr>
        <p:txBody>
          <a:bodyPr/>
          <a:lstStyle/>
          <a:p>
            <a:r>
              <a:rPr lang="fi-FI" dirty="0" smtClean="0"/>
              <a:t>TUTKIMUSASETELMIA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103312" y="1907177"/>
            <a:ext cx="8946541" cy="4341222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fi-FI" sz="2800" dirty="0" smtClean="0"/>
              <a:t>Toteutukseen liittyvät järjestelyt – miten, missä, milloin aineisto kerätään</a:t>
            </a:r>
          </a:p>
          <a:p>
            <a:pPr marL="109728" indent="0">
              <a:buNone/>
            </a:pPr>
            <a:r>
              <a:rPr lang="fi-FI" sz="2800" dirty="0" smtClean="0"/>
              <a:t>1</a:t>
            </a:r>
            <a:r>
              <a:rPr lang="fi-FI" sz="2800" dirty="0" smtClean="0"/>
              <a:t>. Pitkittäistutkimus </a:t>
            </a:r>
            <a:r>
              <a:rPr lang="fi-FI" sz="2800" dirty="0"/>
              <a:t>(seurantatutkimus, </a:t>
            </a:r>
            <a:r>
              <a:rPr lang="fi-FI" sz="2800" dirty="0" smtClean="0"/>
              <a:t>kohorttitutkimus – altisteen vaikutus)</a:t>
            </a:r>
            <a:endParaRPr lang="fi-FI" sz="2800" dirty="0"/>
          </a:p>
          <a:p>
            <a:pPr marL="109728" indent="0">
              <a:buNone/>
            </a:pPr>
            <a:r>
              <a:rPr lang="fi-FI" sz="2800" dirty="0" smtClean="0"/>
              <a:t>2. Poikittaistutkimus </a:t>
            </a:r>
            <a:r>
              <a:rPr lang="fi-FI" sz="2800" dirty="0"/>
              <a:t>(sairauksien vallitsevuus, ilmaantuvuus)</a:t>
            </a:r>
          </a:p>
          <a:p>
            <a:pPr marL="109728" indent="0">
              <a:buNone/>
            </a:pPr>
            <a:r>
              <a:rPr lang="fi-FI" sz="2800" dirty="0" smtClean="0"/>
              <a:t>3. Kokeellinen </a:t>
            </a:r>
            <a:r>
              <a:rPr lang="fi-FI" sz="2800" dirty="0"/>
              <a:t>tutkimus (vertaileva asetelma, kaksoissokkotutkimus, lääketutkimus)</a:t>
            </a:r>
          </a:p>
          <a:p>
            <a:pPr marL="109728" indent="0">
              <a:buNone/>
            </a:pPr>
            <a:r>
              <a:rPr lang="fi-FI" sz="2800" dirty="0" smtClean="0"/>
              <a:t>4. Tapaus-verrokkitutkimus </a:t>
            </a:r>
            <a:r>
              <a:rPr lang="fi-FI" sz="2800" dirty="0"/>
              <a:t>(terve – sairas -ryhmät</a:t>
            </a:r>
            <a:r>
              <a:rPr lang="fi-FI" sz="2800" dirty="0" smtClean="0"/>
              <a:t>)</a:t>
            </a:r>
          </a:p>
          <a:p>
            <a:pPr marL="109728" indent="0">
              <a:buNone/>
            </a:pPr>
            <a:endParaRPr lang="fi-FI" sz="2800" dirty="0"/>
          </a:p>
          <a:p>
            <a:pPr marL="109728" indent="0">
              <a:buNone/>
            </a:pPr>
            <a:r>
              <a:rPr lang="fi-FI" sz="2800" dirty="0" smtClean="0"/>
              <a:t>Muista myös: katsaukset ja meta-analyysit</a:t>
            </a:r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87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/>
              <a:t>Mihin tarvitaan tutkimustietoa terveydestä?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i-FI" sz="2200" dirty="0"/>
              <a:t>Tietoa kansanterveydestä</a:t>
            </a:r>
          </a:p>
          <a:p>
            <a:pPr lvl="0"/>
            <a:r>
              <a:rPr lang="fi-FI" sz="2200" dirty="0"/>
              <a:t>Terveyspoliittisten päätösten tueksi</a:t>
            </a:r>
          </a:p>
          <a:p>
            <a:pPr lvl="0"/>
            <a:r>
              <a:rPr lang="fi-FI" sz="2200" dirty="0"/>
              <a:t>Terveyden edistämiseen</a:t>
            </a:r>
          </a:p>
          <a:p>
            <a:pPr lvl="0"/>
            <a:r>
              <a:rPr lang="fi-FI" sz="2200" dirty="0"/>
              <a:t>Sairauksien ehkäisemiseen ja hoitamiseen</a:t>
            </a:r>
          </a:p>
          <a:p>
            <a:pPr lvl="0"/>
            <a:r>
              <a:rPr lang="fi-FI" sz="2200" dirty="0"/>
              <a:t>Terveyspalvelujen suuntaamiseen</a:t>
            </a:r>
          </a:p>
          <a:p>
            <a:pPr lvl="0"/>
            <a:r>
              <a:rPr lang="fi-FI" sz="2200" dirty="0"/>
              <a:t>Terveyskasvatuksen ja –koulutuksen tueksi</a:t>
            </a:r>
          </a:p>
          <a:p>
            <a:pPr lvl="0"/>
            <a:r>
              <a:rPr lang="fi-FI" sz="2200" dirty="0"/>
              <a:t>Terveysteknologian avuksi</a:t>
            </a:r>
          </a:p>
          <a:p>
            <a:pPr lvl="0"/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29460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941" y="3567448"/>
            <a:ext cx="6800850" cy="3198589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941" y="378049"/>
            <a:ext cx="66484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8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16" y="244512"/>
            <a:ext cx="9640389" cy="643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4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847" y="143692"/>
            <a:ext cx="7828943" cy="657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437" y="222069"/>
            <a:ext cx="8890158" cy="638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77" y="140010"/>
            <a:ext cx="8477794" cy="65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222069"/>
            <a:ext cx="8369796" cy="629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TIEDONHANKINTAMENETELMÄT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sz="2800" dirty="0" smtClean="0"/>
              <a:t>Tutkimukseen liittyvää tietoa voidaan kerätä eri tavoin riippuen mitä halutaan…</a:t>
            </a:r>
          </a:p>
          <a:p>
            <a:r>
              <a:rPr lang="fi-FI" sz="2800" dirty="0" smtClean="0"/>
              <a:t>Kysely</a:t>
            </a:r>
            <a:endParaRPr lang="fi-FI" sz="2800" dirty="0"/>
          </a:p>
          <a:p>
            <a:r>
              <a:rPr lang="fi-FI" sz="2800" dirty="0"/>
              <a:t>Haastattelu (avoin, strukturoitu, teema)</a:t>
            </a:r>
          </a:p>
          <a:p>
            <a:r>
              <a:rPr lang="fi-FI" sz="2800" dirty="0"/>
              <a:t>Keskustelu</a:t>
            </a:r>
          </a:p>
          <a:p>
            <a:r>
              <a:rPr lang="fi-FI" sz="2800" dirty="0"/>
              <a:t>Havainnointi (osallistuva)</a:t>
            </a:r>
          </a:p>
          <a:p>
            <a:r>
              <a:rPr lang="fi-FI" sz="2800" dirty="0"/>
              <a:t>Mittaukset</a:t>
            </a:r>
          </a:p>
          <a:p>
            <a:r>
              <a:rPr lang="fi-FI" sz="2800" dirty="0" smtClean="0"/>
              <a:t>Päiväkirjat</a:t>
            </a:r>
          </a:p>
          <a:p>
            <a:r>
              <a:rPr lang="fi-FI" sz="2800" dirty="0" smtClean="0"/>
              <a:t>Aineistot, dokumentit, rekisterit</a:t>
            </a:r>
          </a:p>
          <a:p>
            <a:pPr marL="109728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4365104"/>
            <a:ext cx="2381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3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26" y="154546"/>
            <a:ext cx="7656122" cy="58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556" y="811369"/>
            <a:ext cx="8621278" cy="543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0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OTOKSEN VALINTA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646112" y="1853753"/>
            <a:ext cx="9403742" cy="4207413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fi-FI" b="1" u="sng" dirty="0" smtClean="0"/>
              <a:t>Määrällinen tutkimus:</a:t>
            </a:r>
          </a:p>
          <a:p>
            <a:r>
              <a:rPr lang="fi-FI" dirty="0" smtClean="0"/>
              <a:t>Otos </a:t>
            </a:r>
            <a:r>
              <a:rPr lang="fi-FI" dirty="0"/>
              <a:t>riittävän </a:t>
            </a:r>
            <a:r>
              <a:rPr lang="fi-FI" dirty="0" smtClean="0"/>
              <a:t>iso</a:t>
            </a:r>
            <a:endParaRPr lang="fi-FI" dirty="0"/>
          </a:p>
          <a:p>
            <a:r>
              <a:rPr lang="fi-FI" dirty="0"/>
              <a:t>Kuvaa tutkittavaa </a:t>
            </a:r>
            <a:r>
              <a:rPr lang="fi-FI" dirty="0" smtClean="0"/>
              <a:t>perusjoukkoa</a:t>
            </a:r>
            <a:endParaRPr lang="fi-FI" dirty="0"/>
          </a:p>
          <a:p>
            <a:r>
              <a:rPr lang="fi-FI" dirty="0"/>
              <a:t>Riittävä </a:t>
            </a:r>
            <a:r>
              <a:rPr lang="fi-FI" dirty="0" smtClean="0"/>
              <a:t>sukupuolijakauma</a:t>
            </a:r>
            <a:endParaRPr lang="fi-FI" dirty="0"/>
          </a:p>
          <a:p>
            <a:r>
              <a:rPr lang="fi-FI" dirty="0" smtClean="0"/>
              <a:t>Ikäryhmät/elinympäristöt huomioitu</a:t>
            </a:r>
          </a:p>
          <a:p>
            <a:r>
              <a:rPr lang="fi-FI" dirty="0" smtClean="0"/>
              <a:t>Satunnaisotos vai valikoitu otos</a:t>
            </a:r>
          </a:p>
          <a:p>
            <a:endParaRPr lang="fi-FI" dirty="0" smtClean="0"/>
          </a:p>
          <a:p>
            <a:pPr marL="109728" indent="0">
              <a:buNone/>
            </a:pPr>
            <a:r>
              <a:rPr lang="fi-FI" dirty="0" smtClean="0"/>
              <a:t>-väestötutkimuksissa tuhansia</a:t>
            </a:r>
          </a:p>
          <a:p>
            <a:pPr marL="109728" indent="0">
              <a:buNone/>
            </a:pPr>
            <a:r>
              <a:rPr lang="fi-FI" dirty="0" smtClean="0"/>
              <a:t>-tietyissä väestö- ja ikäryhmissä satoja</a:t>
            </a:r>
          </a:p>
          <a:p>
            <a:pPr marL="109728" indent="0">
              <a:buNone/>
            </a:pPr>
            <a:r>
              <a:rPr lang="fi-FI" dirty="0" smtClean="0"/>
              <a:t>-pienemmät yhteisöt, kymmeniä</a:t>
            </a:r>
          </a:p>
          <a:p>
            <a:pPr marL="109728" indent="0">
              <a:buNone/>
            </a:pPr>
            <a:r>
              <a:rPr lang="fi-FI" dirty="0" smtClean="0"/>
              <a:t>-laadullinen – </a:t>
            </a:r>
            <a:r>
              <a:rPr lang="fi-FI" dirty="0" err="1" smtClean="0"/>
              <a:t>Case-tutkimus</a:t>
            </a:r>
            <a:r>
              <a:rPr lang="fi-FI" dirty="0" smtClean="0"/>
              <a:t> – jopa vain yksi </a:t>
            </a:r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29" y="2034898"/>
            <a:ext cx="6165647" cy="310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5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Kuka tutkii? Mitä? Miten? Miksi?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133604" y="2160590"/>
            <a:ext cx="6347709" cy="4131028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Ihminen itse:</a:t>
            </a:r>
          </a:p>
          <a:p>
            <a:endParaRPr lang="fi-FI" dirty="0"/>
          </a:p>
          <a:p>
            <a:r>
              <a:rPr lang="fi-FI" dirty="0" smtClean="0"/>
              <a:t>Lääkäri:</a:t>
            </a:r>
          </a:p>
          <a:p>
            <a:endParaRPr lang="fi-FI" dirty="0"/>
          </a:p>
          <a:p>
            <a:r>
              <a:rPr lang="fi-FI" dirty="0" smtClean="0"/>
              <a:t>Tutkija:</a:t>
            </a:r>
          </a:p>
          <a:p>
            <a:endParaRPr lang="fi-FI" dirty="0"/>
          </a:p>
          <a:p>
            <a:r>
              <a:rPr lang="fi-FI" dirty="0" smtClean="0"/>
              <a:t>Päättäjä:</a:t>
            </a:r>
          </a:p>
          <a:p>
            <a:endParaRPr lang="fi-FI" dirty="0"/>
          </a:p>
          <a:p>
            <a:r>
              <a:rPr lang="fi-FI" dirty="0" smtClean="0"/>
              <a:t>Toimittaja: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62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TUTKIMUKSEN LUOTETTAVUUS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 dirty="0"/>
              <a:t>1. luotettavuuteen vaikuttaa keskeisesti otoksen valinta (kattavuus, </a:t>
            </a:r>
            <a:r>
              <a:rPr lang="fi-FI" sz="3200" dirty="0" err="1"/>
              <a:t>sp</a:t>
            </a:r>
            <a:r>
              <a:rPr lang="fi-FI" sz="3200" dirty="0"/>
              <a:t>, alue...)</a:t>
            </a:r>
          </a:p>
          <a:p>
            <a:r>
              <a:rPr lang="fi-FI" sz="3200" dirty="0"/>
              <a:t>2. mittarin valinta ja sen toimivuus</a:t>
            </a:r>
          </a:p>
          <a:p>
            <a:r>
              <a:rPr lang="fi-FI" sz="3200" dirty="0" smtClean="0"/>
              <a:t>reliabiliteetti </a:t>
            </a:r>
            <a:r>
              <a:rPr lang="fi-FI" sz="3200" dirty="0"/>
              <a:t>- luotettavuus </a:t>
            </a:r>
          </a:p>
          <a:p>
            <a:r>
              <a:rPr lang="fi-FI" sz="3200" dirty="0" smtClean="0"/>
              <a:t>validiteetti </a:t>
            </a:r>
            <a:r>
              <a:rPr lang="fi-FI" sz="3200" dirty="0"/>
              <a:t>- </a:t>
            </a:r>
            <a:r>
              <a:rPr lang="fi-FI" sz="3200" dirty="0" smtClean="0"/>
              <a:t>pätevyys</a:t>
            </a:r>
            <a:endParaRPr lang="fi-FI" sz="3200" dirty="0"/>
          </a:p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271" y="3570099"/>
            <a:ext cx="32575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81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RELIABILITEETTI (määrällinen tutkimus)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sz="2800" dirty="0"/>
              <a:t>1. 'luotettavuus',2. 'käyttövarmuus' </a:t>
            </a:r>
          </a:p>
          <a:p>
            <a:r>
              <a:rPr lang="fi-FI" sz="2800" dirty="0"/>
              <a:t>3. 'toimintavarmuus'.</a:t>
            </a:r>
          </a:p>
          <a:p>
            <a:r>
              <a:rPr lang="fi-FI" sz="2800" dirty="0"/>
              <a:t>-johdonmukaisuus; mittari mittaa aina, kokonaisuudessaan samaa asiaa.</a:t>
            </a:r>
          </a:p>
          <a:p>
            <a:r>
              <a:rPr lang="fi-FI" sz="2800" dirty="0"/>
              <a:t>-mittaustulosten pysyvyys ja johdonmukaisuus.</a:t>
            </a:r>
          </a:p>
          <a:p>
            <a:r>
              <a:rPr lang="fi-FI" sz="2800" dirty="0"/>
              <a:t>-hyvä reliabiliteetti kertoo myös mittauksen toistettavuudesta ja ei-sattumanvaraisuudesta.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67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VALIDITEETTI (määrällinen tutkimus)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800" dirty="0" err="1"/>
              <a:t>-Pätevyys</a:t>
            </a:r>
            <a:r>
              <a:rPr lang="fi-FI" sz="2800" dirty="0"/>
              <a:t>; validiteetilla tarkoitetaan tutkimusmenetelmän kykyä mitata sitä, mitä sillä on tarkoitus mitata. </a:t>
            </a:r>
          </a:p>
          <a:p>
            <a:r>
              <a:rPr lang="fi-FI" sz="2800" dirty="0"/>
              <a:t>-mittaria käytetään oikeaan kohteeseen, oikealla tavalla, oikeaan aikaan.</a:t>
            </a:r>
          </a:p>
          <a:p>
            <a:r>
              <a:rPr lang="fi-FI" sz="2800" dirty="0" err="1"/>
              <a:t>-esim</a:t>
            </a:r>
            <a:r>
              <a:rPr lang="fi-FI" sz="2800" dirty="0"/>
              <a:t>. henkilökemia haastattelussa &gt; (</a:t>
            </a:r>
            <a:r>
              <a:rPr lang="fi-FI" sz="2800" dirty="0" err="1"/>
              <a:t>epä</a:t>
            </a:r>
            <a:r>
              <a:rPr lang="fi-FI" sz="2800" dirty="0"/>
              <a:t>) vs. validi</a:t>
            </a:r>
          </a:p>
          <a:p>
            <a:r>
              <a:rPr lang="fi-FI" sz="2800" dirty="0"/>
              <a:t>-ennustevaliditeetti (pääsykoe &gt; opinto/ammattimenestys 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894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25" y="3176521"/>
            <a:ext cx="10972799" cy="34671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361" y="137107"/>
            <a:ext cx="3747752" cy="303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171" y="502832"/>
            <a:ext cx="7039428" cy="629284"/>
          </a:xfrm>
        </p:spPr>
        <p:txBody>
          <a:bodyPr>
            <a:noAutofit/>
          </a:bodyPr>
          <a:lstStyle/>
          <a:p>
            <a:pPr algn="ctr"/>
            <a:r>
              <a:rPr lang="fi-FI" sz="4000" b="1" dirty="0">
                <a:latin typeface="+mn-lt"/>
              </a:rPr>
              <a:t>Tutkimuksen arviointi (2/5)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0946" y="1737361"/>
            <a:ext cx="11748654" cy="43586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600" b="1" dirty="0"/>
              <a:t>kvalitatiivinen tutkimus: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fi-FI" sz="2500" b="1" dirty="0"/>
              <a:t>siirrettävyys</a:t>
            </a:r>
          </a:p>
          <a:p>
            <a:pPr lvl="2">
              <a:lnSpc>
                <a:spcPct val="100000"/>
              </a:lnSpc>
            </a:pPr>
            <a:r>
              <a:rPr lang="fi-FI" sz="2200" dirty="0"/>
              <a:t>kuvaa, voidaanko tutkimustuloksia soveltaa muihin vastaaviin tutkimuskohteisiin tai -tilanteisiin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fi-FI" sz="2500" b="1" dirty="0"/>
              <a:t>totuudellisuus</a:t>
            </a:r>
          </a:p>
          <a:p>
            <a:pPr lvl="2">
              <a:lnSpc>
                <a:spcPct val="100000"/>
              </a:lnSpc>
            </a:pPr>
            <a:r>
              <a:rPr lang="fi-FI" sz="2200" dirty="0"/>
              <a:t>kuvaa sitä, miten hyvin johtopäätökset pystyvät kuvaamaan tutkittavan ilmiön todellista tilaa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fi-FI" sz="2500" b="1" dirty="0"/>
              <a:t>vahvistettavuus</a:t>
            </a:r>
          </a:p>
          <a:p>
            <a:pPr lvl="2">
              <a:lnSpc>
                <a:spcPct val="100000"/>
              </a:lnSpc>
            </a:pPr>
            <a:r>
              <a:rPr lang="fi-FI" sz="2200" dirty="0"/>
              <a:t>kuvaa, saavatko tulokset ja johtopäätökset tukea aikaisemmista tutkimuksista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fi-FI" sz="2500" b="1" dirty="0"/>
              <a:t>uskottavuus</a:t>
            </a:r>
          </a:p>
          <a:p>
            <a:pPr lvl="2">
              <a:lnSpc>
                <a:spcPct val="100000"/>
              </a:lnSpc>
            </a:pPr>
            <a:r>
              <a:rPr lang="fi-FI" sz="2200" dirty="0"/>
              <a:t>kuvaa sitä, miten hyvin tutkijan ennakko-oletukset on huomioitu ja kuinka objektiivisesti tutkimus on toteutettu</a:t>
            </a:r>
          </a:p>
        </p:txBody>
      </p:sp>
    </p:spTree>
    <p:extLst>
      <p:ext uri="{BB962C8B-B14F-4D97-AF65-F5344CB8AC3E}">
        <p14:creationId xmlns:p14="http://schemas.microsoft.com/office/powerpoint/2010/main" val="16402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099" y="532996"/>
            <a:ext cx="8973802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953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Tutkimuksen luotettavuus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Tutkimuksen perusperiaatteiden noudattaminen (teoria, käsitteet, etiikka)</a:t>
            </a:r>
          </a:p>
          <a:p>
            <a:r>
              <a:rPr lang="fi-FI" dirty="0" smtClean="0"/>
              <a:t>Tutkimusmenetelmän ja asetelman huolellinen valinta ja suunnittelu</a:t>
            </a:r>
          </a:p>
          <a:p>
            <a:r>
              <a:rPr lang="fi-FI" dirty="0" smtClean="0"/>
              <a:t>Pilotointi, </a:t>
            </a:r>
            <a:r>
              <a:rPr lang="fi-FI" dirty="0" err="1" smtClean="0"/>
              <a:t>vertaisarvionti</a:t>
            </a:r>
            <a:endParaRPr lang="fi-FI" dirty="0" smtClean="0"/>
          </a:p>
          <a:p>
            <a:r>
              <a:rPr lang="fi-FI" dirty="0" smtClean="0"/>
              <a:t>Riittävä, oikein valittu otos, kadon minimointi</a:t>
            </a:r>
          </a:p>
          <a:p>
            <a:r>
              <a:rPr lang="fi-FI" dirty="0" smtClean="0"/>
              <a:t>Sekoittavien tekijöiden (esim. ikä) minimointi</a:t>
            </a:r>
          </a:p>
          <a:p>
            <a:r>
              <a:rPr lang="fi-FI" dirty="0" smtClean="0"/>
              <a:t>Harhan (tutkimusvääristymä) huomiointi</a:t>
            </a:r>
          </a:p>
          <a:p>
            <a:r>
              <a:rPr lang="fi-FI" dirty="0" smtClean="0"/>
              <a:t>Sattuma/satunnaisvirheen minimointi (</a:t>
            </a:r>
            <a:r>
              <a:rPr lang="fi-FI" dirty="0" err="1" smtClean="0"/>
              <a:t>esim</a:t>
            </a:r>
            <a:r>
              <a:rPr lang="fi-FI" dirty="0" smtClean="0"/>
              <a:t> huolimaton kirjaus)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005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1. Tutkimuslupa</a:t>
            </a:r>
          </a:p>
          <a:p>
            <a:r>
              <a:rPr lang="fi-FI" dirty="0" smtClean="0"/>
              <a:t>2. Vapaaehtoisuus</a:t>
            </a:r>
          </a:p>
          <a:p>
            <a:r>
              <a:rPr lang="fi-FI" dirty="0" smtClean="0"/>
              <a:t>3. Riittävät tiedot tutkimuksesta – haittavaikutuksista on  kerrottava</a:t>
            </a:r>
          </a:p>
          <a:p>
            <a:r>
              <a:rPr lang="fi-FI" dirty="0" smtClean="0"/>
              <a:t>4. Koehenkilö saa keskeyttää tutkimuksen</a:t>
            </a:r>
          </a:p>
          <a:p>
            <a:r>
              <a:rPr lang="fi-FI" dirty="0" smtClean="0"/>
              <a:t>5. Koe-eläinten käyttö</a:t>
            </a:r>
          </a:p>
          <a:p>
            <a:r>
              <a:rPr lang="fi-FI" dirty="0" smtClean="0"/>
              <a:t>6. Raportin eettisyys – anonymiteetti</a:t>
            </a:r>
          </a:p>
          <a:p>
            <a:r>
              <a:rPr lang="fi-FI" dirty="0" smtClean="0"/>
              <a:t>7. </a:t>
            </a:r>
            <a:r>
              <a:rPr lang="fi-FI" dirty="0"/>
              <a:t>O</a:t>
            </a:r>
            <a:r>
              <a:rPr lang="fi-FI" dirty="0" smtClean="0"/>
              <a:t>bjektiivisuus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Tutkimuksen etiikka - näkökulmia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0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Kuka tutkii? Mitä? Miten? Miksi?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7829" y="2160590"/>
            <a:ext cx="9849393" cy="4131028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Ihminen itse: omaa kehoa, kuunnellen, mitaten, tarkastellen, hyvinvoinnin takia, netistä terveystietoa, </a:t>
            </a:r>
            <a:r>
              <a:rPr lang="fi-FI" dirty="0" err="1" smtClean="0"/>
              <a:t>ohjeita,oireita</a:t>
            </a:r>
            <a:endParaRPr lang="fi-FI" dirty="0"/>
          </a:p>
          <a:p>
            <a:r>
              <a:rPr lang="fi-FI" dirty="0" smtClean="0"/>
              <a:t>Lääkäri: oireita, välinein, parantamiseksi</a:t>
            </a:r>
          </a:p>
          <a:p>
            <a:endParaRPr lang="fi-FI" dirty="0"/>
          </a:p>
          <a:p>
            <a:r>
              <a:rPr lang="fi-FI" dirty="0" smtClean="0"/>
              <a:t>Tutkija: ihmisiä, ilmiöitä, kysely, haastattelu, yleistyksiä, tietoa</a:t>
            </a:r>
          </a:p>
          <a:p>
            <a:endParaRPr lang="fi-FI" dirty="0"/>
          </a:p>
          <a:p>
            <a:r>
              <a:rPr lang="fi-FI" dirty="0" smtClean="0"/>
              <a:t>Päättäjä: ihmisiä, rakenteita, projekteja, </a:t>
            </a:r>
            <a:r>
              <a:rPr lang="fi-FI" dirty="0" err="1" smtClean="0"/>
              <a:t>resurssoinnit</a:t>
            </a:r>
            <a:r>
              <a:rPr lang="fi-FI" dirty="0" smtClean="0"/>
              <a:t>, päätökset järjestelmistä, ympäristöstä</a:t>
            </a:r>
          </a:p>
          <a:p>
            <a:endParaRPr lang="fi-FI" dirty="0"/>
          </a:p>
          <a:p>
            <a:r>
              <a:rPr lang="fi-FI" dirty="0" smtClean="0"/>
              <a:t>Toimittaja: ihmisiä, asioita, trendejä, netistä, haastatellen, tiedon tuottaminen, uutisointi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1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1524000" y="273049"/>
            <a:ext cx="8228008" cy="1144591"/>
          </a:xfrm>
        </p:spPr>
        <p:txBody>
          <a:bodyPr/>
          <a:lstStyle/>
          <a:p>
            <a:pPr marL="483955" indent="-276596"/>
            <a:r>
              <a:rPr lang="fi-FI" b="1" dirty="0"/>
              <a:t>Miten </a:t>
            </a:r>
            <a:r>
              <a:rPr lang="fi-FI" b="1" dirty="0" smtClean="0"/>
              <a:t>tutkitaan väestöä?</a:t>
            </a:r>
            <a:endParaRPr lang="fi-FI" b="1" dirty="0"/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1524000" y="1604965"/>
            <a:ext cx="8228008" cy="4525959"/>
          </a:xfrm>
        </p:spPr>
        <p:txBody>
          <a:bodyPr/>
          <a:lstStyle/>
          <a:p>
            <a:pPr marL="207358">
              <a:lnSpc>
                <a:spcPct val="80000"/>
              </a:lnSpc>
            </a:pPr>
            <a:r>
              <a:rPr lang="fi-FI" b="1" dirty="0" err="1"/>
              <a:t>Olemassaolevat</a:t>
            </a:r>
            <a:r>
              <a:rPr lang="fi-FI" b="1" dirty="0"/>
              <a:t> rekisterit taustatietoina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-demografiset (väestölliset) perustiedot (väestön määrä, suhde, työttömät, syntyneet, kuolleet, asuinpaikat/osoitteet, ammatit, koulutukset)</a:t>
            </a:r>
          </a:p>
          <a:p>
            <a:pPr marL="207358">
              <a:lnSpc>
                <a:spcPct val="80000"/>
              </a:lnSpc>
            </a:pPr>
            <a:r>
              <a:rPr lang="fi-FI" b="1" dirty="0"/>
              <a:t>Tilastoista lisätietoa: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-onnettomuudet, tapaturmat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-myrkytykset, päihteiden käyttö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-terveyspalveluiden käyttö, elinikä (odote)</a:t>
            </a:r>
          </a:p>
          <a:p>
            <a:pPr marL="0" indent="0">
              <a:lnSpc>
                <a:spcPct val="80000"/>
              </a:lnSpc>
              <a:buNone/>
            </a:pPr>
            <a:endParaRPr lang="fi-FI" dirty="0"/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(Esim. tilastokeskus, kansaneläkelaitos, syöpärekisteri)</a:t>
            </a:r>
          </a:p>
          <a:p>
            <a:pPr marL="207358">
              <a:lnSpc>
                <a:spcPct val="80000"/>
              </a:lnSpc>
            </a:pPr>
            <a:endParaRPr lang="fi-FI" dirty="0"/>
          </a:p>
          <a:p>
            <a:pPr marL="207358">
              <a:lnSpc>
                <a:spcPct val="80000"/>
              </a:lnSpc>
            </a:pPr>
            <a:r>
              <a:rPr lang="fi-FI" b="1" dirty="0"/>
              <a:t>Väestötutkimukset:</a:t>
            </a:r>
            <a:r>
              <a:rPr lang="fi-FI" dirty="0"/>
              <a:t> THL, yliopistot, TTL (eri menetelmin) 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2751871"/>
            <a:ext cx="1752600" cy="173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5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Monitieteinen terveys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Terveyttä voidaan tutkia monesta eri näkökulmasta tai tieteen kautta</a:t>
            </a:r>
          </a:p>
          <a:p>
            <a:r>
              <a:rPr lang="fi-FI" dirty="0" smtClean="0"/>
              <a:t>Terveyteen liittyviä tieteitä:</a:t>
            </a:r>
          </a:p>
          <a:p>
            <a:r>
              <a:rPr lang="fi-FI" dirty="0" smtClean="0"/>
              <a:t>1. lääketiede</a:t>
            </a:r>
          </a:p>
          <a:p>
            <a:r>
              <a:rPr lang="fi-FI" dirty="0" smtClean="0"/>
              <a:t>2. sosiologia</a:t>
            </a:r>
          </a:p>
          <a:p>
            <a:r>
              <a:rPr lang="fi-FI" dirty="0" smtClean="0"/>
              <a:t>3. psykologia</a:t>
            </a:r>
          </a:p>
          <a:p>
            <a:r>
              <a:rPr lang="fi-FI" dirty="0" smtClean="0"/>
              <a:t>4. taloustiede</a:t>
            </a:r>
          </a:p>
          <a:p>
            <a:r>
              <a:rPr lang="fi-FI" dirty="0" smtClean="0"/>
              <a:t>5. tekniikka</a:t>
            </a:r>
          </a:p>
          <a:p>
            <a:r>
              <a:rPr lang="fi-FI" dirty="0" smtClean="0"/>
              <a:t>6. maantiede</a:t>
            </a:r>
          </a:p>
          <a:p>
            <a:r>
              <a:rPr lang="fi-FI" dirty="0" smtClean="0"/>
              <a:t>7. filosofia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457" y="3755358"/>
            <a:ext cx="1905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7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747339"/>
            <a:ext cx="8386011" cy="53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BD52FA662A31F4A87287EB05A9501E9" ma:contentTypeVersion="15" ma:contentTypeDescription="Luo uusi asiakirja." ma:contentTypeScope="" ma:versionID="fa34f704f5181b1d374cf69c0f9728ec">
  <xsd:schema xmlns:xsd="http://www.w3.org/2001/XMLSchema" xmlns:xs="http://www.w3.org/2001/XMLSchema" xmlns:p="http://schemas.microsoft.com/office/2006/metadata/properties" xmlns:ns1="http://schemas.microsoft.com/sharepoint/v3" xmlns:ns3="c7c78bdf-d2f4-4123-8986-8d2450386b8e" xmlns:ns4="37e6d40f-171d-48e4-aca7-15310bb88dd7" targetNamespace="http://schemas.microsoft.com/office/2006/metadata/properties" ma:root="true" ma:fieldsID="38de03972e4783f4b5a8a7cdfcb3a7a6" ns1:_="" ns3:_="" ns4:_="">
    <xsd:import namespace="http://schemas.microsoft.com/sharepoint/v3"/>
    <xsd:import namespace="c7c78bdf-d2f4-4123-8986-8d2450386b8e"/>
    <xsd:import namespace="37e6d40f-171d-48e4-aca7-15310bb88dd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1:IMAddres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ddress" ma:index="9" nillable="true" ma:displayName="IM-osoite" ma:internalName="IMAddres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78bdf-d2f4-4123-8986-8d2450386b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Jakamisvihjeen hajautus" ma:internalName="SharingHintHash" ma:readOnly="true">
      <xsd:simpleType>
        <xsd:restriction base="dms:Text"/>
      </xsd:simple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Jaettu viimeksi ajankohtana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e6d40f-171d-48e4-aca7-15310bb88d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ddres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9319B1E-5EEC-42C6-85D9-2D43B4980C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7c78bdf-d2f4-4123-8986-8d2450386b8e"/>
    <ds:schemaRef ds:uri="37e6d40f-171d-48e4-aca7-15310bb88d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213460-F26B-4CBE-8C1A-5DD820A237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89512E-C4D8-4A4E-A959-AFAE4A91E59C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37e6d40f-171d-48e4-aca7-15310bb88dd7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c7c78bdf-d2f4-4123-8986-8d2450386b8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TM02900743[[fn=Orgaaninen]]</Template>
  <TotalTime>20183</TotalTime>
  <Words>1653</Words>
  <Application>Microsoft Office PowerPoint</Application>
  <PresentationFormat>Laajakuva</PresentationFormat>
  <Paragraphs>283</Paragraphs>
  <Slides>57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57</vt:i4>
      </vt:variant>
    </vt:vector>
  </HeadingPairs>
  <TitlesOfParts>
    <vt:vector size="65" baseType="lpstr">
      <vt:lpstr>Arial</vt:lpstr>
      <vt:lpstr>Calibri</vt:lpstr>
      <vt:lpstr>Calibri Light</vt:lpstr>
      <vt:lpstr>Gill Sans MT</vt:lpstr>
      <vt:lpstr>Trebuchet MS</vt:lpstr>
      <vt:lpstr>Wingdings 2</vt:lpstr>
      <vt:lpstr>HDOfficeLightV0</vt:lpstr>
      <vt:lpstr>Gallery</vt:lpstr>
      <vt:lpstr>Terveyttä tutkimassa</vt:lpstr>
      <vt:lpstr>PowerPoint-esitys</vt:lpstr>
      <vt:lpstr>Mihin tutkimustietoa terveydestä tarvitaan? Miksi tutkitaan?</vt:lpstr>
      <vt:lpstr>Mihin tarvitaan tutkimustietoa terveydestä?</vt:lpstr>
      <vt:lpstr>Kuka tutkii? Mitä? Miten? Miksi?</vt:lpstr>
      <vt:lpstr>Kuka tutkii? Mitä? Miten? Miksi?</vt:lpstr>
      <vt:lpstr>Miten tutkitaan väestöä?</vt:lpstr>
      <vt:lpstr>Monitieteinen terveys</vt:lpstr>
      <vt:lpstr>PowerPoint-esitys</vt:lpstr>
      <vt:lpstr>Tutkimuskohteena terveysliikunta – tutkimusongelmia/-kysymyksiä</vt:lpstr>
      <vt:lpstr>Tutkimuskohteena unettomuus – tutkimusongelmia/-kysymyksiä</vt:lpstr>
      <vt:lpstr>Tutkimuskohteena diabetes – tutkimusongelmia/-kysymyksiä</vt:lpstr>
      <vt:lpstr>Näkökulmien runsaus terveystiedossa ja tutkimuksessa</vt:lpstr>
      <vt:lpstr>Tieteellinen tieto (vs. arkitieto)</vt:lpstr>
      <vt:lpstr>PowerPoint-esitys</vt:lpstr>
      <vt:lpstr>Arkitieto</vt:lpstr>
      <vt:lpstr>Arkitieto </vt:lpstr>
      <vt:lpstr>Tieteellinen tieto</vt:lpstr>
      <vt:lpstr>Tieteellinen tieto </vt:lpstr>
      <vt:lpstr>Tieteestä tiedottaminen</vt:lpstr>
      <vt:lpstr>Terveystieteen tutkiminen</vt:lpstr>
      <vt:lpstr>Tutkimusprosessi</vt:lpstr>
      <vt:lpstr>TUTKIMUSPROSESSI</vt:lpstr>
      <vt:lpstr>PowerPoint-esitys</vt:lpstr>
      <vt:lpstr>PowerPoint-esitys</vt:lpstr>
      <vt:lpstr>Tutkimuksen suunnittelu (1/2)</vt:lpstr>
      <vt:lpstr>Tutkimuksen suunnittelu (2/2)</vt:lpstr>
      <vt:lpstr> TUTKIMUSAIHEEN VALINTA - syitä </vt:lpstr>
      <vt:lpstr>Aiheen rajaaminen</vt:lpstr>
      <vt:lpstr>Tutkimussuunnitelma</vt:lpstr>
      <vt:lpstr>Tutkimusongelman asettaminen</vt:lpstr>
      <vt:lpstr>Tutkimushypoteesi</vt:lpstr>
      <vt:lpstr>TUTKIMUSTYYPPI</vt:lpstr>
      <vt:lpstr>PowerPoint-esitys</vt:lpstr>
      <vt:lpstr>Tutkimusote</vt:lpstr>
      <vt:lpstr>Kvantitatiivinen </vt:lpstr>
      <vt:lpstr>Kvalitatiivinen </vt:lpstr>
      <vt:lpstr>PowerPoint-esitys</vt:lpstr>
      <vt:lpstr>TUTKIMUSASETELMIA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TIEDONHANKINTAMENETELMÄT</vt:lpstr>
      <vt:lpstr>PowerPoint-esitys</vt:lpstr>
      <vt:lpstr>PowerPoint-esitys</vt:lpstr>
      <vt:lpstr>OTOKSEN VALINTA</vt:lpstr>
      <vt:lpstr>TUTKIMUKSEN LUOTETTAVUUS</vt:lpstr>
      <vt:lpstr>RELIABILITEETTI (määrällinen tutkimus)</vt:lpstr>
      <vt:lpstr>VALIDITEETTI (määrällinen tutkimus)</vt:lpstr>
      <vt:lpstr>PowerPoint-esitys</vt:lpstr>
      <vt:lpstr>Tutkimuksen arviointi (2/5)</vt:lpstr>
      <vt:lpstr>PowerPoint-esitys</vt:lpstr>
      <vt:lpstr>Tutkimuksen luotettavuus</vt:lpstr>
      <vt:lpstr>Tutkimuksen etiikka - näkökulmia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Terveyttä tutkimassa</dc:title>
  <dc:creator>Mäkelä Toni</dc:creator>
  <cp:lastModifiedBy>Mäkelä Toni</cp:lastModifiedBy>
  <cp:revision>35</cp:revision>
  <dcterms:created xsi:type="dcterms:W3CDTF">2019-02-13T09:28:46Z</dcterms:created>
  <dcterms:modified xsi:type="dcterms:W3CDTF">2022-02-17T12:30:02Z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0x0101004BD52FA662A31F4A87287EB05A9501E9</vt:lpwstr>
  </property>
</Properties>
</file>