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8" r:id="rId5"/>
    <p:sldId id="259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119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an\Documents\TYK%202017-2018\po%20ke0%202017\kuvia\kuvaaja%20ja%20koordinaatistopohji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Ty&#246;kirja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an\Documents\TYK%202017-2018\po%20ke0%202017\kuvia\kuvaaja%20ja%20koordinaatistopohji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an\Documents\TYK%202017-2018\po%20ke0%202017\kuvia\kuvaaja%20ja%20koordinaatistopohjia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an\Documents\TYK%202017-2018\po%20ke0%202017\kuvia\kuvaaja%20ja%20koordinaatistopohji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/>
              <a:t>Kävely</a:t>
            </a:r>
            <a:r>
              <a:rPr lang="fi-FI" baseline="0"/>
              <a:t>matka</a:t>
            </a:r>
            <a:endParaRPr lang="fi-FI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Yooniksen kävelymatka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Taul3!$B$5:$B$20</c:f>
              <c:numCache>
                <c:formatCode>General</c:formatCode>
                <c:ptCount val="16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  <c:pt idx="6">
                  <c:v>12</c:v>
                </c:pt>
                <c:pt idx="7">
                  <c:v>14</c:v>
                </c:pt>
                <c:pt idx="8">
                  <c:v>16</c:v>
                </c:pt>
                <c:pt idx="9">
                  <c:v>18</c:v>
                </c:pt>
                <c:pt idx="10">
                  <c:v>20</c:v>
                </c:pt>
                <c:pt idx="11">
                  <c:v>22</c:v>
                </c:pt>
                <c:pt idx="12">
                  <c:v>24</c:v>
                </c:pt>
                <c:pt idx="13">
                  <c:v>26</c:v>
                </c:pt>
                <c:pt idx="14">
                  <c:v>28</c:v>
                </c:pt>
                <c:pt idx="15">
                  <c:v>30</c:v>
                </c:pt>
              </c:numCache>
            </c:numRef>
          </c:xVal>
          <c:yVal>
            <c:numRef>
              <c:f>Taul3!$G$5:$G$20</c:f>
              <c:numCache>
                <c:formatCode>General</c:formatCode>
                <c:ptCount val="16"/>
                <c:pt idx="0">
                  <c:v>0</c:v>
                </c:pt>
                <c:pt idx="1">
                  <c:v>150</c:v>
                </c:pt>
                <c:pt idx="2">
                  <c:v>300</c:v>
                </c:pt>
                <c:pt idx="3">
                  <c:v>450</c:v>
                </c:pt>
                <c:pt idx="4">
                  <c:v>500</c:v>
                </c:pt>
                <c:pt idx="5">
                  <c:v>500</c:v>
                </c:pt>
                <c:pt idx="6">
                  <c:v>500</c:v>
                </c:pt>
                <c:pt idx="7">
                  <c:v>900</c:v>
                </c:pt>
                <c:pt idx="8">
                  <c:v>900</c:v>
                </c:pt>
                <c:pt idx="9">
                  <c:v>750</c:v>
                </c:pt>
                <c:pt idx="10">
                  <c:v>600</c:v>
                </c:pt>
                <c:pt idx="11">
                  <c:v>450</c:v>
                </c:pt>
                <c:pt idx="12">
                  <c:v>300</c:v>
                </c:pt>
                <c:pt idx="13">
                  <c:v>150</c:v>
                </c:pt>
                <c:pt idx="14">
                  <c:v>50</c:v>
                </c:pt>
                <c:pt idx="15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F1E-4C3C-8791-4597D34494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65641184"/>
        <c:axId val="265641512"/>
      </c:scatterChart>
      <c:valAx>
        <c:axId val="265641184"/>
        <c:scaling>
          <c:orientation val="minMax"/>
          <c:max val="30"/>
          <c:min val="0"/>
        </c:scaling>
        <c:delete val="0"/>
        <c:axPos val="b"/>
        <c:majorGridlines>
          <c:spPr>
            <a:ln w="190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/>
                  <a:t>aika / min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i-FI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25400" cap="flat" cmpd="sng" algn="ctr">
            <a:solidFill>
              <a:schemeClr val="tx1">
                <a:lumMod val="25000"/>
                <a:lumOff val="75000"/>
              </a:schemeClr>
            </a:solidFill>
            <a:round/>
            <a:tailEnd type="arrow" w="lg" len="lg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65641512"/>
        <c:crosses val="autoZero"/>
        <c:crossBetween val="midCat"/>
        <c:majorUnit val="5"/>
      </c:valAx>
      <c:valAx>
        <c:axId val="265641512"/>
        <c:scaling>
          <c:orientation val="minMax"/>
          <c:max val="1000"/>
          <c:min val="0"/>
        </c:scaling>
        <c:delete val="0"/>
        <c:axPos val="l"/>
        <c:majorGridlines>
          <c:spPr>
            <a:ln w="190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/>
                  <a:t>matka / m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i-FI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25400" cap="flat" cmpd="sng" algn="ctr">
            <a:solidFill>
              <a:schemeClr val="tx1">
                <a:lumMod val="25000"/>
                <a:lumOff val="75000"/>
              </a:schemeClr>
            </a:solidFill>
            <a:round/>
            <a:tailEnd type="arrow" w="lg" len="lg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65641184"/>
        <c:crosses val="autoZero"/>
        <c:crossBetween val="midCat"/>
        <c:majorUnit val="200"/>
        <c:minorUnit val="10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/>
              <a:t>Automatka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rgbClr val="00206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2060"/>
                </a:solidFill>
              </a:ln>
              <a:effectLst/>
            </c:spPr>
          </c:marker>
          <c:xVal>
            <c:numRef>
              <c:f>Taul1!$A$1:$A$11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5</c:v>
                </c:pt>
                <c:pt idx="5">
                  <c:v>8</c:v>
                </c:pt>
                <c:pt idx="6">
                  <c:v>10</c:v>
                </c:pt>
                <c:pt idx="7">
                  <c:v>12</c:v>
                </c:pt>
                <c:pt idx="8">
                  <c:v>15</c:v>
                </c:pt>
                <c:pt idx="9">
                  <c:v>17</c:v>
                </c:pt>
                <c:pt idx="10">
                  <c:v>20</c:v>
                </c:pt>
              </c:numCache>
            </c:numRef>
          </c:xVal>
          <c:yVal>
            <c:numRef>
              <c:f>Taul1!$B$1:$B$11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10</c:v>
                </c:pt>
                <c:pt idx="6">
                  <c:v>16</c:v>
                </c:pt>
                <c:pt idx="7">
                  <c:v>24</c:v>
                </c:pt>
                <c:pt idx="8">
                  <c:v>27</c:v>
                </c:pt>
                <c:pt idx="9">
                  <c:v>30</c:v>
                </c:pt>
                <c:pt idx="10">
                  <c:v>30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9BBE-4865-90D6-B3C85CE230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7579280"/>
        <c:axId val="287582024"/>
      </c:scatterChart>
      <c:valAx>
        <c:axId val="287579280"/>
        <c:scaling>
          <c:orientation val="minMax"/>
          <c:max val="20"/>
        </c:scaling>
        <c:delete val="0"/>
        <c:axPos val="b"/>
        <c:majorGridlines>
          <c:spPr>
            <a:ln w="9525" cap="flat" cmpd="sng" algn="ctr">
              <a:solidFill>
                <a:schemeClr val="bg1">
                  <a:lumMod val="50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round/>
            </a:ln>
            <a:effectLst/>
          </c:spPr>
        </c:min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 sz="1800" b="0"/>
                  <a:t>aika / min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i-FI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87582024"/>
        <c:crosses val="autoZero"/>
        <c:crossBetween val="midCat"/>
        <c:minorUnit val="1"/>
      </c:valAx>
      <c:valAx>
        <c:axId val="287582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50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 sz="2000"/>
                  <a:t>matka / km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i-FI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8757928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/>
              <a:t>Matka</a:t>
            </a:r>
            <a:r>
              <a:rPr lang="fi-FI" baseline="0"/>
              <a:t> juhlapaikalle</a:t>
            </a:r>
            <a:endParaRPr lang="fi-FI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Automatka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Taul4!$B$6:$B$12</c:f>
              <c:numCache>
                <c:formatCode>General</c:formatCode>
                <c:ptCount val="7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</c:numCache>
            </c:numRef>
          </c:xVal>
          <c:yVal>
            <c:numRef>
              <c:f>Taul4!$C$6:$C$12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3</c:v>
                </c:pt>
                <c:pt idx="3">
                  <c:v>6</c:v>
                </c:pt>
                <c:pt idx="4">
                  <c:v>9</c:v>
                </c:pt>
                <c:pt idx="5">
                  <c:v>9</c:v>
                </c:pt>
                <c:pt idx="6">
                  <c:v>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B17-41EC-A317-64BF57C9C6C8}"/>
            </c:ext>
          </c:extLst>
        </c:ser>
        <c:ser>
          <c:idx val="1"/>
          <c:order val="1"/>
          <c:tx>
            <c:v>pyörämatka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Taul4!$B$6:$B$12</c:f>
              <c:numCache>
                <c:formatCode>General</c:formatCode>
                <c:ptCount val="7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</c:numCache>
            </c:numRef>
          </c:xVal>
          <c:yVal>
            <c:numRef>
              <c:f>Taul4!$D$6:$D$12</c:f>
              <c:numCache>
                <c:formatCode>General</c:formatCode>
                <c:ptCount val="7"/>
                <c:pt idx="0">
                  <c:v>0</c:v>
                </c:pt>
                <c:pt idx="1">
                  <c:v>1.5</c:v>
                </c:pt>
                <c:pt idx="2">
                  <c:v>3</c:v>
                </c:pt>
                <c:pt idx="3">
                  <c:v>4.5</c:v>
                </c:pt>
                <c:pt idx="4">
                  <c:v>6</c:v>
                </c:pt>
                <c:pt idx="5">
                  <c:v>7.5</c:v>
                </c:pt>
                <c:pt idx="6">
                  <c:v>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B17-41EC-A317-64BF57C9C6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65641184"/>
        <c:axId val="265641512"/>
      </c:scatterChart>
      <c:valAx>
        <c:axId val="265641184"/>
        <c:scaling>
          <c:orientation val="minMax"/>
          <c:max val="30"/>
          <c:min val="0"/>
        </c:scaling>
        <c:delete val="0"/>
        <c:axPos val="b"/>
        <c:majorGridlines>
          <c:spPr>
            <a:ln w="190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/>
                  <a:t>aika / min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i-FI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25400" cap="flat" cmpd="sng" algn="ctr">
            <a:solidFill>
              <a:schemeClr val="tx1">
                <a:lumMod val="25000"/>
                <a:lumOff val="75000"/>
              </a:schemeClr>
            </a:solidFill>
            <a:round/>
            <a:tailEnd type="arrow" w="lg" len="lg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65641512"/>
        <c:crosses val="autoZero"/>
        <c:crossBetween val="midCat"/>
        <c:majorUnit val="5"/>
      </c:valAx>
      <c:valAx>
        <c:axId val="265641512"/>
        <c:scaling>
          <c:orientation val="minMax"/>
          <c:max val="10"/>
          <c:min val="0"/>
        </c:scaling>
        <c:delete val="0"/>
        <c:axPos val="l"/>
        <c:majorGridlines>
          <c:spPr>
            <a:ln w="190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/>
                  <a:t>matka / km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i-FI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25400" cap="flat" cmpd="sng" algn="ctr">
            <a:solidFill>
              <a:schemeClr val="tx1">
                <a:lumMod val="25000"/>
                <a:lumOff val="75000"/>
              </a:schemeClr>
            </a:solidFill>
            <a:round/>
            <a:tailEnd type="arrow" w="lg" len="lg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65641184"/>
        <c:crosses val="autoZero"/>
        <c:crossBetween val="midCat"/>
        <c:majorUnit val="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/>
              <a:t>Hissin korkeus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Hissin korkeus</c:v>
          </c:tx>
          <c:xVal>
            <c:numRef>
              <c:f>Taul3!$B$22:$B$37</c:f>
              <c:numCache>
                <c:formatCode>General</c:formatCode>
                <c:ptCount val="1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</c:numCache>
            </c:numRef>
          </c:xVal>
          <c:yVal>
            <c:numRef>
              <c:f>Taul3!$C$22:$C$37</c:f>
              <c:numCache>
                <c:formatCode>General</c:formatCode>
                <c:ptCount val="16"/>
                <c:pt idx="0">
                  <c:v>0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9</c:v>
                </c:pt>
                <c:pt idx="5">
                  <c:v>0</c:v>
                </c:pt>
                <c:pt idx="6">
                  <c:v>0</c:v>
                </c:pt>
                <c:pt idx="7">
                  <c:v>6</c:v>
                </c:pt>
                <c:pt idx="8">
                  <c:v>6</c:v>
                </c:pt>
                <c:pt idx="9">
                  <c:v>6</c:v>
                </c:pt>
                <c:pt idx="10">
                  <c:v>9</c:v>
                </c:pt>
                <c:pt idx="11">
                  <c:v>3</c:v>
                </c:pt>
                <c:pt idx="12">
                  <c:v>3</c:v>
                </c:pt>
                <c:pt idx="13">
                  <c:v>0</c:v>
                </c:pt>
                <c:pt idx="14">
                  <c:v>9</c:v>
                </c:pt>
                <c:pt idx="15">
                  <c:v>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1B5-4788-81CF-394B82D424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65641184"/>
        <c:axId val="265641512"/>
      </c:scatterChart>
      <c:valAx>
        <c:axId val="265641184"/>
        <c:scaling>
          <c:orientation val="minMax"/>
          <c:max val="15"/>
          <c:min val="0"/>
        </c:scaling>
        <c:delete val="0"/>
        <c:axPos val="b"/>
        <c:majorGridlines>
          <c:spPr>
            <a:ln w="190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/>
                  <a:t>aika / min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25400" cap="flat" cmpd="sng" algn="ctr">
            <a:solidFill>
              <a:schemeClr val="tx1">
                <a:lumMod val="25000"/>
                <a:lumOff val="75000"/>
              </a:schemeClr>
            </a:solidFill>
            <a:round/>
            <a:tailEnd type="arrow" w="lg" len="lg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65641512"/>
        <c:crosses val="autoZero"/>
        <c:crossBetween val="midCat"/>
        <c:majorUnit val="2"/>
      </c:valAx>
      <c:valAx>
        <c:axId val="265641512"/>
        <c:scaling>
          <c:orientation val="minMax"/>
          <c:max val="10"/>
          <c:min val="0"/>
        </c:scaling>
        <c:delete val="0"/>
        <c:axPos val="l"/>
        <c:majorGridlines>
          <c:spPr>
            <a:ln w="190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noFill/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/>
                  <a:t>matka / m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25400" cap="flat" cmpd="sng" algn="ctr">
            <a:solidFill>
              <a:schemeClr val="tx1">
                <a:lumMod val="25000"/>
                <a:lumOff val="75000"/>
              </a:schemeClr>
            </a:solidFill>
            <a:round/>
            <a:tailEnd type="arrow" w="lg" len="lg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65641184"/>
        <c:crosses val="autoZero"/>
        <c:crossBetween val="midCat"/>
        <c:majorUnit val="1"/>
      </c:valAx>
    </c:plotArea>
    <c:plotVisOnly val="1"/>
    <c:dispBlanksAs val="gap"/>
    <c:showDLblsOverMax val="0"/>
    <c:extLst/>
  </c:chart>
  <c:txPr>
    <a:bodyPr/>
    <a:lstStyle/>
    <a:p>
      <a:pPr>
        <a:defRPr/>
      </a:pPr>
      <a:endParaRPr lang="fi-FI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/>
              <a:t>Matka aamulla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Adam</c:v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x"/>
            <c:size val="8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Taul3!$B$5:$B$10</c:f>
              <c:numCache>
                <c:formatCode>General</c:formatCode>
                <c:ptCount val="6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</c:numCache>
            </c:numRef>
          </c:xVal>
          <c:yVal>
            <c:numRef>
              <c:f>Taul3!$C$5:$C$10</c:f>
              <c:numCache>
                <c:formatCode>General</c:formatCode>
                <c:ptCount val="6"/>
                <c:pt idx="0">
                  <c:v>0</c:v>
                </c:pt>
                <c:pt idx="1">
                  <c:v>200</c:v>
                </c:pt>
                <c:pt idx="2">
                  <c:v>400</c:v>
                </c:pt>
                <c:pt idx="3">
                  <c:v>400</c:v>
                </c:pt>
                <c:pt idx="4">
                  <c:v>1000</c:v>
                </c:pt>
                <c:pt idx="5">
                  <c:v>1600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598-4169-A93D-4F9013D89333}"/>
            </c:ext>
          </c:extLst>
        </c:ser>
        <c:ser>
          <c:idx val="1"/>
          <c:order val="1"/>
          <c:tx>
            <c:v>Berit</c:v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Taul3!$B$5:$B$10</c:f>
              <c:numCache>
                <c:formatCode>General</c:formatCode>
                <c:ptCount val="6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</c:numCache>
            </c:numRef>
          </c:xVal>
          <c:yVal>
            <c:numRef>
              <c:f>Taul3!$D$5:$D$10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400</c:v>
                </c:pt>
                <c:pt idx="3">
                  <c:v>400</c:v>
                </c:pt>
                <c:pt idx="4">
                  <c:v>1100</c:v>
                </c:pt>
                <c:pt idx="5">
                  <c:v>1900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B598-4169-A93D-4F9013D89333}"/>
            </c:ext>
          </c:extLst>
        </c:ser>
        <c:ser>
          <c:idx val="2"/>
          <c:order val="2"/>
          <c:tx>
            <c:v>Cecil</c:v>
          </c:tx>
          <c:spPr>
            <a:ln w="38100" cap="rnd">
              <a:solidFill>
                <a:srgbClr val="92D050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rgbClr val="92D050"/>
              </a:solidFill>
              <a:ln w="9525">
                <a:noFill/>
              </a:ln>
              <a:effectLst/>
            </c:spPr>
          </c:marker>
          <c:xVal>
            <c:numRef>
              <c:f>Taul3!$B$5:$B$10</c:f>
              <c:numCache>
                <c:formatCode>General</c:formatCode>
                <c:ptCount val="6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</c:numCache>
            </c:numRef>
          </c:xVal>
          <c:yVal>
            <c:numRef>
              <c:f>Taul3!$E$5:$E$10</c:f>
              <c:numCache>
                <c:formatCode>General</c:formatCode>
                <c:ptCount val="6"/>
                <c:pt idx="0">
                  <c:v>200</c:v>
                </c:pt>
                <c:pt idx="1">
                  <c:v>200</c:v>
                </c:pt>
                <c:pt idx="2">
                  <c:v>400</c:v>
                </c:pt>
                <c:pt idx="3">
                  <c:v>400</c:v>
                </c:pt>
                <c:pt idx="4">
                  <c:v>1000</c:v>
                </c:pt>
                <c:pt idx="5">
                  <c:v>1600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B598-4169-A93D-4F9013D893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65641184"/>
        <c:axId val="265641512"/>
      </c:scatterChart>
      <c:valAx>
        <c:axId val="265641184"/>
        <c:scaling>
          <c:orientation val="minMax"/>
          <c:max val="10"/>
          <c:min val="0"/>
        </c:scaling>
        <c:delete val="0"/>
        <c:axPos val="b"/>
        <c:majorGridlines>
          <c:spPr>
            <a:ln w="190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/>
                  <a:t>aika / min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i-FI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25400" cap="flat" cmpd="sng" algn="ctr">
            <a:solidFill>
              <a:schemeClr val="tx1">
                <a:lumMod val="25000"/>
                <a:lumOff val="75000"/>
              </a:schemeClr>
            </a:solidFill>
            <a:round/>
            <a:tailEnd type="arrow" w="lg" len="lg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65641512"/>
        <c:crosses val="autoZero"/>
        <c:crossBetween val="midCat"/>
        <c:majorUnit val="2"/>
      </c:valAx>
      <c:valAx>
        <c:axId val="265641512"/>
        <c:scaling>
          <c:orientation val="minMax"/>
          <c:max val="2000"/>
          <c:min val="0"/>
        </c:scaling>
        <c:delete val="0"/>
        <c:axPos val="l"/>
        <c:majorGridlines>
          <c:spPr>
            <a:ln w="190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/>
                  <a:t>matka / m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i-FI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25400" cap="flat" cmpd="sng" algn="ctr">
            <a:solidFill>
              <a:schemeClr val="tx1">
                <a:lumMod val="25000"/>
                <a:lumOff val="75000"/>
              </a:schemeClr>
            </a:solidFill>
            <a:round/>
            <a:tailEnd type="arrow" w="lg" len="lg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65641184"/>
        <c:crosses val="autoZero"/>
        <c:crossBetween val="midCat"/>
        <c:majorUnit val="500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6CF7A-0134-4C6C-AA57-55B8DB08F6C1}" type="datetimeFigureOut">
              <a:rPr lang="fi-FI" smtClean="0"/>
              <a:t>7.11.2017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C20F-32C7-45E5-9077-B70D92C8C7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846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6CF7A-0134-4C6C-AA57-55B8DB08F6C1}" type="datetimeFigureOut">
              <a:rPr lang="fi-FI" smtClean="0"/>
              <a:t>7.11.2017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C20F-32C7-45E5-9077-B70D92C8C7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4022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6CF7A-0134-4C6C-AA57-55B8DB08F6C1}" type="datetimeFigureOut">
              <a:rPr lang="fi-FI" smtClean="0"/>
              <a:t>7.11.2017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C20F-32C7-45E5-9077-B70D92C8C7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875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6CF7A-0134-4C6C-AA57-55B8DB08F6C1}" type="datetimeFigureOut">
              <a:rPr lang="fi-FI" smtClean="0"/>
              <a:t>7.11.2017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C20F-32C7-45E5-9077-B70D92C8C7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1857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6CF7A-0134-4C6C-AA57-55B8DB08F6C1}" type="datetimeFigureOut">
              <a:rPr lang="fi-FI" smtClean="0"/>
              <a:t>7.11.2017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C20F-32C7-45E5-9077-B70D92C8C7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3482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6CF7A-0134-4C6C-AA57-55B8DB08F6C1}" type="datetimeFigureOut">
              <a:rPr lang="fi-FI" smtClean="0"/>
              <a:t>7.11.2017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C20F-32C7-45E5-9077-B70D92C8C7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1670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6CF7A-0134-4C6C-AA57-55B8DB08F6C1}" type="datetimeFigureOut">
              <a:rPr lang="fi-FI" smtClean="0"/>
              <a:t>7.11.2017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C20F-32C7-45E5-9077-B70D92C8C7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1519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6CF7A-0134-4C6C-AA57-55B8DB08F6C1}" type="datetimeFigureOut">
              <a:rPr lang="fi-FI" smtClean="0"/>
              <a:t>7.11.2017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C20F-32C7-45E5-9077-B70D92C8C7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9978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6CF7A-0134-4C6C-AA57-55B8DB08F6C1}" type="datetimeFigureOut">
              <a:rPr lang="fi-FI" smtClean="0"/>
              <a:t>7.11.2017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C20F-32C7-45E5-9077-B70D92C8C7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2370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6CF7A-0134-4C6C-AA57-55B8DB08F6C1}" type="datetimeFigureOut">
              <a:rPr lang="fi-FI" smtClean="0"/>
              <a:t>7.11.2017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C20F-32C7-45E5-9077-B70D92C8C7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4700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6CF7A-0134-4C6C-AA57-55B8DB08F6C1}" type="datetimeFigureOut">
              <a:rPr lang="fi-FI" smtClean="0"/>
              <a:t>7.11.2017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C20F-32C7-45E5-9077-B70D92C8C7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0930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6CF7A-0134-4C6C-AA57-55B8DB08F6C1}" type="datetimeFigureOut">
              <a:rPr lang="fi-FI" smtClean="0"/>
              <a:t>7.11.2017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1C20F-32C7-45E5-9077-B70D92C8C7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6312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het.colorado.edu/en/simulation/moving-ma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C4B1F9-0E53-4396-9FC3-96F7B86B8D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727" y="2701781"/>
            <a:ext cx="6271953" cy="2387600"/>
          </a:xfrm>
          <a:solidFill>
            <a:schemeClr val="bg1">
              <a:alpha val="80000"/>
            </a:schemeClr>
          </a:solidFill>
          <a:ln w="25400">
            <a:solidFill>
              <a:srgbClr val="0070C0"/>
            </a:solidFill>
          </a:ln>
        </p:spPr>
        <p:txBody>
          <a:bodyPr anchor="ctr" anchorCtr="1"/>
          <a:lstStyle/>
          <a:p>
            <a:r>
              <a:rPr lang="fi-FI" dirty="0">
                <a:solidFill>
                  <a:schemeClr val="tx1">
                    <a:alpha val="80000"/>
                  </a:schemeClr>
                </a:solidFill>
              </a:rPr>
              <a:t>Liike koordinaatistossa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913C470-8CA5-4132-B931-29C4A8ED13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95949" y="6018415"/>
            <a:ext cx="3965170" cy="702425"/>
          </a:xfrm>
          <a:solidFill>
            <a:schemeClr val="bg1">
              <a:alpha val="80000"/>
            </a:schemeClr>
          </a:solidFill>
          <a:ln w="25400">
            <a:solidFill>
              <a:srgbClr val="0070C0"/>
            </a:solidFill>
          </a:ln>
        </p:spPr>
        <p:txBody>
          <a:bodyPr anchor="ctr" anchorCtr="1"/>
          <a:lstStyle/>
          <a:p>
            <a:r>
              <a:rPr lang="fi-FI" dirty="0">
                <a:solidFill>
                  <a:schemeClr val="tx1">
                    <a:alpha val="80000"/>
                  </a:schemeClr>
                </a:solidFill>
              </a:rPr>
              <a:t>Jan Jansson @TYK 2017-18</a:t>
            </a:r>
          </a:p>
        </p:txBody>
      </p:sp>
    </p:spTree>
    <p:extLst>
      <p:ext uri="{BB962C8B-B14F-4D97-AF65-F5344CB8AC3E}">
        <p14:creationId xmlns:p14="http://schemas.microsoft.com/office/powerpoint/2010/main" val="708358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C01D45-2889-40AD-92DA-165741B3A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Tunnin ohjelma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69CC51-8CE1-400B-BD3E-B24A80082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Simulaatio ja liike koordinaatistossa</a:t>
            </a:r>
          </a:p>
          <a:p>
            <a:r>
              <a:rPr lang="fi-FI" dirty="0"/>
              <a:t>Harjoituksia kuvaajan lukemisesta</a:t>
            </a:r>
          </a:p>
          <a:p>
            <a:r>
              <a:rPr lang="fi-FI" dirty="0"/>
              <a:t>Kertaustehtäviä</a:t>
            </a:r>
          </a:p>
        </p:txBody>
      </p:sp>
    </p:spTree>
    <p:extLst>
      <p:ext uri="{BB962C8B-B14F-4D97-AF65-F5344CB8AC3E}">
        <p14:creationId xmlns:p14="http://schemas.microsoft.com/office/powerpoint/2010/main" val="2304482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Matka koordinaatistossa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Katsotaan </a:t>
            </a:r>
            <a:r>
              <a:rPr lang="fi-FI" dirty="0">
                <a:hlinkClick r:id="rId2"/>
              </a:rPr>
              <a:t>simulaatiota</a:t>
            </a:r>
            <a:endParaRPr lang="fi-FI" dirty="0"/>
          </a:p>
          <a:p>
            <a:r>
              <a:rPr lang="fi-FI" dirty="0"/>
              <a:t>Tutkitaan </a:t>
            </a:r>
            <a:r>
              <a:rPr lang="fi-FI"/>
              <a:t>kuvaajaa etäisyysdetektorin </a:t>
            </a:r>
            <a:r>
              <a:rPr lang="fi-FI" dirty="0"/>
              <a:t>avulla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09377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AEE5D5-E454-4A2A-86F9-3EF863896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Harjoitus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0D052B2-B1D9-49EA-A1A7-B1F92A04C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3164"/>
            <a:ext cx="8121067" cy="2781331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Kuvassa on </a:t>
            </a:r>
            <a:r>
              <a:rPr lang="fi-FI" dirty="0" err="1"/>
              <a:t>Yooniksen</a:t>
            </a:r>
            <a:r>
              <a:rPr lang="fi-FI" dirty="0"/>
              <a:t> kävelymatka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 err="1"/>
              <a:t>Yoonis</a:t>
            </a:r>
            <a:r>
              <a:rPr lang="fi-FI" dirty="0"/>
              <a:t> käy ensin kioskilla. Kuinka pitkällä kioski on?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/>
              <a:t>Kuinka kauan aikaa kioskilla menee?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/>
              <a:t>Sitten </a:t>
            </a:r>
            <a:r>
              <a:rPr lang="fi-FI" dirty="0" err="1"/>
              <a:t>Yoonis</a:t>
            </a:r>
            <a:r>
              <a:rPr lang="fi-FI" dirty="0"/>
              <a:t> menee postiin. Kuinka pitkällä posti on?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/>
              <a:t>Missä vaiheessa </a:t>
            </a:r>
            <a:r>
              <a:rPr lang="fi-FI" dirty="0" err="1"/>
              <a:t>Yoonis</a:t>
            </a:r>
            <a:r>
              <a:rPr lang="fi-FI" dirty="0"/>
              <a:t> kävelee nopeasti?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/>
              <a:t>Kuinka pitkän matkan </a:t>
            </a:r>
            <a:r>
              <a:rPr lang="fi-FI" dirty="0" err="1"/>
              <a:t>Yoonis</a:t>
            </a:r>
            <a:r>
              <a:rPr lang="fi-FI" dirty="0"/>
              <a:t> kävelee?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/>
              <a:t>Kuinka kauan matkaan menee?</a:t>
            </a:r>
          </a:p>
        </p:txBody>
      </p:sp>
      <p:graphicFrame>
        <p:nvGraphicFramePr>
          <p:cNvPr id="4" name="Kaavio 3">
            <a:extLst>
              <a:ext uri="{FF2B5EF4-FFF2-40B4-BE49-F238E27FC236}">
                <a16:creationId xmlns:a16="http://schemas.microsoft.com/office/drawing/2014/main" id="{741654BF-FA4F-461F-AACE-3A20AAA31B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1467110"/>
              </p:ext>
            </p:extLst>
          </p:nvPr>
        </p:nvGraphicFramePr>
        <p:xfrm>
          <a:off x="327171" y="4018327"/>
          <a:ext cx="8709456" cy="2726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7084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Harjoitus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F1D87B-C824-4B73-B6F0-1BE1EE8A2E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520118"/>
          </a:xfrm>
        </p:spPr>
        <p:txBody>
          <a:bodyPr/>
          <a:lstStyle/>
          <a:p>
            <a:r>
              <a:rPr lang="fi-FI" dirty="0"/>
              <a:t>Tehdään harjoitusmoniste</a:t>
            </a:r>
          </a:p>
        </p:txBody>
      </p:sp>
      <p:graphicFrame>
        <p:nvGraphicFramePr>
          <p:cNvPr id="7" name="Kaavi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6156089"/>
              </p:ext>
            </p:extLst>
          </p:nvPr>
        </p:nvGraphicFramePr>
        <p:xfrm>
          <a:off x="75501" y="2281806"/>
          <a:ext cx="9001387" cy="45761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97963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E8CFA7-6AC9-4AB0-BCCA-95A83B825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Harjoitus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D2B6BB-F324-419F-A6D3-1E521646B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3868535" cy="4351338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Ada ja Tiia menevät juhliin</a:t>
            </a:r>
          </a:p>
          <a:p>
            <a:r>
              <a:rPr lang="fi-FI" dirty="0"/>
              <a:t>Ada menee pyörällä ja Tiia menee autolla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/>
              <a:t>Kumpi kuvaaja on Ada ja kumpi Tiia?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/>
              <a:t>Kumpi lähtee aikaisemmin?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/>
              <a:t>Kuinka kauan Tiia odottaa Adaa perillä?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/>
              <a:t>Kuinka kaukana juhlapaikka on?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/>
              <a:t>Milloin Tiia ohittaa Adan?</a:t>
            </a:r>
          </a:p>
        </p:txBody>
      </p:sp>
      <p:graphicFrame>
        <p:nvGraphicFramePr>
          <p:cNvPr id="4" name="Kaavio 3">
            <a:extLst>
              <a:ext uri="{FF2B5EF4-FFF2-40B4-BE49-F238E27FC236}">
                <a16:creationId xmlns:a16="http://schemas.microsoft.com/office/drawing/2014/main" id="{2D1B12CB-1821-4ED1-801C-C60B909888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8993685"/>
              </p:ext>
            </p:extLst>
          </p:nvPr>
        </p:nvGraphicFramePr>
        <p:xfrm>
          <a:off x="4222864" y="512964"/>
          <a:ext cx="4838701" cy="6162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61009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ABC78A-09C7-497A-A3BD-DA9954DDD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Harjoitus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1A55CE-A7F7-4C7D-A305-AE21CF9CC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88225"/>
            <a:ext cx="3585903" cy="5070764"/>
          </a:xfrm>
        </p:spPr>
        <p:txBody>
          <a:bodyPr>
            <a:normAutofit fontScale="85000" lnSpcReduction="10000"/>
          </a:bodyPr>
          <a:lstStyle/>
          <a:p>
            <a:r>
              <a:rPr lang="fi-FI" dirty="0"/>
              <a:t>Kuvassa on piirretty hissin korkeus 15 minuutin aikana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/>
              <a:t>Kuinka monta kerrosta talossa on?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/>
              <a:t>Milloin joku matkustaa hississä ylimmästä kerroksesta alimpaan?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/>
              <a:t>Milloin joku matkustaa alimmasta kerroksesta toiseen kerrokseen?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/>
              <a:t>Kuinka pitkään hissi on paikallaan 2. kerroksessa?</a:t>
            </a:r>
          </a:p>
          <a:p>
            <a:endParaRPr lang="fi-FI" dirty="0"/>
          </a:p>
        </p:txBody>
      </p:sp>
      <p:graphicFrame>
        <p:nvGraphicFramePr>
          <p:cNvPr id="4" name="Kaavio 3">
            <a:extLst>
              <a:ext uri="{FF2B5EF4-FFF2-40B4-BE49-F238E27FC236}">
                <a16:creationId xmlns:a16="http://schemas.microsoft.com/office/drawing/2014/main" id="{930182BF-E7E8-443C-B99C-A1BF113B3C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3435863"/>
              </p:ext>
            </p:extLst>
          </p:nvPr>
        </p:nvGraphicFramePr>
        <p:xfrm>
          <a:off x="3906981" y="770658"/>
          <a:ext cx="5038205" cy="5929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5674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4A8DC6-C9F1-4F33-8415-BD5D313AB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Harjoitus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43D194-4D36-48A6-8328-C1849F38C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479" y="1413164"/>
            <a:ext cx="3752157" cy="5245331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Kuvassa on Adamin, Beritin ja Cecilin matka aamulla</a:t>
            </a:r>
          </a:p>
          <a:p>
            <a:r>
              <a:rPr lang="fi-FI" dirty="0"/>
              <a:t>He kaikki tapaavat bussipysäkillä aamulla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/>
              <a:t>Kuinka pitkällä bussipysäkki on?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/>
              <a:t>Kuka asuu lähempänä bussipysäkkiä?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/>
              <a:t>Kuka lähtee liikkeelle ensimmäisenä?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/>
              <a:t>Ketkä menevät samalla bussilla?</a:t>
            </a:r>
          </a:p>
        </p:txBody>
      </p:sp>
      <p:graphicFrame>
        <p:nvGraphicFramePr>
          <p:cNvPr id="7" name="Kaavio 6">
            <a:extLst>
              <a:ext uri="{FF2B5EF4-FFF2-40B4-BE49-F238E27FC236}">
                <a16:creationId xmlns:a16="http://schemas.microsoft.com/office/drawing/2014/main" id="{37D1D97D-58EE-4958-81EE-064B51E9E8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1476628"/>
              </p:ext>
            </p:extLst>
          </p:nvPr>
        </p:nvGraphicFramePr>
        <p:xfrm>
          <a:off x="3657601" y="787285"/>
          <a:ext cx="5420590" cy="58712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45962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</TotalTime>
  <Words>231</Words>
  <Application>Microsoft Office PowerPoint</Application>
  <PresentationFormat>Näytössä katseltava diaesitys (4:3)</PresentationFormat>
  <Paragraphs>55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Liike koordinaatistossa</vt:lpstr>
      <vt:lpstr>Tunnin ohjelma</vt:lpstr>
      <vt:lpstr>Matka koordinaatistossa</vt:lpstr>
      <vt:lpstr>Harjoitus</vt:lpstr>
      <vt:lpstr>Harjoitus</vt:lpstr>
      <vt:lpstr>Harjoitus</vt:lpstr>
      <vt:lpstr>Harjoitus</vt:lpstr>
      <vt:lpstr>Harjoitus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Otsikko mahtuu kahdelle riville</dc:title>
  <dc:creator>Jan Jansson</dc:creator>
  <cp:lastModifiedBy>Jan Jansson</cp:lastModifiedBy>
  <cp:revision>26</cp:revision>
  <dcterms:created xsi:type="dcterms:W3CDTF">2017-10-07T11:37:59Z</dcterms:created>
  <dcterms:modified xsi:type="dcterms:W3CDTF">2017-11-07T08:31:04Z</dcterms:modified>
</cp:coreProperties>
</file>