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61" r:id="rId6"/>
    <p:sldId id="258" r:id="rId7"/>
    <p:sldId id="262" r:id="rId8"/>
    <p:sldId id="263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CE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62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B1582-E34D-4093-BDF4-BDB37D4A52D4}" type="datetimeFigureOut">
              <a:rPr lang="es-ES" smtClean="0"/>
              <a:pPr/>
              <a:t>30/03/2016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10540-F4BB-48CC-9060-8DB8707B7AC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B1582-E34D-4093-BDF4-BDB37D4A52D4}" type="datetimeFigureOut">
              <a:rPr lang="es-ES" smtClean="0"/>
              <a:pPr/>
              <a:t>30/03/2016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10540-F4BB-48CC-9060-8DB8707B7AC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B1582-E34D-4093-BDF4-BDB37D4A52D4}" type="datetimeFigureOut">
              <a:rPr lang="es-ES" smtClean="0"/>
              <a:pPr/>
              <a:t>30/03/2016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10540-F4BB-48CC-9060-8DB8707B7AC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B1582-E34D-4093-BDF4-BDB37D4A52D4}" type="datetimeFigureOut">
              <a:rPr lang="es-ES" smtClean="0"/>
              <a:pPr/>
              <a:t>30/03/2016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10540-F4BB-48CC-9060-8DB8707B7AC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B1582-E34D-4093-BDF4-BDB37D4A52D4}" type="datetimeFigureOut">
              <a:rPr lang="es-ES" smtClean="0"/>
              <a:pPr/>
              <a:t>30/03/2016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10540-F4BB-48CC-9060-8DB8707B7AC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B1582-E34D-4093-BDF4-BDB37D4A52D4}" type="datetimeFigureOut">
              <a:rPr lang="es-ES" smtClean="0"/>
              <a:pPr/>
              <a:t>30/03/2016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10540-F4BB-48CC-9060-8DB8707B7AC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B1582-E34D-4093-BDF4-BDB37D4A52D4}" type="datetimeFigureOut">
              <a:rPr lang="es-ES" smtClean="0"/>
              <a:pPr/>
              <a:t>30/03/2016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10540-F4BB-48CC-9060-8DB8707B7AC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B1582-E34D-4093-BDF4-BDB37D4A52D4}" type="datetimeFigureOut">
              <a:rPr lang="es-ES" smtClean="0"/>
              <a:pPr/>
              <a:t>30/03/2016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10540-F4BB-48CC-9060-8DB8707B7AC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B1582-E34D-4093-BDF4-BDB37D4A52D4}" type="datetimeFigureOut">
              <a:rPr lang="es-ES" smtClean="0"/>
              <a:pPr/>
              <a:t>30/03/2016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10540-F4BB-48CC-9060-8DB8707B7AC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B1582-E34D-4093-BDF4-BDB37D4A52D4}" type="datetimeFigureOut">
              <a:rPr lang="es-ES" smtClean="0"/>
              <a:pPr/>
              <a:t>30/03/2016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10540-F4BB-48CC-9060-8DB8707B7AC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B1582-E34D-4093-BDF4-BDB37D4A52D4}" type="datetimeFigureOut">
              <a:rPr lang="es-ES" smtClean="0"/>
              <a:pPr/>
              <a:t>30/03/2016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10540-F4BB-48CC-9060-8DB8707B7AC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B1582-E34D-4093-BDF4-BDB37D4A52D4}" type="datetimeFigureOut">
              <a:rPr lang="es-ES" smtClean="0"/>
              <a:pPr/>
              <a:t>30/03/2016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10540-F4BB-48CC-9060-8DB8707B7AC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C:\Users\Héctor\Documents\Asignaturas\4º carrera\Segundo cuarimestre\Own lessons\Geography\Sweden\Sweden region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2361129" cy="5184576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0" y="764704"/>
            <a:ext cx="9144000" cy="194421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115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SWEDEN</a:t>
            </a:r>
            <a:endParaRPr lang="es-ES" sz="11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4 Elipse"/>
          <p:cNvSpPr/>
          <p:nvPr/>
        </p:nvSpPr>
        <p:spPr>
          <a:xfrm rot="2263744">
            <a:off x="3978615" y="710648"/>
            <a:ext cx="1638197" cy="2556383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099122"/>
              </p:ext>
            </p:extLst>
          </p:nvPr>
        </p:nvGraphicFramePr>
        <p:xfrm>
          <a:off x="1475656" y="3331041"/>
          <a:ext cx="7776864" cy="3427663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3020809"/>
                <a:gridCol w="4756055"/>
              </a:tblGrid>
              <a:tr h="320631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QUICK FACTS</a:t>
                      </a:r>
                      <a:endParaRPr lang="es-E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8CEE6">
                        <a:alpha val="54902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160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Official</a:t>
                      </a:r>
                      <a:r>
                        <a:rPr lang="es-E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s-ES" sz="1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</a:t>
                      </a:r>
                      <a:endParaRPr lang="es-E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8CEE6">
                        <a:alpha val="5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Konungariket</a:t>
                      </a:r>
                      <a:r>
                        <a:rPr lang="es-ES" sz="1800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s-ES" sz="1800" kern="12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Sverige</a:t>
                      </a:r>
                      <a:r>
                        <a:rPr lang="en-U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(Kingdom of </a:t>
                      </a:r>
                      <a:r>
                        <a:rPr lang="en-U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Sweden)</a:t>
                      </a:r>
                      <a:endParaRPr lang="es-E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8CEE6">
                        <a:alpha val="54902"/>
                      </a:srgb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 of government</a:t>
                      </a:r>
                      <a:endParaRPr lang="es-E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8CEE6">
                        <a:alpha val="5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Unitary</a:t>
                      </a:r>
                      <a:r>
                        <a:rPr lang="es-E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s-ES" sz="18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Parliamentary</a:t>
                      </a:r>
                      <a:r>
                        <a:rPr lang="es-E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s-ES" sz="18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Constitutional</a:t>
                      </a:r>
                      <a:r>
                        <a:rPr lang="es-E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s-ES" sz="18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Mocharchy</a:t>
                      </a:r>
                      <a:endParaRPr lang="es-E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8CEE6">
                        <a:alpha val="54902"/>
                      </a:srgbClr>
                    </a:solidFill>
                  </a:tcPr>
                </a:tc>
              </a:tr>
              <a:tr h="3126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King</a:t>
                      </a:r>
                      <a:endParaRPr lang="es-E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8CEE6">
                        <a:alpha val="5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Carl</a:t>
                      </a:r>
                      <a:r>
                        <a:rPr lang="es-ES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XVI </a:t>
                      </a:r>
                      <a:r>
                        <a:rPr lang="es-ES" sz="180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Gustaf</a:t>
                      </a:r>
                      <a:endParaRPr lang="es-E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8CEE6">
                        <a:alpha val="54902"/>
                      </a:srgbClr>
                    </a:solidFill>
                  </a:tcPr>
                </a:tc>
              </a:tr>
              <a:tr h="3126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Head of government</a:t>
                      </a:r>
                      <a:endParaRPr lang="es-E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8CEE6">
                        <a:alpha val="5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Prime </a:t>
                      </a:r>
                      <a:r>
                        <a:rPr lang="en-U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Minister:</a:t>
                      </a:r>
                      <a:r>
                        <a:rPr lang="en-US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Stefan </a:t>
                      </a:r>
                      <a:r>
                        <a:rPr lang="en-US" sz="180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Löfven</a:t>
                      </a:r>
                      <a:endParaRPr lang="es-E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8CEE6">
                        <a:alpha val="54902"/>
                      </a:srgbClr>
                    </a:solidFill>
                  </a:tcPr>
                </a:tc>
              </a:tr>
              <a:tr h="3126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Capital city</a:t>
                      </a:r>
                      <a:endParaRPr lang="es-ES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8CEE6">
                        <a:alpha val="5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Stockholm</a:t>
                      </a:r>
                      <a:endParaRPr lang="es-E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8CEE6">
                        <a:alpha val="54902"/>
                      </a:srgbClr>
                    </a:solidFill>
                  </a:tcPr>
                </a:tc>
              </a:tr>
              <a:tr h="3126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Official language</a:t>
                      </a:r>
                      <a:endParaRPr lang="es-ES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8CEE6">
                        <a:alpha val="5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Swedish</a:t>
                      </a:r>
                      <a:endParaRPr lang="es-E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8CEE6">
                        <a:alpha val="54902"/>
                      </a:srgbClr>
                    </a:solidFill>
                  </a:tcPr>
                </a:tc>
              </a:tr>
              <a:tr h="3126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Monetary unit</a:t>
                      </a:r>
                      <a:endParaRPr lang="es-E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8CEE6">
                        <a:alpha val="5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Swedish Krona (SKE)</a:t>
                      </a:r>
                      <a:endParaRPr lang="es-E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8CEE6">
                        <a:alpha val="54902"/>
                      </a:srgbClr>
                    </a:solidFill>
                  </a:tcPr>
                </a:tc>
              </a:tr>
              <a:tr h="3126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Population</a:t>
                      </a:r>
                      <a:endParaRPr lang="es-ES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8CEE6">
                        <a:alpha val="5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</a:t>
                      </a:r>
                      <a:r>
                        <a:rPr lang="en-U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2016 </a:t>
                      </a:r>
                      <a:r>
                        <a:rPr lang="en-US" sz="1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est</a:t>
                      </a:r>
                      <a:r>
                        <a:rPr lang="en-U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)</a:t>
                      </a:r>
                      <a:r>
                        <a:rPr lang="en-US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9.858.794</a:t>
                      </a:r>
                      <a:endParaRPr lang="es-E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8CEE6">
                        <a:alpha val="54902"/>
                      </a:srgbClr>
                    </a:solidFill>
                  </a:tcPr>
                </a:tc>
              </a:tr>
              <a:tr h="3126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Surface</a:t>
                      </a:r>
                      <a:endParaRPr lang="es-E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8CEE6">
                        <a:alpha val="5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450.295 </a:t>
                      </a:r>
                      <a:r>
                        <a:rPr lang="en-U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km2</a:t>
                      </a:r>
                      <a:endParaRPr lang="es-E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8CEE6">
                        <a:alpha val="54902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131840" y="216024"/>
            <a:ext cx="6012160" cy="3861048"/>
          </a:xfrm>
        </p:spPr>
        <p:txBody>
          <a:bodyPr>
            <a:noAutofit/>
          </a:bodyPr>
          <a:lstStyle/>
          <a:p>
            <a:pPr lvl="1">
              <a:buFont typeface="Arial" pitchFamily="34" charset="0"/>
              <a:buChar char="•"/>
            </a:pPr>
            <a:r>
              <a:rPr lang="en-GB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Svealand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 a climate that is normally a few degrees cooler than that of </a:t>
            </a:r>
            <a:r>
              <a:rPr lang="en-GB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Götaland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Average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temperatures are just below zero in January, and snowfall is more 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common, more in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northwest, where 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lots of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popular ski resorts are located.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3 Imagen" descr="Sweden region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3131840" cy="6876906"/>
          </a:xfrm>
          <a:prstGeom prst="rect">
            <a:avLst/>
          </a:prstGeom>
        </p:spPr>
      </p:pic>
      <p:cxnSp>
        <p:nvCxnSpPr>
          <p:cNvPr id="6" name="5 Conector recto de flecha"/>
          <p:cNvCxnSpPr/>
          <p:nvPr/>
        </p:nvCxnSpPr>
        <p:spPr>
          <a:xfrm flipH="1">
            <a:off x="1331640" y="2132856"/>
            <a:ext cx="1800200" cy="216024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http://l7.alamy.com/zooms/fad5ccdc0b214d66aa0d61385402dcb7/view-down-on-gamla-stan-stockholms-old-town-covered-in-snow-bj9x97.jpg"/>
          <p:cNvPicPr>
            <a:picLocks noChangeAspect="1" noChangeArrowheads="1"/>
          </p:cNvPicPr>
          <p:nvPr/>
        </p:nvPicPr>
        <p:blipFill>
          <a:blip r:embed="rId3" cstate="print"/>
          <a:srcRect t="10170" b="10163"/>
          <a:stretch>
            <a:fillRect/>
          </a:stretch>
        </p:blipFill>
        <p:spPr bwMode="auto">
          <a:xfrm>
            <a:off x="3563888" y="3789040"/>
            <a:ext cx="5328592" cy="2958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Sweden region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3131840" cy="6876906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483768" y="0"/>
            <a:ext cx="6660232" cy="5373216"/>
          </a:xfrm>
        </p:spPr>
        <p:txBody>
          <a:bodyPr>
            <a:noAutofit/>
          </a:bodyPr>
          <a:lstStyle/>
          <a:p>
            <a:pPr lvl="1">
              <a:buFont typeface="Arial" pitchFamily="34" charset="0"/>
              <a:buChar char="•"/>
            </a:pPr>
            <a:r>
              <a:rPr lang="en-GB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Although relatively few people live in </a:t>
            </a:r>
            <a:r>
              <a:rPr lang="en-GB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Norrland</a:t>
            </a:r>
            <a:r>
              <a:rPr lang="en-GB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GB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has a </a:t>
            </a:r>
            <a:r>
              <a:rPr lang="en-GB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climate that many people falsely associate with all of </a:t>
            </a:r>
            <a:r>
              <a:rPr lang="en-GB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Sweden.</a:t>
            </a:r>
          </a:p>
          <a:p>
            <a:pPr lvl="1">
              <a:buFont typeface="Arial" pitchFamily="34" charset="0"/>
              <a:buChar char="•"/>
            </a:pPr>
            <a:r>
              <a:rPr lang="en-GB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Winters </a:t>
            </a:r>
            <a:r>
              <a:rPr lang="en-GB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here are long, cold and dry, with </a:t>
            </a:r>
            <a:r>
              <a:rPr lang="en-GB" sz="25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sub-zero temperatures lasting several months</a:t>
            </a:r>
            <a:r>
              <a:rPr lang="en-GB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There is also much more snow </a:t>
            </a:r>
            <a:r>
              <a:rPr lang="en-GB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here.</a:t>
            </a:r>
          </a:p>
          <a:p>
            <a:pPr lvl="1">
              <a:buFont typeface="Arial" pitchFamily="34" charset="0"/>
              <a:buChar char="•"/>
            </a:pPr>
            <a:r>
              <a:rPr lang="en-GB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Summers </a:t>
            </a:r>
            <a:r>
              <a:rPr lang="en-GB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be </a:t>
            </a:r>
            <a:r>
              <a:rPr lang="en-GB" sz="25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short</a:t>
            </a:r>
            <a:r>
              <a:rPr lang="en-GB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but temperatures are often a comfortable, with 15 degrees, with occasional peaks of up to 30 degrees.</a:t>
            </a:r>
            <a:endParaRPr lang="es-ES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cdn.eupedia.com/images/content/sweden-norrland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7776" y="4077072"/>
            <a:ext cx="4038600" cy="2695576"/>
          </a:xfrm>
          <a:prstGeom prst="rect">
            <a:avLst/>
          </a:prstGeom>
          <a:noFill/>
        </p:spPr>
      </p:pic>
      <p:cxnSp>
        <p:nvCxnSpPr>
          <p:cNvPr id="6" name="5 Conector recto de flecha"/>
          <p:cNvCxnSpPr/>
          <p:nvPr/>
        </p:nvCxnSpPr>
        <p:spPr>
          <a:xfrm flipH="1" flipV="1">
            <a:off x="2051720" y="1988840"/>
            <a:ext cx="1080120" cy="72008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44008" y="0"/>
            <a:ext cx="4499992" cy="6858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Sweden </a:t>
            </a:r>
            <a:r>
              <a:rPr 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is, in its </a:t>
            </a: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majority, </a:t>
            </a:r>
            <a:r>
              <a:rPr 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plain country, with the exception of the </a:t>
            </a:r>
            <a:r>
              <a:rPr lang="en-US" sz="3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Scandinavian Alps</a:t>
            </a:r>
            <a:r>
              <a:rPr 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the highest point in Sweden is located in mountain of </a:t>
            </a:r>
            <a:r>
              <a:rPr lang="en-US" sz="3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Kebnekaise</a:t>
            </a:r>
            <a:r>
              <a:rPr 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 with </a:t>
            </a:r>
            <a:r>
              <a:rPr lang="en-US" sz="3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2.111 </a:t>
            </a:r>
            <a:r>
              <a:rPr lang="en-US" sz="3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meters</a:t>
            </a:r>
            <a:r>
              <a:rPr 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above the sea level.</a:t>
            </a:r>
            <a:endParaRPr lang="es-ES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3 Imagen" descr="Scandinavian  mountain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43245"/>
            <a:ext cx="4860032" cy="6901246"/>
          </a:xfrm>
          <a:prstGeom prst="rect">
            <a:avLst/>
          </a:prstGeom>
        </p:spPr>
      </p:pic>
      <p:sp>
        <p:nvSpPr>
          <p:cNvPr id="5" name="4 Elipse"/>
          <p:cNvSpPr/>
          <p:nvPr/>
        </p:nvSpPr>
        <p:spPr>
          <a:xfrm rot="1898419">
            <a:off x="1413130" y="-293407"/>
            <a:ext cx="1860747" cy="7426724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50"/>
                            </p:stCondLst>
                            <p:childTnLst>
                              <p:par>
                                <p:cTn id="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88024" y="0"/>
            <a:ext cx="4355976" cy="4293095"/>
          </a:xfrm>
        </p:spPr>
        <p:txBody>
          <a:bodyPr>
            <a:normAutofit/>
          </a:bodyPr>
          <a:lstStyle/>
          <a:p>
            <a:pPr marL="342900" lvl="1" indent="-342900">
              <a:buNone/>
            </a:pPr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To the west of Sweden there is the Scandinavian mountain chain, </a:t>
            </a:r>
            <a:r>
              <a:rPr lang="en-GB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Skanderna</a:t>
            </a:r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which separates Sweden from Norway.</a:t>
            </a:r>
          </a:p>
          <a:p>
            <a:endParaRPr lang="es-ES" dirty="0"/>
          </a:p>
        </p:txBody>
      </p:sp>
      <p:pic>
        <p:nvPicPr>
          <p:cNvPr id="4" name="3 Imagen" descr="Scandinavian  mountain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1"/>
            <a:ext cx="4829577" cy="6858000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3275856" y="4077072"/>
            <a:ext cx="58681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/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Its border with Norway (1,619 km long) is the longest uninterrupted border within Europe.</a:t>
            </a:r>
            <a:endParaRPr lang="es-E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Flecha izquierda"/>
          <p:cNvSpPr/>
          <p:nvPr/>
        </p:nvSpPr>
        <p:spPr>
          <a:xfrm rot="20561221">
            <a:off x="2549880" y="2548607"/>
            <a:ext cx="2606665" cy="576064"/>
          </a:xfrm>
          <a:prstGeom prst="left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Lakes Finla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-48243"/>
            <a:ext cx="3384376" cy="6906243"/>
          </a:xfrm>
          <a:prstGeom prst="rect">
            <a:avLst/>
          </a:prstGeom>
        </p:spPr>
      </p:pic>
      <p:pic>
        <p:nvPicPr>
          <p:cNvPr id="5" name="4 Imagen" descr="Lakes Swed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148580" cy="6858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56176" y="144016"/>
            <a:ext cx="2987824" cy="65973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Due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this is the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amount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lakes that Sweden has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95.700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lakes, which is equivalent to the 9% of Sweden total area.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Finland there are 187.888 lakes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-504056" y="5445224"/>
            <a:ext cx="3707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Vättern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(1.893 km²)</a:t>
            </a:r>
            <a:endParaRPr lang="es-E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6 Imagen" descr="Vänern lak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648550">
            <a:off x="79990" y="164688"/>
            <a:ext cx="4466751" cy="3055999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2195736" y="332656"/>
            <a:ext cx="186781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Vänern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5.648 km²</a:t>
            </a:r>
            <a:endParaRPr lang="es-E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8 Imagen" descr="Mälaren lak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47864" y="3789040"/>
            <a:ext cx="4704536" cy="2822722"/>
          </a:xfrm>
          <a:prstGeom prst="rect">
            <a:avLst/>
          </a:prstGeom>
        </p:spPr>
      </p:pic>
      <p:sp>
        <p:nvSpPr>
          <p:cNvPr id="10" name="9 Rectángulo"/>
          <p:cNvSpPr/>
          <p:nvPr/>
        </p:nvSpPr>
        <p:spPr>
          <a:xfrm>
            <a:off x="3707904" y="5373216"/>
            <a:ext cx="211788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Mälaren</a:t>
            </a:r>
            <a:endParaRPr lang="en-US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(1.140 km²)</a:t>
            </a:r>
            <a:endParaRPr lang="es-E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12" name="11 Conector recto de flecha"/>
          <p:cNvCxnSpPr>
            <a:stCxn id="8" idx="2"/>
          </p:cNvCxnSpPr>
          <p:nvPr/>
        </p:nvCxnSpPr>
        <p:spPr>
          <a:xfrm flipH="1">
            <a:off x="827584" y="1409874"/>
            <a:ext cx="2302062" cy="317125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>
            <a:stCxn id="10" idx="1"/>
          </p:cNvCxnSpPr>
          <p:nvPr/>
        </p:nvCxnSpPr>
        <p:spPr>
          <a:xfrm flipH="1" flipV="1">
            <a:off x="1835696" y="4797152"/>
            <a:ext cx="1872208" cy="1114673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Forma"/>
          <p:cNvCxnSpPr>
            <a:stCxn id="6" idx="0"/>
          </p:cNvCxnSpPr>
          <p:nvPr/>
        </p:nvCxnSpPr>
        <p:spPr>
          <a:xfrm rot="16200000" flipV="1">
            <a:off x="1088740" y="5184068"/>
            <a:ext cx="216024" cy="306288"/>
          </a:xfrm>
          <a:prstGeom prst="curved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252536" y="1"/>
            <a:ext cx="9396536" cy="4221088"/>
          </a:xfrm>
        </p:spPr>
        <p:txBody>
          <a:bodyPr/>
          <a:lstStyle/>
          <a:p>
            <a:pPr marL="342900" lvl="1" indent="-342900">
              <a:buNone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Rivers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Sweden are mostly </a:t>
            </a:r>
            <a:r>
              <a:rPr lang="en-US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fast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with numerous </a:t>
            </a:r>
            <a:r>
              <a:rPr lang="en-US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falls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342900" lvl="1" indent="-342900"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Rivers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 direction is mainly </a:t>
            </a:r>
            <a:r>
              <a:rPr lang="en-US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the Northwest to the Southeast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part of the country, and most of them flow into the </a:t>
            </a:r>
            <a:r>
              <a:rPr lang="en-US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Kattegat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(sea situated in between Sweden and Denmark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A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 amount of them are originated in lakes. </a:t>
            </a:r>
            <a:endParaRPr lang="es-E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dirty="0"/>
          </a:p>
        </p:txBody>
      </p:sp>
      <p:pic>
        <p:nvPicPr>
          <p:cNvPr id="4" name="3 Imagen" descr="Swedish rivers.jpg"/>
          <p:cNvPicPr>
            <a:picLocks noChangeAspect="1"/>
          </p:cNvPicPr>
          <p:nvPr/>
        </p:nvPicPr>
        <p:blipFill>
          <a:blip r:embed="rId3" cstate="print"/>
          <a:srcRect t="1372" r="11765"/>
          <a:stretch>
            <a:fillRect/>
          </a:stretch>
        </p:blipFill>
        <p:spPr>
          <a:xfrm>
            <a:off x="2311132" y="0"/>
            <a:ext cx="4205083" cy="6857999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 rot="3688211">
            <a:off x="2339752" y="5805264"/>
            <a:ext cx="15196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Kattegat </a:t>
            </a:r>
            <a:endParaRPr lang="es-ES" b="1" dirty="0"/>
          </a:p>
        </p:txBody>
      </p:sp>
      <p:sp>
        <p:nvSpPr>
          <p:cNvPr id="6" name="5 Rectángulo"/>
          <p:cNvSpPr/>
          <p:nvPr/>
        </p:nvSpPr>
        <p:spPr>
          <a:xfrm>
            <a:off x="2123728" y="119675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most important rivers are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Klara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(660 km) and      	Torne (570km).</a:t>
            </a:r>
            <a:endParaRPr lang="es-ES" sz="3200" dirty="0"/>
          </a:p>
        </p:txBody>
      </p:sp>
      <p:cxnSp>
        <p:nvCxnSpPr>
          <p:cNvPr id="8" name="7 Conector recto de flecha"/>
          <p:cNvCxnSpPr/>
          <p:nvPr/>
        </p:nvCxnSpPr>
        <p:spPr>
          <a:xfrm>
            <a:off x="3203848" y="2204864"/>
            <a:ext cx="288032" cy="187220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/>
          <p:nvPr/>
        </p:nvCxnSpPr>
        <p:spPr>
          <a:xfrm flipV="1">
            <a:off x="3995936" y="620688"/>
            <a:ext cx="1008112" cy="165618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3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33409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Around </a:t>
            </a:r>
            <a:r>
              <a:rPr lang="en-GB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65% of Sweden's total land area is covered with </a:t>
            </a:r>
            <a:r>
              <a:rPr lang="en-GB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forests, a little bit less than Finland, with a 75%</a:t>
            </a:r>
            <a:endParaRPr lang="es-E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36512" y="-27384"/>
            <a:ext cx="5904656" cy="6885384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Sweden has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221.800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isles,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(179.584 in Finland) from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1.085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inhabitants living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permanently.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Gotland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Öland</a:t>
            </a: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Orust</a:t>
            </a: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1" indent="-342900">
              <a:buNone/>
            </a:pPr>
            <a:endParaRPr lang="es-E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dirty="0"/>
          </a:p>
        </p:txBody>
      </p:sp>
      <p:pic>
        <p:nvPicPr>
          <p:cNvPr id="4" name="3 Imagen" descr="Lakes Swed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5" y="-43066"/>
            <a:ext cx="3168352" cy="6901066"/>
          </a:xfrm>
          <a:prstGeom prst="rect">
            <a:avLst/>
          </a:prstGeom>
        </p:spPr>
      </p:pic>
      <p:cxnSp>
        <p:nvCxnSpPr>
          <p:cNvPr id="6" name="5 Conector recto de flecha"/>
          <p:cNvCxnSpPr/>
          <p:nvPr/>
        </p:nvCxnSpPr>
        <p:spPr>
          <a:xfrm>
            <a:off x="2123728" y="3573016"/>
            <a:ext cx="5688632" cy="201622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 de flecha"/>
          <p:cNvCxnSpPr/>
          <p:nvPr/>
        </p:nvCxnSpPr>
        <p:spPr>
          <a:xfrm>
            <a:off x="1691680" y="4221088"/>
            <a:ext cx="5616624" cy="1800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>
            <a:off x="1691680" y="5013176"/>
            <a:ext cx="4392488" cy="21602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500"/>
                            </p:stCondLst>
                            <p:childTnLst>
                              <p:par>
                                <p:cTn id="8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500"/>
                            </p:stCondLst>
                            <p:childTnLst>
                              <p:par>
                                <p:cTn id="8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9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CLIMATE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600201"/>
            <a:ext cx="9144000" cy="3268960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Spring: March-April </a:t>
            </a: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Summer: June </a:t>
            </a: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August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Fall: September </a:t>
            </a: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October-November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Winter: November-December </a:t>
            </a: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March-February</a:t>
            </a:r>
            <a:endParaRPr lang="es-E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dirty="0"/>
          </a:p>
        </p:txBody>
      </p:sp>
      <p:pic>
        <p:nvPicPr>
          <p:cNvPr id="4" name="3 Imagen" descr="Climate in Swede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4149080"/>
            <a:ext cx="6732240" cy="2648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491880" y="0"/>
            <a:ext cx="5652120" cy="4293096"/>
          </a:xfrm>
        </p:spPr>
        <p:txBody>
          <a:bodyPr>
            <a:no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GB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Götaland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winters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shorter and milder, while daytime summer temperatures normally range from </a:t>
            </a:r>
            <a:r>
              <a:rPr lang="en-GB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to 25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degrees.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 is relatively humid here, making warm days feel warmer and cold days 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colder.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winter,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snow is rare near any southern coast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3 Imagen" descr="Sweden region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3131840" cy="6876906"/>
          </a:xfrm>
          <a:prstGeom prst="rect">
            <a:avLst/>
          </a:prstGeom>
        </p:spPr>
      </p:pic>
      <p:cxnSp>
        <p:nvCxnSpPr>
          <p:cNvPr id="6" name="5 Conector recto de flecha"/>
          <p:cNvCxnSpPr>
            <a:stCxn id="3" idx="1"/>
          </p:cNvCxnSpPr>
          <p:nvPr/>
        </p:nvCxnSpPr>
        <p:spPr>
          <a:xfrm flipH="1">
            <a:off x="1475656" y="2146548"/>
            <a:ext cx="2016224" cy="315466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http://destinosa1.com/wp-content/uploads/2015/06/dscf13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4483" y="4077072"/>
            <a:ext cx="3611893" cy="2708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285</Words>
  <Application>Microsoft Office PowerPoint</Application>
  <PresentationFormat>Presentación en pantalla (4:3)</PresentationFormat>
  <Paragraphs>52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CLIMATE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Héctor López García</dc:creator>
  <cp:lastModifiedBy>Isabel Sánchez Estévez</cp:lastModifiedBy>
  <cp:revision>24</cp:revision>
  <dcterms:created xsi:type="dcterms:W3CDTF">2016-03-29T15:53:27Z</dcterms:created>
  <dcterms:modified xsi:type="dcterms:W3CDTF">2016-03-30T04:27:58Z</dcterms:modified>
</cp:coreProperties>
</file>