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11907"/>
    <a:srgbClr val="FEE0DE"/>
    <a:srgbClr val="FEB8C2"/>
    <a:srgbClr val="F97F6B"/>
    <a:srgbClr val="DE1C0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-13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96589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5040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91363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31848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8191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49566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986232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349318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591828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147844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409809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313CF-C2B8-4118-8AF7-B11AB61D522E}" type="datetimeFigureOut">
              <a:rPr lang="es-ES" smtClean="0"/>
              <a:pPr/>
              <a:t>20/03/2016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6CADA-C5F2-47F2-A590-C1E826E602A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1597270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028" t="27335" r="38824"/>
          <a:stretch/>
        </p:blipFill>
        <p:spPr bwMode="auto">
          <a:xfrm>
            <a:off x="7297688" y="106293"/>
            <a:ext cx="5440679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o 17"/>
          <p:cNvGrpSpPr/>
          <p:nvPr/>
        </p:nvGrpSpPr>
        <p:grpSpPr>
          <a:xfrm>
            <a:off x="-152400" y="1735055"/>
            <a:ext cx="13429797" cy="1938476"/>
            <a:chOff x="0" y="3569071"/>
            <a:chExt cx="13429797" cy="1938476"/>
          </a:xfrm>
        </p:grpSpPr>
        <p:pic>
          <p:nvPicPr>
            <p:cNvPr id="19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o 11"/>
          <p:cNvGrpSpPr/>
          <p:nvPr/>
        </p:nvGrpSpPr>
        <p:grpSpPr>
          <a:xfrm>
            <a:off x="-152400" y="3378500"/>
            <a:ext cx="13429797" cy="1938476"/>
            <a:chOff x="0" y="3569071"/>
            <a:chExt cx="13429797" cy="1938476"/>
          </a:xfrm>
        </p:grpSpPr>
        <p:pic>
          <p:nvPicPr>
            <p:cNvPr id="15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ítulo 1"/>
          <p:cNvSpPr txBox="1">
            <a:spLocks/>
          </p:cNvSpPr>
          <p:nvPr/>
        </p:nvSpPr>
        <p:spPr>
          <a:xfrm>
            <a:off x="751568" y="-117008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9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Impact" panose="020B0806030902050204" pitchFamily="34" charset="0"/>
              </a:rPr>
              <a:t>POPULATION:</a:t>
            </a:r>
            <a:endParaRPr lang="es-ES" sz="9600" dirty="0">
              <a:solidFill>
                <a:schemeClr val="tx1">
                  <a:lumMod val="85000"/>
                  <a:lumOff val="15000"/>
                </a:schemeClr>
              </a:solidFill>
              <a:latin typeface="Impact" panose="020B080603090205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33401" y="1656686"/>
            <a:ext cx="11362554" cy="42186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307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7044"/>
          <a:stretch/>
        </p:blipFill>
        <p:spPr bwMode="auto">
          <a:xfrm>
            <a:off x="0" y="5036456"/>
            <a:ext cx="10047968" cy="18215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582056" y="2115750"/>
            <a:ext cx="959653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In July 2015 the population of Denmark was 5.670.000 </a:t>
            </a:r>
            <a:r>
              <a:rPr lang="en-US" sz="2800" dirty="0" smtClean="0"/>
              <a:t>people.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8" name="Rectángulo 7"/>
          <p:cNvSpPr/>
          <p:nvPr/>
        </p:nvSpPr>
        <p:spPr>
          <a:xfrm>
            <a:off x="3722503" y="2990175"/>
            <a:ext cx="4861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The average  age is 41.4 years</a:t>
            </a:r>
            <a:r>
              <a:rPr lang="en-US" sz="2400" dirty="0" smtClean="0"/>
              <a:t>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2295168" y="4063873"/>
            <a:ext cx="8170314" cy="5329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Danish life expectancy rate is about 78 years old.</a:t>
            </a:r>
          </a:p>
        </p:txBody>
      </p:sp>
      <p:pic>
        <p:nvPicPr>
          <p:cNvPr id="2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66856"/>
          <a:stretch/>
        </p:blipFill>
        <p:spPr bwMode="auto">
          <a:xfrm>
            <a:off x="-60959" y="34917"/>
            <a:ext cx="594360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38825"/>
          <a:stretch/>
        </p:blipFill>
        <p:spPr bwMode="auto">
          <a:xfrm>
            <a:off x="9989912" y="5029200"/>
            <a:ext cx="3410857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0307946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028" t="27335" r="38824"/>
          <a:stretch/>
        </p:blipFill>
        <p:spPr bwMode="auto">
          <a:xfrm>
            <a:off x="6920319" y="106293"/>
            <a:ext cx="5440679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o 17"/>
          <p:cNvGrpSpPr/>
          <p:nvPr/>
        </p:nvGrpSpPr>
        <p:grpSpPr>
          <a:xfrm>
            <a:off x="-152400" y="1735055"/>
            <a:ext cx="13429797" cy="1938476"/>
            <a:chOff x="0" y="3569071"/>
            <a:chExt cx="13429797" cy="1938476"/>
          </a:xfrm>
        </p:grpSpPr>
        <p:pic>
          <p:nvPicPr>
            <p:cNvPr id="19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o 11"/>
          <p:cNvGrpSpPr/>
          <p:nvPr/>
        </p:nvGrpSpPr>
        <p:grpSpPr>
          <a:xfrm>
            <a:off x="-152400" y="3378500"/>
            <a:ext cx="13429797" cy="1938476"/>
            <a:chOff x="0" y="3569071"/>
            <a:chExt cx="13429797" cy="1938476"/>
          </a:xfrm>
        </p:grpSpPr>
        <p:pic>
          <p:nvPicPr>
            <p:cNvPr id="15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uadroTexto 16"/>
          <p:cNvSpPr txBox="1"/>
          <p:nvPr/>
        </p:nvSpPr>
        <p:spPr>
          <a:xfrm>
            <a:off x="533401" y="1656686"/>
            <a:ext cx="11362554" cy="42186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307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7044"/>
          <a:stretch/>
        </p:blipFill>
        <p:spPr bwMode="auto">
          <a:xfrm>
            <a:off x="0" y="5036456"/>
            <a:ext cx="10047968" cy="18215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66856"/>
          <a:stretch/>
        </p:blipFill>
        <p:spPr bwMode="auto">
          <a:xfrm>
            <a:off x="-60959" y="34917"/>
            <a:ext cx="594360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38825"/>
          <a:stretch/>
        </p:blipFill>
        <p:spPr bwMode="auto">
          <a:xfrm>
            <a:off x="9989912" y="5029200"/>
            <a:ext cx="3410857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ángulo 20"/>
          <p:cNvSpPr/>
          <p:nvPr/>
        </p:nvSpPr>
        <p:spPr>
          <a:xfrm>
            <a:off x="752401" y="2226214"/>
            <a:ext cx="10257431" cy="2582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 World Happiness Report frequently ranks Denmark's population as the happiest in the world. This has been attributed to the country's highly regarded education and 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 health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care system, and its low level of </a:t>
            </a:r>
            <a:endParaRPr lang="en-US" sz="2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 income 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inequality.</a:t>
            </a:r>
            <a:endParaRPr lang="es-E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5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028" t="27335" r="38824"/>
          <a:stretch/>
        </p:blipFill>
        <p:spPr bwMode="auto">
          <a:xfrm>
            <a:off x="624842" y="34074"/>
            <a:ext cx="5440679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64216"/>
          <a:stretch/>
        </p:blipFill>
        <p:spPr bwMode="auto">
          <a:xfrm>
            <a:off x="6059258" y="92542"/>
            <a:ext cx="859701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http://i212.photobucket.com/albums/cc72/ClubUniversidadNacional/caritas/sonriente-carit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8878">
            <a:off x="9249111" y="3367984"/>
            <a:ext cx="2000895" cy="215481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ttp://i212.photobucket.com/albums/cc72/ClubUniversidadNacional/caritas/sonriente-carit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8878">
            <a:off x="8067088" y="3366423"/>
            <a:ext cx="1184345" cy="12754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http://i212.photobucket.com/albums/cc72/ClubUniversidadNacional/caritas/sonriente-carita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7232">
            <a:off x="7125273" y="4165318"/>
            <a:ext cx="970393" cy="10450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9239818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028" t="27335" r="38824"/>
          <a:stretch/>
        </p:blipFill>
        <p:spPr bwMode="auto">
          <a:xfrm>
            <a:off x="624842" y="34074"/>
            <a:ext cx="5440679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64216"/>
          <a:stretch/>
        </p:blipFill>
        <p:spPr bwMode="auto">
          <a:xfrm>
            <a:off x="6059258" y="92542"/>
            <a:ext cx="859701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028" t="27335" r="38824"/>
          <a:stretch/>
        </p:blipFill>
        <p:spPr bwMode="auto">
          <a:xfrm>
            <a:off x="6920319" y="106293"/>
            <a:ext cx="5440679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Grupo 17"/>
          <p:cNvGrpSpPr/>
          <p:nvPr/>
        </p:nvGrpSpPr>
        <p:grpSpPr>
          <a:xfrm>
            <a:off x="-152400" y="1735055"/>
            <a:ext cx="13429797" cy="1938476"/>
            <a:chOff x="0" y="3569071"/>
            <a:chExt cx="13429797" cy="1938476"/>
          </a:xfrm>
        </p:grpSpPr>
        <p:pic>
          <p:nvPicPr>
            <p:cNvPr id="19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upo 11"/>
          <p:cNvGrpSpPr/>
          <p:nvPr/>
        </p:nvGrpSpPr>
        <p:grpSpPr>
          <a:xfrm>
            <a:off x="-152400" y="3378500"/>
            <a:ext cx="13429797" cy="1938476"/>
            <a:chOff x="0" y="3569071"/>
            <a:chExt cx="13429797" cy="1938476"/>
          </a:xfrm>
        </p:grpSpPr>
        <p:pic>
          <p:nvPicPr>
            <p:cNvPr id="15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686004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18940" y="3569071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uadroTexto 16"/>
          <p:cNvSpPr txBox="1"/>
          <p:nvPr/>
        </p:nvSpPr>
        <p:spPr>
          <a:xfrm>
            <a:off x="533401" y="1656686"/>
            <a:ext cx="11362554" cy="42186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307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7044"/>
          <a:stretch/>
        </p:blipFill>
        <p:spPr bwMode="auto">
          <a:xfrm>
            <a:off x="0" y="5036456"/>
            <a:ext cx="10047968" cy="182154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66856"/>
          <a:stretch/>
        </p:blipFill>
        <p:spPr bwMode="auto">
          <a:xfrm>
            <a:off x="-60959" y="34917"/>
            <a:ext cx="594360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ined.fr/thumb/?q=90&amp;w=1024&amp;h=768&amp;src=/fichier/s_rubrique/150/persos.alignes.gif&amp;f=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7229" t="27335" r="38825"/>
          <a:stretch/>
        </p:blipFill>
        <p:spPr bwMode="auto">
          <a:xfrm>
            <a:off x="9989912" y="5029200"/>
            <a:ext cx="3410857" cy="18142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ángulo 21"/>
          <p:cNvSpPr/>
          <p:nvPr/>
        </p:nvSpPr>
        <p:spPr>
          <a:xfrm>
            <a:off x="1293371" y="2648657"/>
            <a:ext cx="10385856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Denmark has a moderate immigrant population.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2800" dirty="0" smtClean="0"/>
              <a:t>he </a:t>
            </a:r>
            <a:r>
              <a:rPr lang="en-US" sz="2800" dirty="0"/>
              <a:t>most common </a:t>
            </a:r>
            <a:endParaRPr lang="en-US" sz="2800" dirty="0" smtClean="0"/>
          </a:p>
          <a:p>
            <a:r>
              <a:rPr lang="en-US" sz="2800" dirty="0" smtClean="0"/>
              <a:t>countries </a:t>
            </a:r>
            <a:r>
              <a:rPr lang="en-US" sz="2800" dirty="0"/>
              <a:t>of origin </a:t>
            </a:r>
            <a:r>
              <a:rPr lang="en-US" sz="2800" dirty="0" smtClean="0"/>
              <a:t>are </a:t>
            </a:r>
            <a:r>
              <a:rPr lang="en-US" sz="2800" dirty="0"/>
              <a:t>Poland, Turkey, </a:t>
            </a:r>
            <a:r>
              <a:rPr lang="en-US" sz="2800" dirty="0" smtClean="0"/>
              <a:t>Germany</a:t>
            </a:r>
            <a:r>
              <a:rPr lang="en-US" sz="2800" dirty="0"/>
              <a:t>, Iraq, Romania, Syria, </a:t>
            </a:r>
            <a:endParaRPr lang="en-US" sz="2800" dirty="0" smtClean="0"/>
          </a:p>
          <a:p>
            <a:r>
              <a:rPr lang="en-US" sz="2800" dirty="0" smtClean="0"/>
              <a:t>Somalia</a:t>
            </a:r>
            <a:r>
              <a:rPr lang="en-US" sz="2800" dirty="0"/>
              <a:t>, Iran, Afghanistan and Yugoslavia and its successor states.</a:t>
            </a:r>
            <a:endParaRPr lang="es-E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800" dirty="0"/>
          </a:p>
        </p:txBody>
      </p:sp>
    </p:spTree>
    <p:extLst>
      <p:ext uri="{BB962C8B-B14F-4D97-AF65-F5344CB8AC3E}">
        <p14:creationId xmlns="" xmlns:p14="http://schemas.microsoft.com/office/powerpoint/2010/main" val="8582569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0" y="0"/>
            <a:ext cx="13458825" cy="6857999"/>
            <a:chOff x="0" y="0"/>
            <a:chExt cx="13458825" cy="6857999"/>
          </a:xfrm>
        </p:grpSpPr>
        <p:pic>
          <p:nvPicPr>
            <p:cNvPr id="5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5036456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9989912" y="5029200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3396342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9989912" y="3389086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58056" y="1589313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10047968" y="1582057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27044"/>
            <a:stretch/>
          </p:blipFill>
          <p:spPr bwMode="auto">
            <a:xfrm>
              <a:off x="0" y="7256"/>
              <a:ext cx="10047968" cy="1821543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http://www.ined.fr/thumb/?q=90&amp;w=1024&amp;h=768&amp;src=/fichier/s_rubrique/150/persos.alignes.gif&amp;f=gif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7229" t="27335" r="38825"/>
            <a:stretch/>
          </p:blipFill>
          <p:spPr bwMode="auto">
            <a:xfrm>
              <a:off x="9989912" y="0"/>
              <a:ext cx="3410857" cy="18142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Rectángulo 14"/>
          <p:cNvSpPr/>
          <p:nvPr/>
        </p:nvSpPr>
        <p:spPr>
          <a:xfrm>
            <a:off x="1082040" y="391523"/>
            <a:ext cx="10073640" cy="600963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70381648"/>
              </p:ext>
            </p:extLst>
          </p:nvPr>
        </p:nvGraphicFramePr>
        <p:xfrm>
          <a:off x="1509486" y="628107"/>
          <a:ext cx="9218748" cy="5529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3059"/>
                <a:gridCol w="1454335"/>
                <a:gridCol w="2802309"/>
                <a:gridCol w="1978547"/>
                <a:gridCol w="2270498"/>
              </a:tblGrid>
              <a:tr h="286441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Largest cities in Denmark.</a:t>
                      </a:r>
                      <a:endParaRPr lang="es-E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Rank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Core City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Region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Urban Population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Municipal Population</a:t>
                      </a:r>
                      <a:endParaRPr lang="es-E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Copenhagen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Capital Region of Denmark.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1.263.698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580.184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Aarhus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Central Denmark Region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261.570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326.676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Odense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Region of Southern Denmark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72.060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196,090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Aalborg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North Denmark Region.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110.495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205.809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Esbjerg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Region of Southern Denmark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72.060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144.244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Randers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Central Denmark Region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61.664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96.559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Kolding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Region of Southern Demark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58.757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89.556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Horsens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Central Denmark Region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56.536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85.911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86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Vejle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Region of Southern Denmark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53.975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109.737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Roskilde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Region Zealand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49,297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80,687</a:t>
                      </a:r>
                      <a:endParaRPr lang="es-E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6441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Source: Statistics of Denmark (2015; Municipal Data:2014)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955069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visitsweden.com/ImageVault/Images/id_323/conversionFormat_13/scope_0/conversionFormatType_Jpeg/ImageVaultHandler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3"/>
            <a:ext cx="12192000" cy="69291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6914860" y="496403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9600" dirty="0" smtClean="0">
                <a:solidFill>
                  <a:schemeClr val="bg1"/>
                </a:solidFill>
                <a:latin typeface="Impact" panose="020B0806030902050204" pitchFamily="34" charset="0"/>
              </a:rPr>
              <a:t>ECONOMY:</a:t>
            </a:r>
            <a:endParaRPr lang="es-ES" sz="9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838200" y="152400"/>
            <a:ext cx="10776386" cy="5074920"/>
          </a:xfrm>
          <a:prstGeom prst="roundRect">
            <a:avLst/>
          </a:prstGeom>
          <a:solidFill>
            <a:srgbClr val="FFFFF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1404983" y="788788"/>
            <a:ext cx="10498310" cy="2141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Denmark's economy has a high degree of dependence on foreign sector : Imports and Exports.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196" name="Picture 4" descr="http://us.123rf.com/450wm/stuartphoto/stuartphoto1403/stuartphoto140300784/26960922-europa-asia-importacion-y-exportacion-cajas-significado-de-comercio-internacio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276" y="1928493"/>
            <a:ext cx="2929890" cy="292989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3751729" y="1877939"/>
            <a:ext cx="7839636" cy="2500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main trading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partner of Denmark is Germany, 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followed by Sweden and the United Kingdom. Outside the EU, the main trading partners are Norway, United States and Japan.</a:t>
            </a: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74680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visitsweden.com/ImageVault/Images/id_323/conversionFormat_13/scope_0/conversionFormatType_Jpeg/ImageVaultHandler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3"/>
            <a:ext cx="12192000" cy="69291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6914860" y="496403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sz="9600" dirty="0">
              <a:solidFill>
                <a:schemeClr val="bg1"/>
              </a:solidFill>
              <a:latin typeface="Impact" panose="020B0806030902050204" pitchFamily="34" charset="0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653142" y="42239"/>
            <a:ext cx="11193672" cy="6582229"/>
          </a:xfrm>
          <a:prstGeom prst="roundRect">
            <a:avLst/>
          </a:prstGeom>
          <a:solidFill>
            <a:srgbClr val="FFFFF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222" name="Picture 6" descr="http://thumbs.dreamstime.com/z/emblema-lleno-del-carro-de-la-compra-4017475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14673"/>
          <a:stretch/>
        </p:blipFill>
        <p:spPr bwMode="auto">
          <a:xfrm>
            <a:off x="8211210" y="2211233"/>
            <a:ext cx="3343373" cy="30503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http://img9.3lian.com/c1/vec2015/8/1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33277">
            <a:off x="1211688" y="2776417"/>
            <a:ext cx="3375220" cy="30545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1116276" y="853764"/>
            <a:ext cx="10498310" cy="2479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The 46.2 percent of the Danish production comes from the service sector, followed at some distance by the public sector and industry</a:t>
            </a:r>
            <a:r>
              <a:rPr lang="en-US" sz="2800" dirty="0" smtClean="0"/>
              <a:t>. </a:t>
            </a:r>
            <a:r>
              <a:rPr lang="en-US" sz="2800" dirty="0"/>
              <a:t>Within these activities primarily they encompass trade, transport and financial activities.</a:t>
            </a:r>
            <a:endParaRPr lang="es-ES" sz="2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881247" y="1877939"/>
            <a:ext cx="7411593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226" name="Picture 10" descr="http://www.kidsinmadrid.com/wp-content/uploads/2015/02/bu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823" y="4502526"/>
            <a:ext cx="3874313" cy="2011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0342089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visitsweden.com/ImageVault/Images/id_323/conversionFormat_13/scope_0/conversionFormatType_Jpeg/ImageVaultHandler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3"/>
            <a:ext cx="12192000" cy="69291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ángulo redondeado 4"/>
          <p:cNvSpPr/>
          <p:nvPr/>
        </p:nvSpPr>
        <p:spPr>
          <a:xfrm>
            <a:off x="472440" y="42239"/>
            <a:ext cx="11450574" cy="6587161"/>
          </a:xfrm>
          <a:prstGeom prst="roundRect">
            <a:avLst/>
          </a:prstGeom>
          <a:solidFill>
            <a:srgbClr val="FFFFF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10242" name="Picture 2" descr="http://i3.aroq.com/3/danish-crown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615" y="2947878"/>
            <a:ext cx="2072468" cy="13832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1053243" y="563364"/>
            <a:ext cx="10979096" cy="510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Within the industrial sector, it should be highlighted the metallurgical </a:t>
            </a:r>
            <a:endParaRPr lang="en-US" sz="2800" dirty="0" smtClean="0"/>
          </a:p>
          <a:p>
            <a:r>
              <a:rPr lang="en-US" sz="2800" dirty="0" smtClean="0"/>
              <a:t>industry</a:t>
            </a:r>
            <a:r>
              <a:rPr lang="en-US" sz="2800" dirty="0"/>
              <a:t>, food and paper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/>
              <a:t>Danish industry is dominated by small and medium enterprises. </a:t>
            </a:r>
            <a:endParaRPr lang="en-US" sz="2800" dirty="0" smtClean="0"/>
          </a:p>
          <a:p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The </a:t>
            </a:r>
            <a:r>
              <a:rPr lang="en-US" sz="2800" dirty="0"/>
              <a:t>main company in the country is Danish Crown, with about 19,000 </a:t>
            </a:r>
            <a:endParaRPr lang="en-US" sz="2800" dirty="0" smtClean="0"/>
          </a:p>
          <a:p>
            <a:r>
              <a:rPr lang="en-US" sz="2800" dirty="0" smtClean="0"/>
              <a:t>workers </a:t>
            </a:r>
            <a:r>
              <a:rPr lang="en-US" sz="2800" dirty="0"/>
              <a:t>in Denmark. 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Among </a:t>
            </a:r>
            <a:r>
              <a:rPr lang="en-US" sz="2800" dirty="0"/>
              <a:t>the best known worldwide </a:t>
            </a:r>
            <a:r>
              <a:rPr lang="en-US" sz="2800" dirty="0" smtClean="0"/>
              <a:t>products are </a:t>
            </a:r>
            <a:r>
              <a:rPr lang="en-US" sz="2800" dirty="0"/>
              <a:t>the Carlsberg beer </a:t>
            </a:r>
            <a:r>
              <a:rPr lang="en-US" sz="2800" dirty="0" smtClean="0"/>
              <a:t>and</a:t>
            </a:r>
          </a:p>
          <a:p>
            <a:r>
              <a:rPr lang="en-US" sz="2800" dirty="0" smtClean="0"/>
              <a:t> </a:t>
            </a:r>
            <a:r>
              <a:rPr lang="en-US" sz="2800" dirty="0"/>
              <a:t>Lego toy.</a:t>
            </a:r>
            <a:endParaRPr lang="es-ES" sz="2800" dirty="0"/>
          </a:p>
          <a:p>
            <a:endParaRPr lang="es-ES" dirty="0"/>
          </a:p>
        </p:txBody>
      </p:sp>
      <p:pic>
        <p:nvPicPr>
          <p:cNvPr id="10244" name="Picture 4" descr="http://marketing.es/wp-content/uploads/2014/11/lego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5085185"/>
            <a:ext cx="2818632" cy="14012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http://www.cooperativacapel.cl/wp-content/uploads/2012/11/carlsberg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556" r="45446"/>
          <a:stretch/>
        </p:blipFill>
        <p:spPr bwMode="auto">
          <a:xfrm>
            <a:off x="7867739" y="4892040"/>
            <a:ext cx="1596301" cy="17373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18753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visitsweden.com/ImageVault/Images/id_323/conversionFormat_13/scope_0/conversionFormatType_Jpeg/ImageVaultHandler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3"/>
            <a:ext cx="12192000" cy="69291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redondeado 5"/>
          <p:cNvSpPr/>
          <p:nvPr/>
        </p:nvSpPr>
        <p:spPr>
          <a:xfrm>
            <a:off x="370713" y="99857"/>
            <a:ext cx="11450574" cy="6587161"/>
          </a:xfrm>
          <a:prstGeom prst="roundRect">
            <a:avLst/>
          </a:prstGeom>
          <a:solidFill>
            <a:srgbClr val="FFFFF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1306285" y="562264"/>
            <a:ext cx="957942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Agriculture and ranching industry have lost weight in the Danish economy in the recent years. </a:t>
            </a:r>
            <a:r>
              <a:rPr lang="en-US" sz="2800" dirty="0" smtClean="0"/>
              <a:t>Most of the </a:t>
            </a:r>
            <a:r>
              <a:rPr lang="en-US" sz="2800" dirty="0"/>
              <a:t>production in this sector comes from farm </a:t>
            </a:r>
            <a:r>
              <a:rPr lang="en-US" sz="2800" dirty="0" smtClean="0"/>
              <a:t>animals (dairy </a:t>
            </a:r>
            <a:r>
              <a:rPr lang="en-US" sz="2800" dirty="0"/>
              <a:t>products and </a:t>
            </a:r>
            <a:r>
              <a:rPr lang="en-US" sz="2800" dirty="0" smtClean="0"/>
              <a:t>pork).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About </a:t>
            </a:r>
            <a:r>
              <a:rPr lang="en-US" sz="2800" dirty="0"/>
              <a:t>the energy industry, Denmark extracts oil and natural gas from the 80s and has progressed to the self-supply in the 90s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</p:txBody>
      </p:sp>
      <p:pic>
        <p:nvPicPr>
          <p:cNvPr id="11268" name="Picture 4" descr="https://encrypted-tbn2.gstatic.com/images?q=tbn:ANd9GcR2CeoQdRPF9DreHK6wtGrMybUPrWgm1fRTYi6DuAdBWbJMriv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253" y="2207605"/>
            <a:ext cx="2493736" cy="26329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https://s-media-cache-ak0.pinimg.com/236x/bb/27/06/bb27069bfc3045e8f9dd893e4b2df2af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007" y="2207605"/>
            <a:ext cx="2765879" cy="318649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449466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visitsweden.com/ImageVault/Images/id_323/conversionFormat_13/scope_0/conversionFormatType_Jpeg/ImageVaultHandler.aspx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123"/>
            <a:ext cx="12192000" cy="692912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ángulo redondeado 5"/>
          <p:cNvSpPr/>
          <p:nvPr/>
        </p:nvSpPr>
        <p:spPr>
          <a:xfrm>
            <a:off x="370713" y="353581"/>
            <a:ext cx="11450574" cy="6079713"/>
          </a:xfrm>
          <a:prstGeom prst="roundRect">
            <a:avLst/>
          </a:prstGeom>
          <a:solidFill>
            <a:srgbClr val="FFFFFF">
              <a:alpha val="8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783772" y="893316"/>
            <a:ext cx="11037515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Today, more than 40 % of Denmark’s energy supply comes from wind power and the plan is to reach 50 per cent by 2020, as set out in the 2012 Energy Act.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 In 2050, the plan is for Denmark to be 100 % free of fossil fuel and wind energy will make up a very large part of the energy mix by then.  </a:t>
            </a:r>
            <a:endParaRPr lang="es-ES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12290" name="Picture 2" descr="Denmark has always been an expert in renewable energ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126" y="1981523"/>
            <a:ext cx="5348196" cy="3109416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256641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438</Words>
  <Application>Microsoft Office PowerPoint</Application>
  <PresentationFormat>Personalizado</PresentationFormat>
  <Paragraphs>101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DENMARK</dc:title>
  <dc:creator>Isabel Sánchez Estévez</dc:creator>
  <cp:lastModifiedBy>Héctor López García</cp:lastModifiedBy>
  <cp:revision>24</cp:revision>
  <dcterms:created xsi:type="dcterms:W3CDTF">2016-03-20T17:36:58Z</dcterms:created>
  <dcterms:modified xsi:type="dcterms:W3CDTF">2016-03-20T21:28:55Z</dcterms:modified>
</cp:coreProperties>
</file>