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203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174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54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909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914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460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640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96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48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466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723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89DE3-0AAE-41C2-A9C8-F205514DCC80}" type="datetimeFigureOut">
              <a:rPr lang="fi-FI" smtClean="0"/>
              <a:t>14.2.2025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65B3E-9F9E-42D7-B470-315A6C26851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608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-591599" y="151395"/>
            <a:ext cx="11947584" cy="99362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</a:rPr>
              <a:t>Nuclear Magnetic Resonance Spectroscopy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 flipV="1">
            <a:off x="1524000" y="3174521"/>
            <a:ext cx="2452777" cy="427517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1026" name="Picture 2" descr="https://www2.chemistry.msu.edu/faculty/reusch/virttxtjml/spectrpy/nmr/Images/nucspin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503" y="1993977"/>
            <a:ext cx="1368844" cy="234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2.chemistry.msu.edu/faculty/reusch/virttxtjml/spectrpy/nmr/Images/nucspin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951" y="1821502"/>
            <a:ext cx="3587762" cy="251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yöristetty suorakulmio 3"/>
          <p:cNvSpPr/>
          <p:nvPr/>
        </p:nvSpPr>
        <p:spPr>
          <a:xfrm>
            <a:off x="521287" y="4340571"/>
            <a:ext cx="2441276" cy="12290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Spin </a:t>
            </a:r>
            <a:r>
              <a:rPr lang="fi-FI" dirty="0" err="1"/>
              <a:t>creates</a:t>
            </a:r>
            <a:r>
              <a:rPr lang="fi-FI" dirty="0"/>
              <a:t> a </a:t>
            </a:r>
            <a:r>
              <a:rPr lang="fi-FI" dirty="0" err="1"/>
              <a:t>magnetic</a:t>
            </a:r>
            <a:r>
              <a:rPr lang="fi-FI" dirty="0"/>
              <a:t> </a:t>
            </a:r>
            <a:r>
              <a:rPr lang="fi-FI" dirty="0" err="1"/>
              <a:t>field</a:t>
            </a:r>
            <a:endParaRPr lang="fi-FI" dirty="0"/>
          </a:p>
        </p:txBody>
      </p:sp>
      <p:sp>
        <p:nvSpPr>
          <p:cNvPr id="5" name="Pyöristetty suorakulmio 4"/>
          <p:cNvSpPr/>
          <p:nvPr/>
        </p:nvSpPr>
        <p:spPr>
          <a:xfrm>
            <a:off x="7806906" y="4340571"/>
            <a:ext cx="4063041" cy="131835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</a:t>
            </a:r>
            <a:r>
              <a:rPr lang="fi-FI" baseline="-25000" dirty="0"/>
              <a:t>o</a:t>
            </a:r>
            <a:r>
              <a:rPr lang="fi-FI" dirty="0"/>
              <a:t> </a:t>
            </a:r>
            <a:r>
              <a:rPr lang="fi-FI" dirty="0" err="1"/>
              <a:t>represents</a:t>
            </a:r>
            <a:r>
              <a:rPr lang="fi-FI" dirty="0"/>
              <a:t> an </a:t>
            </a:r>
            <a:r>
              <a:rPr lang="fi-FI" dirty="0" err="1"/>
              <a:t>external</a:t>
            </a:r>
            <a:r>
              <a:rPr lang="fi-FI" dirty="0"/>
              <a:t> </a:t>
            </a:r>
            <a:r>
              <a:rPr lang="fi-FI" dirty="0" err="1"/>
              <a:t>magnetic</a:t>
            </a:r>
            <a:r>
              <a:rPr lang="fi-FI" dirty="0"/>
              <a:t> </a:t>
            </a:r>
            <a:r>
              <a:rPr lang="fi-FI" dirty="0" err="1"/>
              <a:t>field</a:t>
            </a:r>
            <a:r>
              <a:rPr lang="fi-FI" dirty="0"/>
              <a:t>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causes</a:t>
            </a:r>
            <a:r>
              <a:rPr lang="fi-FI" dirty="0"/>
              <a:t> </a:t>
            </a:r>
            <a:r>
              <a:rPr lang="fi-FI" dirty="0" err="1"/>
              <a:t>two</a:t>
            </a:r>
            <a:r>
              <a:rPr lang="fi-FI" dirty="0"/>
              <a:t> spin </a:t>
            </a:r>
            <a:r>
              <a:rPr lang="fi-FI" dirty="0" err="1"/>
              <a:t>states</a:t>
            </a:r>
            <a:r>
              <a:rPr lang="fi-FI" dirty="0"/>
              <a:t> to </a:t>
            </a:r>
            <a:r>
              <a:rPr lang="fi-FI" dirty="0" err="1"/>
              <a:t>exist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lower</a:t>
            </a:r>
            <a:r>
              <a:rPr lang="fi-FI" dirty="0"/>
              <a:t> </a:t>
            </a:r>
            <a:r>
              <a:rPr lang="fi-FI" dirty="0" err="1"/>
              <a:t>energy</a:t>
            </a:r>
            <a:r>
              <a:rPr lang="fi-FI" dirty="0"/>
              <a:t> in line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external</a:t>
            </a:r>
            <a:r>
              <a:rPr lang="fi-FI" dirty="0"/>
              <a:t> </a:t>
            </a:r>
            <a:r>
              <a:rPr lang="fi-FI" dirty="0" err="1"/>
              <a:t>field</a:t>
            </a:r>
            <a:r>
              <a:rPr lang="fi-FI" dirty="0"/>
              <a:t>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higher</a:t>
            </a:r>
            <a:r>
              <a:rPr lang="fi-FI" dirty="0"/>
              <a:t> </a:t>
            </a:r>
            <a:r>
              <a:rPr lang="fi-FI" dirty="0" err="1"/>
              <a:t>energy</a:t>
            </a:r>
            <a:r>
              <a:rPr lang="fi-FI" dirty="0"/>
              <a:t> </a:t>
            </a:r>
            <a:r>
              <a:rPr lang="fi-FI" dirty="0" err="1"/>
              <a:t>opposed</a:t>
            </a:r>
            <a:r>
              <a:rPr lang="fi-FI" dirty="0"/>
              <a:t>.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64087" y="6502499"/>
            <a:ext cx="5318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GIFs</a:t>
            </a:r>
            <a:r>
              <a:rPr lang="fi-FI" dirty="0"/>
              <a:t> and </a:t>
            </a:r>
            <a:r>
              <a:rPr lang="fi-FI" dirty="0" err="1"/>
              <a:t>images</a:t>
            </a:r>
            <a:r>
              <a:rPr lang="fi-FI" dirty="0"/>
              <a:t> </a:t>
            </a:r>
            <a:r>
              <a:rPr lang="fi-FI" dirty="0" err="1"/>
              <a:t>courtesy</a:t>
            </a:r>
            <a:r>
              <a:rPr lang="fi-FI" dirty="0"/>
              <a:t> of William </a:t>
            </a:r>
            <a:r>
              <a:rPr lang="fi-FI" dirty="0" err="1"/>
              <a:t>Reusch</a:t>
            </a:r>
            <a:r>
              <a:rPr lang="fi-FI" dirty="0"/>
              <a:t> (2013)</a:t>
            </a:r>
          </a:p>
        </p:txBody>
      </p:sp>
      <p:pic>
        <p:nvPicPr>
          <p:cNvPr id="1030" name="Picture 6" descr="https://www2.chemistry.msu.edu/faculty/reusch/virttxtjml/spectrpy/nmr/Images/shield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475" y="100497"/>
            <a:ext cx="1533525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01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252823"/>
            <a:ext cx="10515600" cy="192414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The x-axis here shows increasing strength of magnetic field, which causes an increasing difference between the two energies (although the differences remain rather small!)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The energy difference corresponds to frequencies found in radio waves, making NMR a very low energy means of ”observing” molecular structure. </a:t>
            </a:r>
          </a:p>
        </p:txBody>
      </p:sp>
      <p:pic>
        <p:nvPicPr>
          <p:cNvPr id="2050" name="Picture 2" descr="https://www2.chemistry.msu.edu/faculty/reusch/virttxtjml/spectrpy/nmr/Images/enrgdia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261" y="199409"/>
            <a:ext cx="8126083" cy="3803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0" y="6488668"/>
            <a:ext cx="4004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Image </a:t>
            </a:r>
            <a:r>
              <a:rPr lang="fi-FI" dirty="0" err="1"/>
              <a:t>courtesy</a:t>
            </a:r>
            <a:r>
              <a:rPr lang="fi-FI" dirty="0"/>
              <a:t> of William </a:t>
            </a:r>
            <a:r>
              <a:rPr lang="fi-FI" dirty="0" err="1"/>
              <a:t>Reusch</a:t>
            </a:r>
            <a:r>
              <a:rPr lang="fi-FI" dirty="0"/>
              <a:t> (2013)</a:t>
            </a:r>
          </a:p>
        </p:txBody>
      </p:sp>
    </p:spTree>
    <p:extLst>
      <p:ext uri="{BB962C8B-B14F-4D97-AF65-F5344CB8AC3E}">
        <p14:creationId xmlns:p14="http://schemas.microsoft.com/office/powerpoint/2010/main" val="325461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>
                <a:solidFill>
                  <a:srgbClr val="0070C0"/>
                </a:solidFill>
              </a:rPr>
              <a:t>An </a:t>
            </a:r>
            <a:r>
              <a:rPr lang="en-US" sz="2700" dirty="0" err="1">
                <a:solidFill>
                  <a:srgbClr val="0070C0"/>
                </a:solidFill>
              </a:rPr>
              <a:t>nmr</a:t>
            </a:r>
            <a:r>
              <a:rPr lang="en-US" sz="2700" dirty="0">
                <a:solidFill>
                  <a:srgbClr val="0070C0"/>
                </a:solidFill>
              </a:rPr>
              <a:t> spectrum is acquired by manipulating or </a:t>
            </a:r>
            <a:r>
              <a:rPr lang="en-US" sz="2400" dirty="0">
                <a:solidFill>
                  <a:srgbClr val="0070C0"/>
                </a:solidFill>
              </a:rPr>
              <a:t>sweeping the magnetic field over a small range and simultaneously observing the </a:t>
            </a:r>
            <a:r>
              <a:rPr lang="en-US" sz="2400" dirty="0" err="1">
                <a:solidFill>
                  <a:srgbClr val="0070C0"/>
                </a:solidFill>
              </a:rPr>
              <a:t>rf</a:t>
            </a:r>
            <a:r>
              <a:rPr lang="en-US" sz="2400" dirty="0">
                <a:solidFill>
                  <a:srgbClr val="0070C0"/>
                </a:solidFill>
              </a:rPr>
              <a:t> signal from the sample. An alternative technique is to vary the frequency of the </a:t>
            </a:r>
            <a:r>
              <a:rPr lang="en-US" sz="2400" dirty="0" err="1">
                <a:solidFill>
                  <a:srgbClr val="0070C0"/>
                </a:solidFill>
              </a:rPr>
              <a:t>rf</a:t>
            </a:r>
            <a:r>
              <a:rPr lang="en-US" sz="2400" dirty="0">
                <a:solidFill>
                  <a:srgbClr val="0070C0"/>
                </a:solidFill>
              </a:rPr>
              <a:t> radiation while holding the external field constant.</a:t>
            </a:r>
            <a:endParaRPr lang="fi-FI" sz="2400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3074" name="Picture 2" descr="https://www2.chemistry.msu.edu/faculty/reusch/virttxtjml/spectrpy/nmr/Images/sweep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388" y="2567901"/>
            <a:ext cx="8992201" cy="240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39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07365" y="32163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i-FI" dirty="0" err="1">
                <a:solidFill>
                  <a:srgbClr val="0070C0"/>
                </a:solidFill>
              </a:rPr>
              <a:t>Although</a:t>
            </a:r>
            <a:r>
              <a:rPr lang="fi-FI" dirty="0">
                <a:solidFill>
                  <a:srgbClr val="0070C0"/>
                </a:solidFill>
              </a:rPr>
              <a:t> H </a:t>
            </a:r>
            <a:r>
              <a:rPr lang="fi-FI" dirty="0" err="1">
                <a:solidFill>
                  <a:srgbClr val="0070C0"/>
                </a:solidFill>
              </a:rPr>
              <a:t>atoms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are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same</a:t>
            </a:r>
            <a:r>
              <a:rPr lang="fi-FI" dirty="0">
                <a:solidFill>
                  <a:srgbClr val="0070C0"/>
                </a:solidFill>
              </a:rPr>
              <a:t>,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resonace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signals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given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off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depend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upon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environment</a:t>
            </a:r>
            <a:r>
              <a:rPr lang="fi-FI" dirty="0">
                <a:solidFill>
                  <a:srgbClr val="0070C0"/>
                </a:solidFill>
              </a:rPr>
              <a:t> of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H </a:t>
            </a:r>
            <a:r>
              <a:rPr lang="fi-FI" dirty="0" err="1">
                <a:solidFill>
                  <a:srgbClr val="0070C0"/>
                </a:solidFill>
              </a:rPr>
              <a:t>atom</a:t>
            </a:r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4098" name="Picture 2" descr="https://www2.chemistry.msu.edu/faculty/reusch/virttxtjml/spectrpy/nmr/Images/h-dispr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313" y="2182483"/>
            <a:ext cx="9635705" cy="238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yöristetty suorakulmio 3"/>
          <p:cNvSpPr/>
          <p:nvPr/>
        </p:nvSpPr>
        <p:spPr>
          <a:xfrm>
            <a:off x="1380226" y="4641011"/>
            <a:ext cx="9402792" cy="13974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Incredibly</a:t>
            </a:r>
            <a:r>
              <a:rPr lang="fi-FI" dirty="0"/>
              <a:t> </a:t>
            </a:r>
            <a:r>
              <a:rPr lang="fi-FI" dirty="0" err="1"/>
              <a:t>precise</a:t>
            </a:r>
            <a:r>
              <a:rPr lang="fi-FI" dirty="0"/>
              <a:t> </a:t>
            </a:r>
            <a:r>
              <a:rPr lang="fi-FI" dirty="0" err="1"/>
              <a:t>instruments</a:t>
            </a:r>
            <a:r>
              <a:rPr lang="fi-FI" dirty="0"/>
              <a:t> </a:t>
            </a:r>
            <a:r>
              <a:rPr lang="fi-FI" dirty="0" err="1"/>
              <a:t>measure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resonance</a:t>
            </a:r>
            <a:r>
              <a:rPr lang="fi-FI" dirty="0"/>
              <a:t>. Ppm is </a:t>
            </a:r>
            <a:r>
              <a:rPr lang="fi-FI" dirty="0" err="1"/>
              <a:t>akin</a:t>
            </a:r>
            <a:r>
              <a:rPr lang="fi-FI" dirty="0"/>
              <a:t> to </a:t>
            </a:r>
            <a:r>
              <a:rPr lang="fi-FI" dirty="0" err="1"/>
              <a:t>measuring</a:t>
            </a:r>
            <a:r>
              <a:rPr lang="fi-FI" dirty="0"/>
              <a:t> a </a:t>
            </a:r>
            <a:r>
              <a:rPr lang="fi-FI" dirty="0" err="1"/>
              <a:t>difference</a:t>
            </a:r>
            <a:r>
              <a:rPr lang="fi-FI" dirty="0"/>
              <a:t> of a </a:t>
            </a:r>
            <a:r>
              <a:rPr lang="fi-FI" dirty="0" err="1"/>
              <a:t>meter</a:t>
            </a:r>
            <a:r>
              <a:rPr lang="fi-FI" dirty="0"/>
              <a:t> on a </a:t>
            </a:r>
            <a:r>
              <a:rPr lang="fi-FI" dirty="0" err="1"/>
              <a:t>thousand</a:t>
            </a:r>
            <a:r>
              <a:rPr lang="fi-FI" dirty="0"/>
              <a:t> </a:t>
            </a:r>
            <a:r>
              <a:rPr lang="fi-FI" dirty="0" err="1"/>
              <a:t>kilometer</a:t>
            </a:r>
            <a:r>
              <a:rPr lang="fi-FI" dirty="0"/>
              <a:t> </a:t>
            </a:r>
            <a:r>
              <a:rPr lang="fi-FI" dirty="0" err="1"/>
              <a:t>scale</a:t>
            </a:r>
            <a:r>
              <a:rPr lang="fi-FI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79146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00758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The location of </a:t>
            </a:r>
            <a:r>
              <a:rPr lang="en-US" dirty="0" err="1">
                <a:solidFill>
                  <a:srgbClr val="0070C0"/>
                </a:solidFill>
              </a:rPr>
              <a:t>nmr</a:t>
            </a:r>
            <a:r>
              <a:rPr lang="en-US" dirty="0">
                <a:solidFill>
                  <a:srgbClr val="0070C0"/>
                </a:solidFill>
              </a:rPr>
              <a:t> signals depends upon the strength of the magnetic field and the radio frequency energy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122" name="Picture 2" descr="https://www2.chemistry.msu.edu/faculty/reusch/virttxtjml/spectrpy/nmr/Images/nmrtotl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60" y="2133570"/>
            <a:ext cx="6410325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0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6146" name="Picture 2" descr="https://www2.chemistry.msu.edu/faculty/reusch/virttxtjml/spectrpy/nmr/Images/pascltri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98" y="2145401"/>
            <a:ext cx="4573199" cy="3539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www2.chemistry.msu.edu/faculty/reusch/virttxtjml/spectrpy/nmr/Images/splitting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745" y="2353229"/>
            <a:ext cx="4524375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yöristetty suorakulmio 4"/>
          <p:cNvSpPr/>
          <p:nvPr/>
        </p:nvSpPr>
        <p:spPr>
          <a:xfrm>
            <a:off x="5805577" y="5572664"/>
            <a:ext cx="4416725" cy="8453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Note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J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measured</a:t>
            </a:r>
            <a:r>
              <a:rPr lang="fi-FI" dirty="0"/>
              <a:t> in </a:t>
            </a:r>
            <a:r>
              <a:rPr lang="fi-FI" dirty="0" err="1"/>
              <a:t>units</a:t>
            </a:r>
            <a:r>
              <a:rPr lang="fi-FI" dirty="0"/>
              <a:t> of Hz. </a:t>
            </a:r>
          </a:p>
        </p:txBody>
      </p:sp>
    </p:spTree>
    <p:extLst>
      <p:ext uri="{BB962C8B-B14F-4D97-AF65-F5344CB8AC3E}">
        <p14:creationId xmlns:p14="http://schemas.microsoft.com/office/powerpoint/2010/main" val="414497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tetramethylsilane</a:t>
            </a:r>
            <a:r>
              <a:rPr lang="fi-FI" dirty="0"/>
              <a:t>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364387"/>
            <a:ext cx="11049000" cy="3812576"/>
          </a:xfrm>
        </p:spPr>
        <p:txBody>
          <a:bodyPr/>
          <a:lstStyle/>
          <a:p>
            <a:r>
              <a:rPr lang="fi-FI" dirty="0"/>
              <a:t>It </a:t>
            </a:r>
            <a:r>
              <a:rPr lang="fi-FI" dirty="0" err="1"/>
              <a:t>provides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single </a:t>
            </a:r>
            <a:r>
              <a:rPr lang="fi-FI" dirty="0" err="1"/>
              <a:t>strong</a:t>
            </a:r>
            <a:r>
              <a:rPr lang="fi-FI" dirty="0"/>
              <a:t> </a:t>
            </a:r>
            <a:r>
              <a:rPr lang="fi-FI" dirty="0" err="1"/>
              <a:t>peak</a:t>
            </a:r>
            <a:r>
              <a:rPr lang="fi-FI" dirty="0"/>
              <a:t> (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H’s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environment</a:t>
            </a:r>
            <a:r>
              <a:rPr lang="fi-FI" dirty="0"/>
              <a:t>)</a:t>
            </a:r>
          </a:p>
          <a:p>
            <a:r>
              <a:rPr lang="fi-FI" dirty="0" err="1"/>
              <a:t>Inert</a:t>
            </a:r>
            <a:endParaRPr lang="fi-FI" dirty="0"/>
          </a:p>
          <a:p>
            <a:r>
              <a:rPr lang="fi-FI" dirty="0"/>
              <a:t>It </a:t>
            </a:r>
            <a:r>
              <a:rPr lang="fi-FI" dirty="0" err="1"/>
              <a:t>absorbs</a:t>
            </a:r>
            <a:r>
              <a:rPr lang="fi-FI" dirty="0"/>
              <a:t> ”</a:t>
            </a:r>
            <a:r>
              <a:rPr lang="fi-FI" dirty="0" err="1"/>
              <a:t>upfield</a:t>
            </a:r>
            <a:r>
              <a:rPr lang="fi-FI" dirty="0"/>
              <a:t>”</a:t>
            </a:r>
          </a:p>
          <a:p>
            <a:r>
              <a:rPr lang="fi-FI" dirty="0" err="1"/>
              <a:t>Volatile</a:t>
            </a:r>
            <a:r>
              <a:rPr lang="fi-FI" dirty="0"/>
              <a:t> (</a:t>
            </a:r>
            <a:r>
              <a:rPr lang="fi-FI" dirty="0" err="1"/>
              <a:t>Low</a:t>
            </a:r>
            <a:r>
              <a:rPr lang="fi-FI" dirty="0"/>
              <a:t> </a:t>
            </a:r>
            <a:r>
              <a:rPr lang="fi-FI" dirty="0" err="1"/>
              <a:t>bp</a:t>
            </a:r>
            <a:r>
              <a:rPr lang="fi-FI" dirty="0"/>
              <a:t> (27°C)</a:t>
            </a:r>
          </a:p>
        </p:txBody>
      </p:sp>
      <p:pic>
        <p:nvPicPr>
          <p:cNvPr id="1026" name="Picture 2" descr="Kuvahaun tulos haulle tetramethylsila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439" y="0"/>
            <a:ext cx="3819019" cy="236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03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Single Crystal X-</a:t>
            </a:r>
            <a:r>
              <a:rPr lang="fi-FI" dirty="0" err="1"/>
              <a:t>ray</a:t>
            </a:r>
            <a:r>
              <a:rPr lang="fi-FI" dirty="0"/>
              <a:t> </a:t>
            </a:r>
            <a:r>
              <a:rPr lang="fi-FI" dirty="0" err="1"/>
              <a:t>Crystallography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Can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used</a:t>
            </a:r>
            <a:r>
              <a:rPr lang="fi-FI" dirty="0"/>
              <a:t> to </a:t>
            </a:r>
            <a:r>
              <a:rPr lang="fi-FI" dirty="0" err="1"/>
              <a:t>identify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bond</a:t>
            </a:r>
            <a:r>
              <a:rPr lang="fi-FI" dirty="0"/>
              <a:t> </a:t>
            </a:r>
            <a:r>
              <a:rPr lang="fi-FI" dirty="0" err="1"/>
              <a:t>lengths</a:t>
            </a:r>
            <a:r>
              <a:rPr lang="fi-FI" dirty="0"/>
              <a:t> and </a:t>
            </a:r>
            <a:r>
              <a:rPr lang="fi-FI" dirty="0" err="1"/>
              <a:t>bond</a:t>
            </a:r>
            <a:r>
              <a:rPr lang="fi-FI" dirty="0"/>
              <a:t> </a:t>
            </a:r>
            <a:r>
              <a:rPr lang="fi-FI" dirty="0" err="1"/>
              <a:t>angles</a:t>
            </a:r>
            <a:r>
              <a:rPr lang="fi-FI" dirty="0"/>
              <a:t> of </a:t>
            </a:r>
            <a:r>
              <a:rPr lang="fi-FI" dirty="0" err="1"/>
              <a:t>crystalline</a:t>
            </a:r>
            <a:r>
              <a:rPr lang="fi-FI" dirty="0"/>
              <a:t> </a:t>
            </a:r>
            <a:r>
              <a:rPr lang="fi-FI" dirty="0" err="1"/>
              <a:t>compounds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7971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275</Words>
  <Application>Microsoft Office PowerPoint</Application>
  <PresentationFormat>Laajakuva</PresentationFormat>
  <Paragraphs>19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Nuclear Magnetic Resonance Spectroscopy</vt:lpstr>
      <vt:lpstr>PowerPoint-esitys</vt:lpstr>
      <vt:lpstr>An nmr spectrum is acquired by manipulating or sweeping the magnetic field over a small range and simultaneously observing the rf signal from the sample. An alternative technique is to vary the frequency of the rf radiation while holding the external field constant.</vt:lpstr>
      <vt:lpstr>Although H atoms are the same, the resonace signals given off depend upon the environment of the H atom</vt:lpstr>
      <vt:lpstr>The location of nmr signals depends upon the strength of the magnetic field and the radio frequency energy</vt:lpstr>
      <vt:lpstr>PowerPoint-esitys</vt:lpstr>
      <vt:lpstr>Why tetramethylsilane?</vt:lpstr>
      <vt:lpstr>Single Crystal X-ray Crystallography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Lerch Adam</dc:creator>
  <cp:lastModifiedBy>Lerch Adam</cp:lastModifiedBy>
  <cp:revision>8</cp:revision>
  <dcterms:created xsi:type="dcterms:W3CDTF">2017-01-23T06:18:53Z</dcterms:created>
  <dcterms:modified xsi:type="dcterms:W3CDTF">2025-02-14T08:55:59Z</dcterms:modified>
</cp:coreProperties>
</file>