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2.xml.rels" ContentType="application/vnd.openxmlformats-package.relationships+xml"/>
  <Override PartName="/ppt/_rels/presentation.xml.rels" ContentType="application/vnd.openxmlformats-package.relationships+xml"/>
  <Override PartName="/ppt/media/image6.png" ContentType="image/png"/>
  <Override PartName="/ppt/media/image1.jpeg" ContentType="image/jpeg"/>
  <Override PartName="/ppt/media/image3.png" ContentType="image/png"/>
  <Override PartName="/ppt/media/image10.jpeg" ContentType="image/jpeg"/>
  <Override PartName="/ppt/media/image4.jpeg" ContentType="image/jpeg"/>
  <Override PartName="/ppt/media/image8.png" ContentType="image/png"/>
  <Override PartName="/ppt/media/image7.jpeg" ContentType="image/jpeg"/>
  <Override PartName="/ppt/media/image5.png" ContentType="image/png"/>
  <Override PartName="/ppt/media/image9.png" ContentType="image/png"/>
  <Override PartName="/ppt/media/image2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/>
  <p:notesSz cx="6805612" cy="99441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Napsauta muokataksesi muistiinpanojen muotoilua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&lt;ylätunniste&gt;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i-FI"/>
              <a:t>&lt;päivämäärä/kellonaika&gt;</a:t>
            </a:r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i-FI"/>
              <a:t>&lt;alatunniste&gt;</a:t>
            </a:r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0C3B35D5-FB41-4659-AB30-6B4055E038B5}" type="slidenum">
              <a:rPr lang="fi-FI"/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04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F856EA07-B5D8-4058-8876-E2B25ED02517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323D74EE-68CF-4C1E-AD74-EB2DCDB3B42D}" type="slidenum">
              <a:rPr lang="fi-FI" sz="12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023B2AC8-4C50-4744-8DAB-FA9D41852B29}" type="slidenum">
              <a:rPr lang="fi-FI" sz="12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ECB9F283-DC61-4CB4-9789-9139E83AE8F1}" type="slidenum">
              <a:rPr lang="fi-FI" sz="12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9636EB15-359B-47BA-9E2A-39875D85E9D7}" type="slidenum">
              <a:rPr lang="fi-FI" sz="12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5B2EF01C-F295-405B-BE02-F5003879808C}" type="slidenum">
              <a:rPr lang="fi-FI" sz="12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FE84EF8E-9328-477A-96DE-DEDC1C28F2F4}" type="slidenum">
              <a:rPr lang="fi-FI" sz="12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55ED1700-BFC7-4814-B4A7-C30074850583}" type="slidenum">
              <a:rPr lang="fi-FI" sz="12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78B0236D-B212-4908-A3D0-C71454EFD762}" type="slidenum">
              <a:rPr lang="fi-FI" sz="12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DD4D657A-B253-4D20-8850-3AD635C40DD9}" type="slidenum">
              <a:rPr lang="fi-FI" sz="12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5A41FBED-59A0-4C3B-B333-6E257528F31E}" type="slidenum">
              <a:rPr lang="fi-FI" sz="12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F665F422-9670-4955-98A3-EC283F98A13F}" type="slidenum">
              <a:rPr lang="fi-FI" sz="12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E99C3810-4D13-4EED-9FAA-45BD9E81276D}" type="slidenum">
              <a:rPr lang="fi-FI" sz="12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B5B10015-860E-4351-A2CD-951FB2AB28DF}" type="slidenum">
              <a:rPr lang="fi-FI" sz="12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508315BC-AB07-4B46-B366-3CBE0B6DDF04}" type="slidenum">
              <a:rPr lang="fi-FI" sz="12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24219FE5-01B9-4C6E-8D26-ECDBDEFF336C}" type="slidenum">
              <a:rPr lang="fi-FI" sz="12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96150886-5A33-46A4-B61E-FC94C3CC7FB9}" type="slidenum">
              <a:rPr lang="fi-FI" sz="12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6F2C3DD5-A385-462E-9569-DE3792A50C46}" type="slidenum">
              <a:rPr lang="fi-FI" sz="12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3BD342C6-1CD7-49C2-A0D8-7D894ACF3825}" type="slidenum">
              <a:rPr lang="fi-FI" sz="1200">
                <a:solidFill>
                  <a:srgbClr val="000000"/>
                </a:solidFill>
                <a:latin typeface="Arial"/>
                <a:ea typeface="ＭＳ Ｐゴシック"/>
              </a:rPr>
              <a:t>&lt;numero&gt;</a:t>
            </a:fld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11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21AAC62-151C-48F6-A357-E2C4C04D1F1F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i-FI"/>
              <a:t>Muokkaa otsikon tekstimuotoa napsauttamalla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0CB2D11-50CA-4F88-98AA-D833AC3A3D61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Muokkaa otsikon tekstimuotoa napsauttamallaDian otsikko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Seitsemäs jäsennystasoAlaotsikko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Teoria ja esimerkkilause englanniksi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suomennos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D74AC05-8035-42FE-B005-410E03BF506B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Which </a:t>
            </a:r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480600" y="1556640"/>
            <a:ext cx="8351640" cy="540036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lang="fi-FI" sz="2800">
                <a:solidFill>
                  <a:srgbClr val="000000"/>
                </a:solidFill>
                <a:latin typeface="Calibri"/>
              </a:rPr>
              <a:t>Milloin relatiivipronomini on which? 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b="1"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This is the house </a:t>
            </a:r>
            <a:r>
              <a:rPr b="1" i="1" lang="fi-FI" sz="3200">
                <a:solidFill>
                  <a:srgbClr val="2da2bf"/>
                </a:solidFill>
                <a:latin typeface="Calibri"/>
              </a:rPr>
              <a:t>which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 Jack bought.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Tables </a:t>
            </a:r>
            <a:r>
              <a:rPr b="1" i="1" lang="fi-FI" sz="3200">
                <a:solidFill>
                  <a:srgbClr val="2da2bf"/>
                </a:solidFill>
                <a:latin typeface="Calibri"/>
              </a:rPr>
              <a:t>which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 only have three legs fall over easily.</a:t>
            </a:r>
            <a:endParaRPr/>
          </a:p>
          <a:p>
            <a:pPr>
              <a:lnSpc>
                <a:spcPct val="80000"/>
              </a:lnSpc>
            </a:pPr>
            <a:r>
              <a:rPr i="1"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What is this music </a:t>
            </a:r>
            <a:r>
              <a:rPr b="1" i="1" lang="fi-FI" sz="3200">
                <a:solidFill>
                  <a:srgbClr val="2da2bf"/>
                </a:solidFill>
                <a:latin typeface="Calibri"/>
              </a:rPr>
              <a:t>which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 you are playing now?</a:t>
            </a:r>
            <a:r>
              <a:rPr i="1" lang="fi-FI" sz="2800">
                <a:solidFill>
                  <a:srgbClr val="000000"/>
                </a:solidFill>
                <a:latin typeface="Calibri"/>
              </a:rPr>
              <a:t>
</a:t>
            </a:r>
            <a:endParaRPr/>
          </a:p>
          <a:p>
            <a:pPr>
              <a:lnSpc>
                <a:spcPct val="80000"/>
              </a:lnSpc>
              <a:buFont charset="2" typeface="Wingdings"/>
              <a:buChar char=""/>
            </a:pPr>
            <a:r>
              <a:rPr b="1" i="1" lang="fi-FI" sz="2800">
                <a:solidFill>
                  <a:srgbClr val="000000"/>
                </a:solidFill>
                <a:latin typeface="Calibri"/>
              </a:rPr>
              <a:t>which</a:t>
            </a:r>
            <a:r>
              <a:rPr b="1" lang="fi-FI" sz="2800">
                <a:solidFill>
                  <a:srgbClr val="000000"/>
                </a:solidFill>
                <a:latin typeface="Calibri"/>
              </a:rPr>
              <a:t> viittaa esineisiin ja asioihin </a:t>
            </a:r>
            <a:endParaRPr/>
          </a:p>
          <a:p>
            <a:pPr>
              <a:lnSpc>
                <a:spcPct val="80000"/>
              </a:lnSpc>
              <a:buFont charset="2" typeface="Wingdings"/>
              <a:buChar char=""/>
            </a:pPr>
            <a:r>
              <a:rPr b="1" lang="fi-FI" sz="2800">
                <a:solidFill>
                  <a:srgbClr val="000000"/>
                </a:solidFill>
                <a:latin typeface="Calibri"/>
              </a:rPr>
              <a:t>käytetään sekä yksikössä että monikossa</a:t>
            </a:r>
            <a:endParaRPr/>
          </a:p>
          <a:p>
            <a:pPr>
              <a:lnSpc>
                <a:spcPct val="80000"/>
              </a:lnSpc>
            </a:pPr>
            <a:r>
              <a:rPr i="1" lang="fi-FI" sz="2800">
                <a:solidFill>
                  <a:srgbClr val="000000"/>
                </a:solidFill>
                <a:latin typeface="Calibri"/>
              </a:rPr>
              <a:t>	</a:t>
            </a:r>
            <a:endParaRPr/>
          </a:p>
        </p:txBody>
      </p:sp>
    </p:spTree>
  </p:cSld>
  <p:timing>
    <p:tnLst>
      <p:par>
        <p:cTn dur="indefinite" id="105" nodeType="tmRoot" restart="never">
          <p:childTnLst>
            <p:seq>
              <p:cTn dur="indefinite" id="106" nodeType="mainSeq">
                <p:childTnLst>
                  <p:par>
                    <p:cTn fill="hold" id="107">
                      <p:stCondLst>
                        <p:cond delay="indefinite"/>
                      </p:stCondLst>
                      <p:childTnLst>
                        <p:par>
                          <p:cTn fill="hold" id="108">
                            <p:stCondLst>
                              <p:cond delay="0"/>
                            </p:stCondLst>
                            <p:childTnLst>
                              <p:par>
                                <p:cTn fill="hold" id="10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15" st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1">
                      <p:stCondLst>
                        <p:cond delay="indefinite"/>
                      </p:stCondLst>
                      <p:childTnLst>
                        <p:par>
                          <p:cTn fill="hold" id="112">
                            <p:stCondLst>
                              <p:cond delay="0"/>
                            </p:stCondLst>
                            <p:childTnLst>
                              <p:par>
                                <p:cTn fill="hold" id="11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55" st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Which </a:t>
            </a:r>
            <a:endParaRPr/>
          </a:p>
        </p:txBody>
      </p:sp>
      <p:sp>
        <p:nvSpPr>
          <p:cNvPr id="146" name="TextShape 2"/>
          <p:cNvSpPr txBox="1"/>
          <p:nvPr/>
        </p:nvSpPr>
        <p:spPr>
          <a:xfrm>
            <a:off x="468360" y="1268280"/>
            <a:ext cx="8351640" cy="540036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lang="fi-FI" sz="2800">
                <a:solidFill>
                  <a:srgbClr val="000000"/>
                </a:solidFill>
                <a:latin typeface="Calibri"/>
              </a:rPr>
              <a:t>Mihin relatiivipronomini which viittaa seuraavissa lauseissa? 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b="1"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It started to rain, </a:t>
            </a:r>
            <a:r>
              <a:rPr b="1" i="1" lang="fi-FI" sz="3200">
                <a:solidFill>
                  <a:srgbClr val="2da2bf"/>
                </a:solidFill>
                <a:latin typeface="Calibri"/>
              </a:rPr>
              <a:t>which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 was a shame.</a:t>
            </a:r>
            <a:endParaRPr/>
          </a:p>
          <a:p>
            <a:pPr>
              <a:lnSpc>
                <a:spcPct val="80000"/>
              </a:lnSpc>
            </a:pPr>
            <a:r>
              <a:rPr i="1" lang="fi-FI" sz="32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I had my friend to keep me company, </a:t>
            </a:r>
            <a:r>
              <a:rPr b="1" i="1" lang="fi-FI" sz="3200">
                <a:solidFill>
                  <a:srgbClr val="2da2bf"/>
                </a:solidFill>
                <a:latin typeface="Calibri"/>
              </a:rPr>
              <a:t>which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 was really nice.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Font charset="2" typeface="Wingdings"/>
              <a:buChar char=""/>
            </a:pPr>
            <a:r>
              <a:rPr i="1" lang="fi-FI" sz="2800">
                <a:solidFill>
                  <a:srgbClr val="000000"/>
                </a:solidFill>
                <a:latin typeface="Calibri"/>
              </a:rPr>
              <a:t>Which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 –pronominia on käytettävä viitattaessa </a:t>
            </a:r>
            <a:r>
              <a:rPr b="1" lang="fi-FI" sz="2800">
                <a:solidFill>
                  <a:srgbClr val="000000"/>
                </a:solidFill>
                <a:latin typeface="Calibri"/>
              </a:rPr>
              <a:t>koko edeltävään lauseeseen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80000"/>
              </a:lnSpc>
              <a:buFont charset="2" typeface="Wingdings"/>
              <a:buChar char="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Muista pilkku tällöin!</a:t>
            </a:r>
            <a:endParaRPr/>
          </a:p>
        </p:txBody>
      </p:sp>
    </p:spTree>
  </p:cSld>
  <p:timing>
    <p:tnLst>
      <p:par>
        <p:cTn dur="indefinite" id="115" nodeType="tmRoot" restart="never">
          <p:childTnLst>
            <p:seq>
              <p:cTn dur="indefinite" id="116" nodeType="mainSeq">
                <p:childTnLst>
                  <p:par>
                    <p:cTn fill="hold" id="117">
                      <p:stCondLst>
                        <p:cond delay="indefinite"/>
                      </p:stCondLst>
                      <p:childTnLst>
                        <p:par>
                          <p:cTn fill="hold" id="118">
                            <p:stCondLst>
                              <p:cond delay="0"/>
                            </p:stCondLst>
                            <p:childTnLst>
                              <p:par>
                                <p:cTn fill="hold" id="1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38" st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1">
                      <p:stCondLst>
                        <p:cond delay="indefinite"/>
                      </p:stCondLst>
                      <p:childTnLst>
                        <p:par>
                          <p:cTn fill="hold" id="122">
                            <p:stCondLst>
                              <p:cond delay="0"/>
                            </p:stCondLst>
                            <p:childTnLst>
                              <p:par>
                                <p:cTn fill="hold" id="1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61" st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531000" y="1103760"/>
            <a:ext cx="8229240" cy="5400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i="1" lang="fi-FI" sz="3200">
                <a:solidFill>
                  <a:srgbClr val="2da2bf"/>
                </a:solidFill>
                <a:latin typeface="Calibri"/>
              </a:rPr>
              <a:t>The boat, </a:t>
            </a:r>
            <a:r>
              <a:rPr b="1" i="1" lang="fi-FI" sz="3200">
                <a:solidFill>
                  <a:srgbClr val="2da2bf"/>
                </a:solidFill>
                <a:latin typeface="Calibri"/>
              </a:rPr>
              <a:t>the pieces of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 </a:t>
            </a:r>
            <a:r>
              <a:rPr b="1" i="1" lang="fi-FI" sz="3200">
                <a:solidFill>
                  <a:srgbClr val="2da2bf"/>
                </a:solidFill>
                <a:latin typeface="Calibri"/>
              </a:rPr>
              <a:t>which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 we found, had sunk.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200">
                <a:solidFill>
                  <a:srgbClr val="2da2bf"/>
                </a:solidFill>
                <a:latin typeface="Calibri"/>
              </a:rPr>
              <a:t>This city, </a:t>
            </a:r>
            <a:r>
              <a:rPr b="1" i="1" lang="fi-FI" sz="3200">
                <a:solidFill>
                  <a:srgbClr val="2da2bf"/>
                </a:solidFill>
                <a:latin typeface="Calibri"/>
              </a:rPr>
              <a:t>the population of which 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is 10 million, is final destination.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000000"/>
                </a:solidFill>
                <a:latin typeface="Wingdings"/>
              </a:rPr>
              <a:t></a:t>
            </a:r>
            <a:r>
              <a:rPr b="1" lang="fi-FI" sz="2800">
                <a:solidFill>
                  <a:srgbClr val="000000"/>
                </a:solidFill>
                <a:latin typeface="Calibri"/>
              </a:rPr>
              <a:t>  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Huomaa sanajärjestys genetiivissä: </a:t>
            </a:r>
            <a:r>
              <a:rPr b="1" lang="fi-FI" sz="2800">
                <a:solidFill>
                  <a:srgbClr val="000000"/>
                </a:solidFill>
                <a:latin typeface="Calibri"/>
              </a:rPr>
              <a:t>pääsana + </a:t>
            </a:r>
            <a:r>
              <a:rPr b="1" i="1" lang="fi-FI" sz="2800">
                <a:solidFill>
                  <a:srgbClr val="000000"/>
                </a:solidFill>
                <a:latin typeface="Calibri"/>
              </a:rPr>
              <a:t>of which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200">
                <a:solidFill>
                  <a:srgbClr val="2da2bf"/>
                </a:solidFill>
                <a:latin typeface="Calibri"/>
              </a:rPr>
              <a:t>I got three messages, </a:t>
            </a:r>
            <a:r>
              <a:rPr b="1" i="1" lang="fi-FI" sz="3200">
                <a:solidFill>
                  <a:srgbClr val="2da2bf"/>
                </a:solidFill>
                <a:latin typeface="Calibri"/>
              </a:rPr>
              <a:t>two of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 </a:t>
            </a:r>
            <a:r>
              <a:rPr b="1" i="1" lang="fi-FI" sz="3200">
                <a:solidFill>
                  <a:srgbClr val="2da2bf"/>
                </a:solidFill>
                <a:latin typeface="Calibri"/>
              </a:rPr>
              <a:t>which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 / </a:t>
            </a:r>
            <a:r>
              <a:rPr b="1" i="1" lang="fi-FI" sz="3200">
                <a:solidFill>
                  <a:srgbClr val="2da2bf"/>
                </a:solidFill>
                <a:latin typeface="Calibri"/>
              </a:rPr>
              <a:t>of which two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 were from Mum.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000000"/>
                </a:solidFill>
                <a:latin typeface="Wingdings"/>
              </a:rPr>
              <a:t></a:t>
            </a:r>
            <a:r>
              <a:rPr b="1" i="1" lang="fi-FI" sz="2800">
                <a:solidFill>
                  <a:srgbClr val="000000"/>
                </a:solidFill>
                <a:latin typeface="Calibri"/>
              </a:rPr>
              <a:t>  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joista kaksi = </a:t>
            </a:r>
            <a:r>
              <a:rPr b="1" i="1" lang="fi-FI" sz="2800">
                <a:solidFill>
                  <a:srgbClr val="000000"/>
                </a:solidFill>
                <a:latin typeface="Calibri"/>
              </a:rPr>
              <a:t>two of which </a:t>
            </a:r>
            <a:r>
              <a:rPr b="1" lang="fi-FI" sz="2800">
                <a:solidFill>
                  <a:srgbClr val="000000"/>
                </a:solidFill>
                <a:latin typeface="Calibri"/>
              </a:rPr>
              <a:t>tai</a:t>
            </a:r>
            <a:r>
              <a:rPr b="1" i="1" lang="fi-FI" sz="2800">
                <a:solidFill>
                  <a:srgbClr val="000000"/>
                </a:solidFill>
                <a:latin typeface="Calibri"/>
              </a:rPr>
              <a:t> of which two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148" name="CustomShape 2"/>
          <p:cNvSpPr/>
          <p:nvPr/>
        </p:nvSpPr>
        <p:spPr>
          <a:xfrm>
            <a:off x="539640" y="380520"/>
            <a:ext cx="8002800" cy="705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i-FI" sz="4000">
                <a:solidFill>
                  <a:srgbClr val="2da2bf"/>
                </a:solidFill>
                <a:latin typeface="Calibri"/>
              </a:rPr>
              <a:t>Which</a:t>
            </a:r>
            <a:r>
              <a:rPr lang="fi-FI" sz="4000">
                <a:solidFill>
                  <a:srgbClr val="2da2bf"/>
                </a:solidFill>
                <a:latin typeface="Calibri"/>
              </a:rPr>
              <a:t> </a:t>
            </a:r>
            <a:endParaRPr/>
          </a:p>
        </p:txBody>
      </p:sp>
    </p:spTree>
  </p:cSld>
  <p:timing>
    <p:tnLst>
      <p:par>
        <p:cTn dur="indefinite" id="125" nodeType="tmRoot" restart="never">
          <p:childTnLst>
            <p:seq>
              <p:cTn dur="indefinite" id="126" nodeType="mainSeq">
                <p:childTnLst>
                  <p:par>
                    <p:cTn fill="hold" id="127">
                      <p:stCondLst>
                        <p:cond delay="indefinite"/>
                      </p:stCondLst>
                      <p:childTnLst>
                        <p:par>
                          <p:cTn fill="hold" id="128">
                            <p:stCondLst>
                              <p:cond delay="0"/>
                            </p:stCondLst>
                            <p:childTnLst>
                              <p:par>
                                <p:cTn fill="hold" id="12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1">
                      <p:stCondLst>
                        <p:cond delay="indefinite"/>
                      </p:stCondLst>
                      <p:childTnLst>
                        <p:par>
                          <p:cTn fill="hold" id="132">
                            <p:stCondLst>
                              <p:cond delay="0"/>
                            </p:stCondLst>
                            <p:childTnLst>
                              <p:par>
                                <p:cTn fill="hold" id="13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22" st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5">
                      <p:stCondLst>
                        <p:cond delay="indefinite"/>
                      </p:stCondLst>
                      <p:childTnLst>
                        <p:par>
                          <p:cTn fill="hold" id="136">
                            <p:stCondLst>
                              <p:cond delay="0"/>
                            </p:stCondLst>
                            <p:childTnLst>
                              <p:par>
                                <p:cTn fill="hold" id="1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80" st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9">
                      <p:stCondLst>
                        <p:cond delay="indefinite"/>
                      </p:stCondLst>
                      <p:childTnLst>
                        <p:par>
                          <p:cTn fill="hold" id="140">
                            <p:stCondLst>
                              <p:cond delay="0"/>
                            </p:stCondLst>
                            <p:childTnLst>
                              <p:par>
                                <p:cTn fill="hold" id="14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45" st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3">
                      <p:stCondLst>
                        <p:cond delay="indefinite"/>
                      </p:stCondLst>
                      <p:childTnLst>
                        <p:par>
                          <p:cTn fill="hold" id="144">
                            <p:stCondLst>
                              <p:cond delay="0"/>
                            </p:stCondLst>
                            <p:childTnLst>
                              <p:par>
                                <p:cTn fill="hold" id="14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94" st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57200" y="274680"/>
            <a:ext cx="8229240" cy="850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That</a:t>
            </a:r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457200" y="1052640"/>
            <a:ext cx="8229240" cy="525600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● 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Mitä korrelaatteja 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that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-sanalla on? </a:t>
            </a:r>
            <a:endParaRPr/>
          </a:p>
          <a:p>
            <a:pPr>
              <a:lnSpc>
                <a:spcPct val="8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● 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Mitä huomaat pilkun käytöstä? </a:t>
            </a:r>
            <a:endParaRPr/>
          </a:p>
          <a:p>
            <a:pPr>
              <a:lnSpc>
                <a:spcPct val="8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● 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Entä prepositioiden käytöstä? 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b="1" lang="fi-FI" sz="3000">
                <a:solidFill>
                  <a:srgbClr val="2da2bf"/>
                </a:solidFill>
                <a:latin typeface="Calibri"/>
              </a:rPr>
              <a:t>	</a:t>
            </a:r>
            <a:r>
              <a:rPr b="1" lang="fi-FI" sz="30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Pick the picture </a:t>
            </a:r>
            <a:r>
              <a:rPr b="1" i="1" lang="fi-FI" sz="3000">
                <a:solidFill>
                  <a:srgbClr val="000000"/>
                </a:solidFill>
                <a:latin typeface="Calibri"/>
              </a:rPr>
              <a:t>that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 you like the best. </a:t>
            </a:r>
            <a:endParaRPr/>
          </a:p>
          <a:p>
            <a:pPr>
              <a:lnSpc>
                <a:spcPct val="80000"/>
              </a:lnSpc>
            </a:pPr>
            <a:r>
              <a:rPr i="1" lang="fi-FI" sz="30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This is the man </a:t>
            </a:r>
            <a:r>
              <a:rPr b="1" i="1" lang="fi-FI" sz="3000">
                <a:solidFill>
                  <a:srgbClr val="000000"/>
                </a:solidFill>
                <a:latin typeface="Calibri"/>
              </a:rPr>
              <a:t>that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 I was talking about. </a:t>
            </a:r>
            <a:endParaRPr/>
          </a:p>
          <a:p>
            <a:pPr>
              <a:lnSpc>
                <a:spcPct val="80000"/>
              </a:lnSpc>
            </a:pPr>
            <a:r>
              <a:rPr i="1" lang="fi-FI" sz="30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All </a:t>
            </a:r>
            <a:r>
              <a:rPr b="1" i="1" lang="fi-FI" sz="3000">
                <a:solidFill>
                  <a:srgbClr val="000000"/>
                </a:solidFill>
                <a:latin typeface="Calibri"/>
              </a:rPr>
              <a:t>that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 he said was true. </a:t>
            </a:r>
            <a:endParaRPr/>
          </a:p>
          <a:p>
            <a:pPr>
              <a:lnSpc>
                <a:spcPct val="80000"/>
              </a:lnSpc>
            </a:pPr>
            <a:r>
              <a:rPr i="1" lang="fi-FI" sz="30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There is nothing </a:t>
            </a:r>
            <a:r>
              <a:rPr b="1" i="1" lang="fi-FI" sz="3000">
                <a:solidFill>
                  <a:srgbClr val="000000"/>
                </a:solidFill>
                <a:latin typeface="Calibri"/>
              </a:rPr>
              <a:t>that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 I want. </a:t>
            </a:r>
            <a:endParaRPr/>
          </a:p>
          <a:p>
            <a:pPr>
              <a:lnSpc>
                <a:spcPct val="80000"/>
              </a:lnSpc>
            </a:pPr>
            <a:r>
              <a:rPr i="1" lang="fi-FI" sz="30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Tell us everything </a:t>
            </a:r>
            <a:r>
              <a:rPr b="1" i="1" lang="fi-FI" sz="3000">
                <a:solidFill>
                  <a:srgbClr val="000000"/>
                </a:solidFill>
                <a:latin typeface="Calibri"/>
              </a:rPr>
              <a:t>that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 happened. </a:t>
            </a:r>
            <a:endParaRPr/>
          </a:p>
          <a:p>
            <a:pPr>
              <a:lnSpc>
                <a:spcPct val="80000"/>
              </a:lnSpc>
            </a:pPr>
            <a:r>
              <a:rPr i="1" lang="fi-FI" sz="30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She said something </a:t>
            </a:r>
            <a:r>
              <a:rPr b="1" i="1" lang="fi-FI" sz="3000">
                <a:solidFill>
                  <a:srgbClr val="000000"/>
                </a:solidFill>
                <a:latin typeface="Calibri"/>
              </a:rPr>
              <a:t>that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 I won’t forget. </a:t>
            </a:r>
            <a:endParaRPr/>
          </a:p>
          <a:p>
            <a:pPr>
              <a:lnSpc>
                <a:spcPct val="80000"/>
              </a:lnSpc>
            </a:pPr>
            <a:r>
              <a:rPr i="1" lang="fi-FI" sz="30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Is this the worst </a:t>
            </a:r>
            <a:r>
              <a:rPr b="1" i="1" lang="fi-FI" sz="3000">
                <a:solidFill>
                  <a:srgbClr val="000000"/>
                </a:solidFill>
                <a:latin typeface="Calibri"/>
              </a:rPr>
              <a:t>that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 you can think of? </a:t>
            </a:r>
            <a:endParaRPr/>
          </a:p>
          <a:p>
            <a:pPr>
              <a:lnSpc>
                <a:spcPct val="80000"/>
              </a:lnSpc>
            </a:pPr>
            <a:r>
              <a:rPr i="1" lang="fi-FI" sz="30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What was the first job </a:t>
            </a:r>
            <a:r>
              <a:rPr b="1" i="1" lang="fi-FI" sz="3000">
                <a:solidFill>
                  <a:srgbClr val="000000"/>
                </a:solidFill>
                <a:latin typeface="Calibri"/>
              </a:rPr>
              <a:t>that</a:t>
            </a:r>
            <a:r>
              <a:rPr i="1" lang="fi-FI" sz="3000">
                <a:solidFill>
                  <a:srgbClr val="000000"/>
                </a:solidFill>
                <a:latin typeface="Calibri"/>
              </a:rPr>
              <a:t> you ever had?</a:t>
            </a:r>
            <a:r>
              <a:rPr b="1" lang="fi-FI" sz="300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30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</p:spTree>
  </p:cSld>
  <p:timing>
    <p:tnLst>
      <p:par>
        <p:cTn dur="indefinite" id="147" nodeType="tmRoot" restart="never">
          <p:childTnLst>
            <p:seq>
              <p:cTn dur="indefinite" id="148" nodeType="mainSeq">
                <p:childTnLst>
                  <p:par>
                    <p:cTn fill="hold" id="149">
                      <p:stCondLst>
                        <p:cond delay="indefinite"/>
                      </p:stCondLst>
                      <p:childTnLst>
                        <p:par>
                          <p:cTn fill="hold" id="150">
                            <p:stCondLst>
                              <p:cond delay="0"/>
                            </p:stCondLst>
                            <p:childTnLst>
                              <p:par>
                                <p:cTn fill="hold" id="1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50" st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95" st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25" st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58" st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95" st="2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338" st="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382" st="3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428" st="3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79280" y="612000"/>
            <a:ext cx="4011120" cy="20336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Pick </a:t>
            </a:r>
            <a:r>
              <a:rPr i="1" lang="fi-FI" sz="2400" u="sng">
                <a:solidFill>
                  <a:srgbClr val="2da2bf"/>
                </a:solidFill>
                <a:latin typeface="Arial"/>
                <a:ea typeface="ＭＳ Ｐゴシック"/>
              </a:rPr>
              <a:t>the picture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</a:t>
            </a:r>
            <a:r>
              <a:rPr b="1"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that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you like the best.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This is </a:t>
            </a:r>
            <a:r>
              <a:rPr i="1" lang="fi-FI" sz="2400" u="sng">
                <a:solidFill>
                  <a:srgbClr val="2da2bf"/>
                </a:solidFill>
                <a:latin typeface="Arial"/>
                <a:ea typeface="ＭＳ Ｐゴシック"/>
              </a:rPr>
              <a:t>the man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</a:t>
            </a:r>
            <a:r>
              <a:rPr b="1"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that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I was talking about.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176760" y="2315160"/>
            <a:ext cx="360000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i-FI" sz="2400" u="sng">
                <a:solidFill>
                  <a:srgbClr val="2da2bf"/>
                </a:solidFill>
                <a:latin typeface="Arial"/>
                <a:ea typeface="ＭＳ Ｐゴシック"/>
              </a:rPr>
              <a:t>All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</a:t>
            </a:r>
            <a:r>
              <a:rPr b="1"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that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he said was true</a:t>
            </a:r>
            <a:r>
              <a:rPr i="1" lang="fi-FI" sz="2400">
                <a:solidFill>
                  <a:srgbClr val="008000"/>
                </a:solidFill>
                <a:latin typeface="Arial"/>
                <a:ea typeface="ＭＳ Ｐゴシック"/>
              </a:rPr>
              <a:t>.</a:t>
            </a:r>
            <a:endParaRPr/>
          </a:p>
        </p:txBody>
      </p:sp>
      <p:sp>
        <p:nvSpPr>
          <p:cNvPr id="153" name="CustomShape 3"/>
          <p:cNvSpPr/>
          <p:nvPr/>
        </p:nvSpPr>
        <p:spPr>
          <a:xfrm>
            <a:off x="113760" y="2997360"/>
            <a:ext cx="4752360" cy="15534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There is </a:t>
            </a:r>
            <a:r>
              <a:rPr i="1" lang="fi-FI" sz="2400" u="sng">
                <a:solidFill>
                  <a:srgbClr val="2da2bf"/>
                </a:solidFill>
                <a:latin typeface="Arial"/>
                <a:ea typeface="ＭＳ Ｐゴシック"/>
              </a:rPr>
              <a:t>nothing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</a:t>
            </a:r>
            <a:r>
              <a:rPr b="1"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that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I want.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Tell us </a:t>
            </a:r>
            <a:r>
              <a:rPr i="1" lang="fi-FI" sz="2400" u="sng">
                <a:solidFill>
                  <a:srgbClr val="2da2bf"/>
                </a:solidFill>
                <a:latin typeface="Arial"/>
                <a:ea typeface="ＭＳ Ｐゴシック"/>
              </a:rPr>
              <a:t>everything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</a:t>
            </a:r>
            <a:r>
              <a:rPr b="1"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that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happened.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She said </a:t>
            </a:r>
            <a:r>
              <a:rPr i="1" lang="fi-FI" sz="2400" u="sng">
                <a:solidFill>
                  <a:srgbClr val="2da2bf"/>
                </a:solidFill>
                <a:latin typeface="Arial"/>
                <a:ea typeface="ＭＳ Ｐゴシック"/>
              </a:rPr>
              <a:t>something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</a:t>
            </a:r>
            <a:r>
              <a:rPr b="1"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that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I won’t forget.</a:t>
            </a:r>
            <a:endParaRPr/>
          </a:p>
        </p:txBody>
      </p:sp>
      <p:sp>
        <p:nvSpPr>
          <p:cNvPr id="154" name="CustomShape 4"/>
          <p:cNvSpPr/>
          <p:nvPr/>
        </p:nvSpPr>
        <p:spPr>
          <a:xfrm>
            <a:off x="118440" y="4570560"/>
            <a:ext cx="4821840" cy="15534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Is this </a:t>
            </a:r>
            <a:r>
              <a:rPr i="1" lang="fi-FI" sz="2400" u="sng">
                <a:solidFill>
                  <a:srgbClr val="2da2bf"/>
                </a:solidFill>
                <a:latin typeface="Arial"/>
                <a:ea typeface="ＭＳ Ｐゴシック"/>
              </a:rPr>
              <a:t>the worst </a:t>
            </a:r>
            <a:r>
              <a:rPr b="1"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that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you can think of?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What was </a:t>
            </a:r>
            <a:r>
              <a:rPr i="1" lang="fi-FI" sz="2400" u="sng">
                <a:solidFill>
                  <a:srgbClr val="2da2bf"/>
                </a:solidFill>
                <a:latin typeface="Arial"/>
                <a:ea typeface="ＭＳ Ｐゴシック"/>
              </a:rPr>
              <a:t>the first 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job </a:t>
            </a:r>
            <a:r>
              <a:rPr b="1"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that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you ever had?</a:t>
            </a:r>
            <a:endParaRPr/>
          </a:p>
        </p:txBody>
      </p:sp>
      <p:sp>
        <p:nvSpPr>
          <p:cNvPr id="155" name="CustomShape 5"/>
          <p:cNvSpPr/>
          <p:nvPr/>
        </p:nvSpPr>
        <p:spPr>
          <a:xfrm>
            <a:off x="4919400" y="615600"/>
            <a:ext cx="3995640" cy="15534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fi-FI" sz="240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fi-FI" sz="2400">
                <a:solidFill>
                  <a:srgbClr val="000000"/>
                </a:solidFill>
                <a:latin typeface="Arial"/>
                <a:ea typeface="ＭＳ Ｐゴシック"/>
              </a:rPr>
              <a:t>that-pronominin 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Arial"/>
                <a:ea typeface="ＭＳ Ｐゴシック"/>
              </a:rPr>
              <a:t>    </a:t>
            </a:r>
            <a:r>
              <a:rPr lang="fi-FI" sz="2400">
                <a:solidFill>
                  <a:srgbClr val="000000"/>
                </a:solidFill>
                <a:latin typeface="Arial"/>
                <a:ea typeface="ＭＳ Ｐゴシック"/>
              </a:rPr>
              <a:t>korrelaattina voi olla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i-FI" sz="2400">
                <a:solidFill>
                  <a:srgbClr val="000000"/>
                </a:solidFill>
                <a:latin typeface="Arial"/>
                <a:ea typeface="ＭＳ Ｐゴシック"/>
              </a:rPr>
              <a:t>esine tai asia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i-FI" sz="2400">
                <a:solidFill>
                  <a:srgbClr val="000000"/>
                </a:solidFill>
                <a:latin typeface="Arial"/>
                <a:ea typeface="ＭＳ Ｐゴシック"/>
              </a:rPr>
              <a:t>ihminen </a:t>
            </a:r>
            <a:endParaRPr/>
          </a:p>
        </p:txBody>
      </p:sp>
      <p:sp>
        <p:nvSpPr>
          <p:cNvPr id="156" name="CustomShape 6"/>
          <p:cNvSpPr/>
          <p:nvPr/>
        </p:nvSpPr>
        <p:spPr>
          <a:xfrm>
            <a:off x="4921560" y="2315160"/>
            <a:ext cx="3960720" cy="8218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i-FI">
                <a:solidFill>
                  <a:srgbClr val="000000"/>
                </a:solidFill>
                <a:latin typeface="Wingdings"/>
                <a:ea typeface="ＭＳ Ｐゴシック"/>
              </a:rPr>
              <a:t></a:t>
            </a:r>
            <a:r>
              <a:rPr i="1" lang="fi-FI">
                <a:solidFill>
                  <a:srgbClr val="000000"/>
                </a:solidFill>
                <a:latin typeface="Arial"/>
                <a:ea typeface="ＭＳ Ｐゴシック"/>
              </a:rPr>
              <a:t>  </a:t>
            </a:r>
            <a:r>
              <a:rPr lang="fi-FI" sz="2400">
                <a:solidFill>
                  <a:srgbClr val="000000"/>
                </a:solidFill>
                <a:latin typeface="Arial"/>
                <a:ea typeface="ＭＳ Ｐゴシック"/>
              </a:rPr>
              <a:t>sekä erityisesti: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i-FI" sz="2400">
                <a:solidFill>
                  <a:srgbClr val="000000"/>
                </a:solidFill>
                <a:latin typeface="Arial"/>
                <a:ea typeface="ＭＳ Ｐゴシック"/>
              </a:rPr>
              <a:t>all, little, much, few</a:t>
            </a:r>
            <a:endParaRPr/>
          </a:p>
        </p:txBody>
      </p:sp>
      <p:sp>
        <p:nvSpPr>
          <p:cNvPr id="157" name="CustomShape 7"/>
          <p:cNvSpPr/>
          <p:nvPr/>
        </p:nvSpPr>
        <p:spPr>
          <a:xfrm>
            <a:off x="4919400" y="3276360"/>
            <a:ext cx="3939480" cy="675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fi-FI" sz="2400">
                <a:solidFill>
                  <a:srgbClr val="000000"/>
                </a:solidFill>
                <a:latin typeface="Arial"/>
                <a:ea typeface="ＭＳ Ｐゴシック"/>
              </a:rPr>
              <a:t>thing-loppuinen pronomini</a:t>
            </a:r>
            <a:endParaRPr/>
          </a:p>
        </p:txBody>
      </p:sp>
      <p:sp>
        <p:nvSpPr>
          <p:cNvPr id="158" name="CustomShape 8"/>
          <p:cNvSpPr/>
          <p:nvPr/>
        </p:nvSpPr>
        <p:spPr>
          <a:xfrm>
            <a:off x="4919400" y="4571280"/>
            <a:ext cx="3701520" cy="9550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fi-FI" sz="2400">
                <a:solidFill>
                  <a:srgbClr val="000000"/>
                </a:solidFill>
                <a:latin typeface="Arial"/>
                <a:ea typeface="ＭＳ Ｐゴシック"/>
              </a:rPr>
              <a:t>superlatiivi, järjestysluku, only</a:t>
            </a:r>
            <a:endParaRPr/>
          </a:p>
          <a:p>
            <a:pPr>
              <a:lnSpc>
                <a:spcPct val="80000"/>
              </a:lnSpc>
            </a:pPr>
            <a:endParaRPr/>
          </a:p>
        </p:txBody>
      </p:sp>
    </p:spTree>
  </p:cSld>
  <p:timing>
    <p:tnLst>
      <p:par>
        <p:cTn dur="indefinite" id="167" nodeType="tmRoot" restart="never">
          <p:childTnLst>
            <p:seq>
              <p:cTn dur="indefinite" id="168" nodeType="mainSeq">
                <p:childTnLst>
                  <p:par>
                    <p:cTn fill="hold" id="169" nodeType="clickEffect">
                      <p:stCondLst>
                        <p:cond delay="indefinite"/>
                      </p:stCondLst>
                      <p:childTnLst>
                        <p:par>
                          <p:cTn fill="hold" id="170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7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3" nodeType="clickEffect">
                      <p:stCondLst>
                        <p:cond delay="indefinite"/>
                      </p:stCondLst>
                      <p:childTnLst>
                        <p:par>
                          <p:cTn fill="hold" id="174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7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6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62" st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71" st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3" nodeType="clickEffect">
                      <p:stCondLst>
                        <p:cond delay="indefinite"/>
                      </p:stCondLst>
                      <p:childTnLst>
                        <p:par>
                          <p:cTn fill="hold" id="184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7" nodeType="clickEffect">
                      <p:stCondLst>
                        <p:cond delay="indefinite"/>
                      </p:stCondLst>
                      <p:childTnLst>
                        <p:par>
                          <p:cTn fill="hold" id="188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8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1" nodeType="clickEffect">
                      <p:stCondLst>
                        <p:cond delay="indefinite"/>
                      </p:stCondLst>
                      <p:childTnLst>
                        <p:par>
                          <p:cTn fill="hold" id="192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9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5" nodeType="clickEffect">
                      <p:stCondLst>
                        <p:cond delay="indefinite"/>
                      </p:stCondLst>
                      <p:childTnLst>
                        <p:par>
                          <p:cTn fill="hold" id="196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9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9" nodeType="clickEffect">
                      <p:stCondLst>
                        <p:cond delay="indefinite"/>
                      </p:stCondLst>
                      <p:childTnLst>
                        <p:par>
                          <p:cTn fill="hold" id="200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0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3" nodeType="clickEffect">
                      <p:stCondLst>
                        <p:cond delay="indefinite"/>
                      </p:stCondLst>
                      <p:childTnLst>
                        <p:par>
                          <p:cTn fill="hold" id="204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0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79280" y="612000"/>
            <a:ext cx="4011120" cy="20336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Pick </a:t>
            </a:r>
            <a:r>
              <a:rPr i="1" lang="fi-FI" sz="2400" u="sng">
                <a:solidFill>
                  <a:srgbClr val="2da2bf"/>
                </a:solidFill>
                <a:latin typeface="Arial"/>
                <a:ea typeface="ＭＳ Ｐゴシック"/>
              </a:rPr>
              <a:t>the picture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</a:t>
            </a:r>
            <a:r>
              <a:rPr b="1"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that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you like the best.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This is </a:t>
            </a:r>
            <a:r>
              <a:rPr i="1" lang="fi-FI" sz="2400" u="sng">
                <a:solidFill>
                  <a:srgbClr val="2da2bf"/>
                </a:solidFill>
                <a:latin typeface="Arial"/>
                <a:ea typeface="ＭＳ Ｐゴシック"/>
              </a:rPr>
              <a:t>the man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</a:t>
            </a:r>
            <a:r>
              <a:rPr b="1"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that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I was talking about.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176760" y="2315160"/>
            <a:ext cx="360000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i-FI" sz="2400" u="sng">
                <a:solidFill>
                  <a:srgbClr val="2da2bf"/>
                </a:solidFill>
                <a:latin typeface="Arial"/>
                <a:ea typeface="ＭＳ Ｐゴシック"/>
              </a:rPr>
              <a:t>All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</a:t>
            </a:r>
            <a:r>
              <a:rPr b="1"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that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he said was true</a:t>
            </a:r>
            <a:r>
              <a:rPr i="1" lang="fi-FI" sz="2400">
                <a:solidFill>
                  <a:srgbClr val="008000"/>
                </a:solidFill>
                <a:latin typeface="Arial"/>
                <a:ea typeface="ＭＳ Ｐゴシック"/>
              </a:rPr>
              <a:t>.</a:t>
            </a:r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113760" y="2997360"/>
            <a:ext cx="4752360" cy="15534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There is </a:t>
            </a:r>
            <a:r>
              <a:rPr i="1" lang="fi-FI" sz="2400" u="sng">
                <a:solidFill>
                  <a:srgbClr val="2da2bf"/>
                </a:solidFill>
                <a:latin typeface="Arial"/>
                <a:ea typeface="ＭＳ Ｐゴシック"/>
              </a:rPr>
              <a:t>nothing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</a:t>
            </a:r>
            <a:r>
              <a:rPr b="1"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that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I want.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Tell us </a:t>
            </a:r>
            <a:r>
              <a:rPr i="1" lang="fi-FI" sz="2400" u="sng">
                <a:solidFill>
                  <a:srgbClr val="2da2bf"/>
                </a:solidFill>
                <a:latin typeface="Arial"/>
                <a:ea typeface="ＭＳ Ｐゴシック"/>
              </a:rPr>
              <a:t>everything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</a:t>
            </a:r>
            <a:r>
              <a:rPr b="1"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that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happened.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She said </a:t>
            </a:r>
            <a:r>
              <a:rPr i="1" lang="fi-FI" sz="2400" u="sng">
                <a:solidFill>
                  <a:srgbClr val="2da2bf"/>
                </a:solidFill>
                <a:latin typeface="Arial"/>
                <a:ea typeface="ＭＳ Ｐゴシック"/>
              </a:rPr>
              <a:t>something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</a:t>
            </a:r>
            <a:r>
              <a:rPr b="1"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that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I won’t forget.</a:t>
            </a:r>
            <a:endParaRPr/>
          </a:p>
        </p:txBody>
      </p:sp>
      <p:sp>
        <p:nvSpPr>
          <p:cNvPr id="162" name="CustomShape 4"/>
          <p:cNvSpPr/>
          <p:nvPr/>
        </p:nvSpPr>
        <p:spPr>
          <a:xfrm>
            <a:off x="118440" y="4570560"/>
            <a:ext cx="4821840" cy="15534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Is this </a:t>
            </a:r>
            <a:r>
              <a:rPr i="1" lang="fi-FI" sz="2400" u="sng">
                <a:solidFill>
                  <a:srgbClr val="2da2bf"/>
                </a:solidFill>
                <a:latin typeface="Arial"/>
                <a:ea typeface="ＭＳ Ｐゴシック"/>
              </a:rPr>
              <a:t>the worst </a:t>
            </a:r>
            <a:r>
              <a:rPr b="1"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that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you can think of?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What was </a:t>
            </a:r>
            <a:r>
              <a:rPr i="1" lang="fi-FI" sz="2400" u="sng">
                <a:solidFill>
                  <a:srgbClr val="2da2bf"/>
                </a:solidFill>
                <a:latin typeface="Arial"/>
                <a:ea typeface="ＭＳ Ｐゴシック"/>
              </a:rPr>
              <a:t>the first 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job </a:t>
            </a:r>
            <a:r>
              <a:rPr b="1"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that</a:t>
            </a:r>
            <a:r>
              <a:rPr i="1" lang="fi-FI" sz="2400">
                <a:solidFill>
                  <a:srgbClr val="2da2bf"/>
                </a:solidFill>
                <a:latin typeface="Arial"/>
                <a:ea typeface="ＭＳ Ｐゴシック"/>
              </a:rPr>
              <a:t> you ever had?</a:t>
            </a:r>
            <a:endParaRPr/>
          </a:p>
        </p:txBody>
      </p:sp>
      <p:sp>
        <p:nvSpPr>
          <p:cNvPr id="163" name="CustomShape 5"/>
          <p:cNvSpPr/>
          <p:nvPr/>
        </p:nvSpPr>
        <p:spPr>
          <a:xfrm>
            <a:off x="5292000" y="908640"/>
            <a:ext cx="3519360" cy="48798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i-FI" sz="3200">
                <a:solidFill>
                  <a:srgbClr val="000000"/>
                </a:solidFill>
                <a:latin typeface="Arial"/>
                <a:ea typeface="ＭＳ Ｐゴシック"/>
              </a:rPr>
              <a:t>! ! ! </a:t>
            </a:r>
            <a:endParaRPr/>
          </a:p>
          <a:p>
            <a:pPr algn="ctr">
              <a:lnSpc>
                <a:spcPct val="100000"/>
              </a:lnSpc>
            </a:pPr>
            <a:r>
              <a:rPr lang="fi-FI" sz="2800">
                <a:solidFill>
                  <a:srgbClr val="000000"/>
                </a:solidFill>
                <a:latin typeface="Calibri"/>
                <a:ea typeface="ＭＳ Ｐゴシック"/>
              </a:rPr>
              <a:t>Relatiivipronominin 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fi-FI" sz="2800">
                <a:solidFill>
                  <a:srgbClr val="000000"/>
                </a:solidFill>
                <a:latin typeface="Calibri"/>
                <a:ea typeface="ＭＳ Ｐゴシック"/>
              </a:rPr>
              <a:t>that</a:t>
            </a:r>
            <a:endParaRPr/>
          </a:p>
          <a:p>
            <a:pPr algn="ctr">
              <a:lnSpc>
                <a:spcPct val="100000"/>
              </a:lnSpc>
            </a:pPr>
            <a:r>
              <a:rPr lang="fi-FI" sz="2800">
                <a:solidFill>
                  <a:srgbClr val="000000"/>
                </a:solidFill>
                <a:latin typeface="Calibri"/>
                <a:ea typeface="ＭＳ Ｐゴシック"/>
              </a:rPr>
              <a:t>edellä </a:t>
            </a:r>
            <a:r>
              <a:rPr b="1" lang="fi-FI" sz="2800">
                <a:solidFill>
                  <a:srgbClr val="000000"/>
                </a:solidFill>
                <a:latin typeface="Calibri"/>
                <a:ea typeface="ＭＳ Ｐゴシック"/>
              </a:rPr>
              <a:t>ei käytetä pilkkua eikä prepositiota</a:t>
            </a:r>
            <a:r>
              <a:rPr lang="fi-FI" sz="2800">
                <a:solidFill>
                  <a:srgbClr val="000000"/>
                </a:solidFill>
                <a:latin typeface="Calibri"/>
                <a:ea typeface="ＭＳ Ｐゴシック"/>
              </a:rPr>
              <a:t>. </a:t>
            </a:r>
            <a:endParaRPr/>
          </a:p>
          <a:p>
            <a:pPr algn="ctr">
              <a:lnSpc>
                <a:spcPct val="100000"/>
              </a:lnSpc>
            </a:pPr>
            <a:r>
              <a:rPr lang="fi-FI" sz="2800">
                <a:solidFill>
                  <a:srgbClr val="000000"/>
                </a:solidFill>
                <a:latin typeface="Calibri"/>
                <a:ea typeface="ＭＳ Ｐゴシック"/>
              </a:rPr>
              <a:t>(Mahdollinen prepositio lauseen loppuun.)</a:t>
            </a:r>
            <a:endParaRPr/>
          </a:p>
          <a:p>
            <a:pPr>
              <a:lnSpc>
                <a:spcPct val="80000"/>
              </a:lnSpc>
            </a:pPr>
            <a:endParaRPr/>
          </a:p>
        </p:txBody>
      </p:sp>
    </p:spTree>
  </p:cSld>
  <p:timing>
    <p:tnLst>
      <p:par>
        <p:cTn dur="indefinite" id="207" nodeType="tmRoot" restart="never">
          <p:childTnLst>
            <p:seq>
              <p:cTn dur="indefinite" id="208" nodeType="mainSeq">
                <p:childTnLst>
                  <p:par>
                    <p:cTn fill="hold" id="209" nodeType="clickEffect">
                      <p:stCondLst>
                        <p:cond delay="indefinite"/>
                      </p:stCondLst>
                      <p:childTnLst>
                        <p:par>
                          <p:cTn fill="hold" id="210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1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What</a:t>
            </a:r>
            <a:endParaRPr/>
          </a:p>
        </p:txBody>
      </p:sp>
      <p:sp>
        <p:nvSpPr>
          <p:cNvPr id="165" name="TextShape 2"/>
          <p:cNvSpPr txBox="1"/>
          <p:nvPr/>
        </p:nvSpPr>
        <p:spPr>
          <a:xfrm>
            <a:off x="457200" y="1387080"/>
            <a:ext cx="8229240" cy="47811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800">
                <a:solidFill>
                  <a:srgbClr val="000000"/>
                </a:solidFill>
                <a:latin typeface="Calibri"/>
              </a:rPr>
              <a:t>Missä on what-sanan korrelaatti?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fi-FI" sz="3200">
                <a:solidFill>
                  <a:srgbClr val="2da2bf"/>
                </a:solidFill>
                <a:latin typeface="Calibri"/>
              </a:rPr>
              <a:t>What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 you need is more confidence.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200">
                <a:solidFill>
                  <a:srgbClr val="2da2bf"/>
                </a:solidFill>
                <a:latin typeface="Calibri"/>
              </a:rPr>
              <a:t>I’ll do </a:t>
            </a:r>
            <a:r>
              <a:rPr b="1" i="1" lang="fi-FI" sz="3200">
                <a:solidFill>
                  <a:srgbClr val="2da2bf"/>
                </a:solidFill>
                <a:latin typeface="Calibri"/>
              </a:rPr>
              <a:t>what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 I can.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200">
                <a:solidFill>
                  <a:srgbClr val="2da2bf"/>
                </a:solidFill>
                <a:latin typeface="Calibri"/>
              </a:rPr>
              <a:t>I can’t believe </a:t>
            </a:r>
            <a:r>
              <a:rPr b="1" i="1" lang="fi-FI" sz="3200">
                <a:solidFill>
                  <a:srgbClr val="2da2bf"/>
                </a:solidFill>
                <a:latin typeface="Calibri"/>
              </a:rPr>
              <a:t>what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 I just saw!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000000"/>
                </a:solidFill>
                <a:latin typeface="Wingdings"/>
              </a:rPr>
              <a:t></a:t>
            </a:r>
            <a:r>
              <a:rPr b="1" lang="fi-FI" sz="2800">
                <a:solidFill>
                  <a:srgbClr val="000000"/>
                </a:solidFill>
                <a:latin typeface="Calibri"/>
              </a:rPr>
              <a:t> </a:t>
            </a:r>
            <a:r>
              <a:rPr b="1" i="1" lang="fi-FI" sz="2800">
                <a:solidFill>
                  <a:srgbClr val="000000"/>
                </a:solidFill>
                <a:latin typeface="Calibri"/>
              </a:rPr>
              <a:t>What</a:t>
            </a:r>
            <a:r>
              <a:rPr b="1" lang="fi-FI" sz="2800">
                <a:solidFill>
                  <a:srgbClr val="000000"/>
                </a:solidFill>
                <a:latin typeface="Calibri"/>
              </a:rPr>
              <a:t>-sanalla ei ole korrelaattia 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- tai se on oikeastaan </a:t>
            </a:r>
            <a:r>
              <a:rPr i="1" lang="fi-FI" sz="2800">
                <a:solidFill>
                  <a:srgbClr val="000000"/>
                </a:solidFill>
                <a:latin typeface="Calibri"/>
              </a:rPr>
              <a:t>what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-sanan sisällä (’se, mitä’).</a:t>
            </a:r>
            <a:r>
              <a:rPr b="1" lang="fi-FI" sz="280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000000"/>
                </a:solidFill>
                <a:latin typeface="Wingdings"/>
              </a:rPr>
              <a:t></a:t>
            </a:r>
            <a:r>
              <a:rPr b="1" lang="fi-FI" sz="2800">
                <a:solidFill>
                  <a:srgbClr val="000000"/>
                </a:solidFill>
                <a:latin typeface="Calibri"/>
              </a:rPr>
              <a:t> </a:t>
            </a:r>
            <a:r>
              <a:rPr i="1" lang="fi-FI" sz="2800">
                <a:solidFill>
                  <a:srgbClr val="000000"/>
                </a:solidFill>
                <a:latin typeface="Calibri"/>
              </a:rPr>
              <a:t>What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 esiintyy relatiivipronomineista vähiten, koska sen käyttö on niin rajoitettua.</a:t>
            </a:r>
            <a:endParaRPr/>
          </a:p>
        </p:txBody>
      </p:sp>
    </p:spTree>
  </p:cSld>
  <p:timing>
    <p:tnLst>
      <p:par>
        <p:cTn dur="indefinite" id="213" nodeType="tmRoot" restart="never">
          <p:childTnLst>
            <p:seq>
              <p:cTn dur="indefinite" id="214" nodeType="mainSeq">
                <p:childTnLst>
                  <p:par>
                    <p:cTn fill="hold" id="215">
                      <p:stCondLst>
                        <p:cond delay="indefinite"/>
                      </p:stCondLst>
                      <p:childTnLst>
                        <p:par>
                          <p:cTn fill="hold" id="216">
                            <p:stCondLst>
                              <p:cond delay="0"/>
                            </p:stCondLst>
                            <p:childTnLst>
                              <p:par>
                                <p:cTn fill="hold" id="21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18" st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9">
                      <p:stCondLst>
                        <p:cond delay="indefinite"/>
                      </p:stCondLst>
                      <p:childTnLst>
                        <p:par>
                          <p:cTn fill="hold" id="220">
                            <p:stCondLst>
                              <p:cond delay="0"/>
                            </p:stCondLst>
                            <p:childTnLst>
                              <p:par>
                                <p:cTn fill="hold" id="22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04" st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Relatiivipronominin jättäminen pois </a:t>
            </a: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467640" y="1772640"/>
            <a:ext cx="8229240" cy="417600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lang="fi-FI" sz="2800">
                <a:solidFill>
                  <a:srgbClr val="000000"/>
                </a:solidFill>
                <a:latin typeface="Calibri"/>
              </a:rPr>
              <a:t>● 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Milloin relatiivipronominin voi jättää pois? </a:t>
            </a:r>
            <a:endParaRPr/>
          </a:p>
          <a:p>
            <a:pPr>
              <a:lnSpc>
                <a:spcPct val="80000"/>
              </a:lnSpc>
            </a:pPr>
            <a:r>
              <a:rPr lang="fi-FI" sz="2800">
                <a:solidFill>
                  <a:srgbClr val="000000"/>
                </a:solidFill>
                <a:latin typeface="Calibri"/>
              </a:rPr>
              <a:t>● 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Mikä lauseenjäsen se silloin on? </a:t>
            </a:r>
            <a:endParaRPr/>
          </a:p>
          <a:p>
            <a:pPr>
              <a:lnSpc>
                <a:spcPct val="80000"/>
              </a:lnSpc>
            </a:pPr>
            <a:r>
              <a:rPr lang="fi-FI" sz="2800">
                <a:solidFill>
                  <a:srgbClr val="000000"/>
                </a:solidFill>
                <a:latin typeface="Calibri"/>
              </a:rPr>
              <a:t>● 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Milloin sitä ei voi jättää pois? </a:t>
            </a:r>
            <a:endParaRPr/>
          </a:p>
          <a:p>
            <a:pPr>
              <a:lnSpc>
                <a:spcPct val="8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00800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That’s the girl 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who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 asked me out once.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Who’s the boy 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(that)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 you were talking about?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All 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(that)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 I need is a little bit of luck.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I saw all 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that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 happened there.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Relatiivipronominin jättäminen pois </a:t>
            </a:r>
            <a:endParaRPr/>
          </a:p>
        </p:txBody>
      </p:sp>
      <p:sp>
        <p:nvSpPr>
          <p:cNvPr id="169" name="TextShape 2"/>
          <p:cNvSpPr txBox="1"/>
          <p:nvPr/>
        </p:nvSpPr>
        <p:spPr>
          <a:xfrm>
            <a:off x="467640" y="1484640"/>
            <a:ext cx="8229240" cy="482400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i="1"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000000"/>
                </a:solidFill>
                <a:latin typeface="Calibri"/>
              </a:rPr>
              <a:t>        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Subj    Pred</a:t>
            </a:r>
            <a:endParaRPr/>
          </a:p>
          <a:p>
            <a:pPr>
              <a:lnSpc>
                <a:spcPct val="80000"/>
              </a:lnSpc>
            </a:pPr>
            <a:r>
              <a:rPr i="1"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That’s the girl </a:t>
            </a:r>
            <a:r>
              <a:rPr b="1" i="1" lang="fi-FI" sz="2800" u="sng">
                <a:solidFill>
                  <a:srgbClr val="2da2bf"/>
                </a:solidFill>
                <a:latin typeface="Calibri"/>
              </a:rPr>
              <a:t>who</a:t>
            </a:r>
            <a:r>
              <a:rPr i="1" lang="fi-FI" sz="2800" u="sng">
                <a:solidFill>
                  <a:srgbClr val="2da2bf"/>
                </a:solidFill>
                <a:latin typeface="Calibri"/>
              </a:rPr>
              <a:t> asked me out onc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e.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endParaRPr/>
          </a:p>
          <a:p>
            <a:pPr>
              <a:lnSpc>
                <a:spcPct val="80000"/>
              </a:lnSpc>
            </a:pPr>
            <a:r>
              <a:rPr i="1" lang="fi-FI" sz="2800">
                <a:solidFill>
                  <a:srgbClr val="00800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00800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00800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008000"/>
                </a:solidFill>
                <a:latin typeface="Calibri"/>
              </a:rPr>
              <a:t>                    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Subj  Pred   </a:t>
            </a:r>
            <a:endParaRPr/>
          </a:p>
          <a:p>
            <a:pPr>
              <a:lnSpc>
                <a:spcPct val="80000"/>
              </a:lnSpc>
            </a:pPr>
            <a:r>
              <a:rPr i="1"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Who’s the boy </a:t>
            </a:r>
            <a:r>
              <a:rPr b="1" i="1" lang="fi-FI" sz="2800" u="sng">
                <a:solidFill>
                  <a:srgbClr val="2da2bf"/>
                </a:solidFill>
                <a:latin typeface="Calibri"/>
              </a:rPr>
              <a:t>(that)</a:t>
            </a:r>
            <a:r>
              <a:rPr i="1" lang="fi-FI" sz="2800" u="sng">
                <a:solidFill>
                  <a:srgbClr val="2da2bf"/>
                </a:solidFill>
                <a:latin typeface="Calibri"/>
              </a:rPr>
              <a:t> you were talking about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?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i="1" lang="fi-FI" sz="2800">
                <a:solidFill>
                  <a:srgbClr val="00800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00800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008000"/>
                </a:solidFill>
                <a:latin typeface="Calibri"/>
              </a:rPr>
              <a:t>        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Subj Pred   </a:t>
            </a:r>
            <a:endParaRPr/>
          </a:p>
          <a:p>
            <a:pPr>
              <a:lnSpc>
                <a:spcPct val="80000"/>
              </a:lnSpc>
            </a:pPr>
            <a:r>
              <a:rPr i="1"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All </a:t>
            </a:r>
            <a:r>
              <a:rPr b="1" i="1" lang="fi-FI" sz="2800" u="sng">
                <a:solidFill>
                  <a:srgbClr val="2da2bf"/>
                </a:solidFill>
                <a:latin typeface="Calibri"/>
              </a:rPr>
              <a:t>(that)</a:t>
            </a:r>
            <a:r>
              <a:rPr i="1" lang="fi-FI" sz="2800" u="sng">
                <a:solidFill>
                  <a:srgbClr val="2da2bf"/>
                </a:solidFill>
                <a:latin typeface="Calibri"/>
              </a:rPr>
              <a:t> I need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 is a little bit of luck.</a:t>
            </a:r>
            <a:endParaRPr/>
          </a:p>
          <a:p>
            <a:pPr>
              <a:lnSpc>
                <a:spcPct val="80000"/>
              </a:lnSpc>
            </a:pP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2800">
                <a:solidFill>
                  <a:srgbClr val="00800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008000"/>
                </a:solidFill>
                <a:latin typeface="Calibri"/>
              </a:rPr>
              <a:t>         </a:t>
            </a:r>
            <a:r>
              <a:rPr lang="fi-FI" sz="2200">
                <a:solidFill>
                  <a:srgbClr val="000000"/>
                </a:solidFill>
                <a:latin typeface="Calibri"/>
              </a:rPr>
              <a:t>Subj    Pred   </a:t>
            </a:r>
            <a:r>
              <a:rPr lang="fi-FI" sz="2200">
                <a:solidFill>
                  <a:srgbClr val="2da2bf"/>
                </a:solidFill>
                <a:latin typeface="Calibri"/>
              </a:rPr>
              <a:t>  </a:t>
            </a:r>
            <a:endParaRPr/>
          </a:p>
          <a:p>
            <a:pPr>
              <a:lnSpc>
                <a:spcPct val="80000"/>
              </a:lnSpc>
            </a:pPr>
            <a:r>
              <a:rPr i="1"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I saw all </a:t>
            </a:r>
            <a:r>
              <a:rPr b="1" i="1" lang="fi-FI" sz="2800" u="sng">
                <a:solidFill>
                  <a:srgbClr val="2da2bf"/>
                </a:solidFill>
                <a:latin typeface="Calibri"/>
              </a:rPr>
              <a:t>that</a:t>
            </a:r>
            <a:r>
              <a:rPr i="1" lang="fi-FI" sz="2800" u="sng">
                <a:solidFill>
                  <a:srgbClr val="2da2bf"/>
                </a:solidFill>
                <a:latin typeface="Calibri"/>
              </a:rPr>
              <a:t> happened ther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e.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endParaRPr/>
          </a:p>
          <a:p>
            <a:pPr>
              <a:lnSpc>
                <a:spcPct val="70000"/>
              </a:lnSpc>
            </a:pPr>
            <a:endParaRPr/>
          </a:p>
          <a:p>
            <a:pPr>
              <a:lnSpc>
                <a:spcPct val="80000"/>
              </a:lnSpc>
              <a:buFont charset="2" typeface="Wingdings"/>
              <a:buChar char="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Relatiivipronominin voi jättää pois, jos se </a:t>
            </a:r>
            <a:r>
              <a:rPr lang="fi-FI" sz="2800" u="sng">
                <a:solidFill>
                  <a:srgbClr val="000000"/>
                </a:solidFill>
                <a:latin typeface="Calibri"/>
              </a:rPr>
              <a:t>ei ole relatiivilauseen subjekti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.</a:t>
            </a:r>
            <a:endParaRPr/>
          </a:p>
        </p:txBody>
      </p:sp>
    </p:spTree>
  </p:cSld>
  <p:timing>
    <p:tnLst>
      <p:par>
        <p:cTn dur="indefinite" id="223" nodeType="tmRoot" restart="never">
          <p:childTnLst>
            <p:seq>
              <p:cTn dur="indefinite" id="224" nodeType="mainSeq">
                <p:childTnLst>
                  <p:par>
                    <p:cTn fill="hold" id="225">
                      <p:stCondLst>
                        <p:cond delay="indefinite"/>
                      </p:stCondLst>
                      <p:childTnLst>
                        <p:par>
                          <p:cTn fill="hold" id="226">
                            <p:stCondLst>
                              <p:cond delay="0"/>
                            </p:stCondLst>
                            <p:childTnLst>
                              <p:par>
                                <p:cTn fill="hold" id="2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65" st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48" st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16" st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78" st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5">
                      <p:stCondLst>
                        <p:cond delay="indefinite"/>
                      </p:stCondLst>
                      <p:childTnLst>
                        <p:par>
                          <p:cTn fill="hold" id="236">
                            <p:stCondLst>
                              <p:cond delay="0"/>
                            </p:stCondLst>
                            <p:childTnLst>
                              <p:par>
                                <p:cTn fill="hold" id="2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9">
                      <p:stCondLst>
                        <p:cond delay="indefinite"/>
                      </p:stCondLst>
                      <p:childTnLst>
                        <p:par>
                          <p:cTn fill="hold" id="240">
                            <p:stCondLst>
                              <p:cond delay="0"/>
                            </p:stCondLst>
                            <p:childTnLst>
                              <p:par>
                                <p:cTn fill="hold" id="24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02" st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3">
                      <p:stCondLst>
                        <p:cond delay="indefinite"/>
                      </p:stCondLst>
                      <p:childTnLst>
                        <p:par>
                          <p:cTn fill="hold" id="244">
                            <p:stCondLst>
                              <p:cond delay="0"/>
                            </p:stCondLst>
                            <p:childTnLst>
                              <p:par>
                                <p:cTn fill="hold" id="24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72" st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7">
                      <p:stCondLst>
                        <p:cond delay="indefinite"/>
                      </p:stCondLst>
                      <p:childTnLst>
                        <p:par>
                          <p:cTn fill="hold" id="248">
                            <p:stCondLst>
                              <p:cond delay="0"/>
                            </p:stCondLst>
                            <p:childTnLst>
                              <p:par>
                                <p:cTn fill="hold" id="24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45" st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1">
                      <p:stCondLst>
                        <p:cond delay="indefinite"/>
                      </p:stCondLst>
                      <p:childTnLst>
                        <p:par>
                          <p:cTn fill="hold" id="252">
                            <p:stCondLst>
                              <p:cond delay="0"/>
                            </p:stCondLst>
                            <p:childTnLst>
                              <p:par>
                                <p:cTn fill="hold" id="25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57" st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1115640" y="404640"/>
            <a:ext cx="7113600" cy="561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4000">
                <a:solidFill>
                  <a:srgbClr val="2da2bf"/>
                </a:solidFill>
                <a:latin typeface="Calibri"/>
              </a:rPr>
              <a:t>Activate:</a:t>
            </a:r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251640" y="1124640"/>
            <a:ext cx="3816000" cy="8218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  <a:ea typeface="ＭＳ Ｐゴシック"/>
              </a:rPr>
              <a:t>1. Näin miehen, joka kerjäsi ruokaa.</a:t>
            </a:r>
            <a:endParaRPr/>
          </a:p>
        </p:txBody>
      </p:sp>
      <p:sp>
        <p:nvSpPr>
          <p:cNvPr id="172" name="CustomShape 3"/>
          <p:cNvSpPr/>
          <p:nvPr/>
        </p:nvSpPr>
        <p:spPr>
          <a:xfrm>
            <a:off x="251640" y="1920960"/>
            <a:ext cx="4176360" cy="8222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  <a:ea typeface="ＭＳ Ｐゴシック"/>
              </a:rPr>
              <a:t>2. Kukat, jotka lähetit minulle, olivat ihania.</a:t>
            </a:r>
            <a:endParaRPr/>
          </a:p>
        </p:txBody>
      </p:sp>
      <p:sp>
        <p:nvSpPr>
          <p:cNvPr id="173" name="CustomShape 4"/>
          <p:cNvSpPr/>
          <p:nvPr/>
        </p:nvSpPr>
        <p:spPr>
          <a:xfrm>
            <a:off x="4572000" y="1124640"/>
            <a:ext cx="4320720" cy="8823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000000"/>
                </a:solidFill>
                <a:latin typeface="Calibri"/>
                <a:ea typeface="ＭＳ Ｐゴシック"/>
              </a:rPr>
              <a:t>1. I saw a man who was begging for food. </a:t>
            </a:r>
            <a:endParaRPr/>
          </a:p>
        </p:txBody>
      </p:sp>
      <p:sp>
        <p:nvSpPr>
          <p:cNvPr id="174" name="CustomShape 5"/>
          <p:cNvSpPr/>
          <p:nvPr/>
        </p:nvSpPr>
        <p:spPr>
          <a:xfrm>
            <a:off x="4500000" y="1989000"/>
            <a:ext cx="4392360" cy="8823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000000"/>
                </a:solidFill>
                <a:latin typeface="Calibri"/>
                <a:ea typeface="ＭＳ Ｐゴシック"/>
              </a:rPr>
              <a:t>2. The flowers which you sent me were lovely.</a:t>
            </a:r>
            <a:r>
              <a:rPr lang="fi-FI" sz="26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endParaRPr/>
          </a:p>
        </p:txBody>
      </p:sp>
      <p:sp>
        <p:nvSpPr>
          <p:cNvPr id="175" name="CustomShape 6"/>
          <p:cNvSpPr/>
          <p:nvPr/>
        </p:nvSpPr>
        <p:spPr>
          <a:xfrm>
            <a:off x="4500000" y="2857680"/>
            <a:ext cx="4392360" cy="8827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000000"/>
                </a:solidFill>
                <a:latin typeface="Calibri"/>
                <a:ea typeface="ＭＳ Ｐゴシック"/>
              </a:rPr>
              <a:t>3. Paul, whose car was stolen, had to stay in London.</a:t>
            </a:r>
            <a:r>
              <a:rPr lang="fi-FI" sz="26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endParaRPr/>
          </a:p>
        </p:txBody>
      </p:sp>
      <p:sp>
        <p:nvSpPr>
          <p:cNvPr id="176" name="CustomShape 7"/>
          <p:cNvSpPr/>
          <p:nvPr/>
        </p:nvSpPr>
        <p:spPr>
          <a:xfrm>
            <a:off x="251640" y="2714760"/>
            <a:ext cx="4032000" cy="118800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  <a:ea typeface="ＭＳ Ｐゴシック"/>
              </a:rPr>
              <a:t>3. Paulin, jonka auto varastettiin, piti jäädä Lontooseen. </a:t>
            </a:r>
            <a:endParaRPr/>
          </a:p>
        </p:txBody>
      </p:sp>
      <p:sp>
        <p:nvSpPr>
          <p:cNvPr id="177" name="CustomShape 8"/>
          <p:cNvSpPr/>
          <p:nvPr/>
        </p:nvSpPr>
        <p:spPr>
          <a:xfrm>
            <a:off x="4500000" y="3865680"/>
            <a:ext cx="4463640" cy="8827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000000"/>
                </a:solidFill>
                <a:latin typeface="Calibri"/>
                <a:ea typeface="ＭＳ Ｐゴシック"/>
              </a:rPr>
              <a:t>4. He met some</a:t>
            </a:r>
            <a:r>
              <a:rPr b="1" lang="fi-FI" sz="26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i="1" lang="fi-FI" sz="2600">
                <a:solidFill>
                  <a:srgbClr val="000000"/>
                </a:solidFill>
                <a:latin typeface="Calibri"/>
                <a:ea typeface="ＭＳ Ｐゴシック"/>
              </a:rPr>
              <a:t>people, two of whom were Finns.</a:t>
            </a:r>
            <a:r>
              <a:rPr lang="fi-FI" sz="26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endParaRPr/>
          </a:p>
        </p:txBody>
      </p:sp>
      <p:sp>
        <p:nvSpPr>
          <p:cNvPr id="178" name="CustomShape 9"/>
          <p:cNvSpPr/>
          <p:nvPr/>
        </p:nvSpPr>
        <p:spPr>
          <a:xfrm>
            <a:off x="251640" y="3864960"/>
            <a:ext cx="4032000" cy="8222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  <a:ea typeface="ＭＳ Ｐゴシック"/>
              </a:rPr>
              <a:t>4. Hän tapasi joitain ihmisiä, joista kaksi oli suomalaisia.</a:t>
            </a:r>
            <a:endParaRPr/>
          </a:p>
        </p:txBody>
      </p:sp>
      <p:sp>
        <p:nvSpPr>
          <p:cNvPr id="179" name="CustomShape 10"/>
          <p:cNvSpPr/>
          <p:nvPr/>
        </p:nvSpPr>
        <p:spPr>
          <a:xfrm>
            <a:off x="1115640" y="4881960"/>
            <a:ext cx="7416360" cy="126000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8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  <a:ea typeface="ＭＳ Ｐゴシック"/>
              </a:rPr>
              <a:t>1. ‘</a:t>
            </a:r>
            <a:r>
              <a:rPr b="1" lang="fi-FI" sz="2400">
                <a:solidFill>
                  <a:srgbClr val="000000"/>
                </a:solidFill>
                <a:latin typeface="Calibri"/>
                <a:ea typeface="ＭＳ Ｐゴシック"/>
              </a:rPr>
              <a:t>who</a:t>
            </a:r>
            <a:r>
              <a:rPr lang="fi-FI" sz="2400">
                <a:solidFill>
                  <a:srgbClr val="000000"/>
                </a:solidFill>
                <a:latin typeface="Calibri"/>
                <a:ea typeface="ＭＳ Ｐゴシック"/>
              </a:rPr>
              <a:t>’ ihmisistä  </a:t>
            </a:r>
            <a:endParaRPr/>
          </a:p>
          <a:p>
            <a:pPr>
              <a:lnSpc>
                <a:spcPct val="8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  <a:ea typeface="ＭＳ Ｐゴシック"/>
              </a:rPr>
              <a:t>2. ‘</a:t>
            </a:r>
            <a:r>
              <a:rPr b="1" lang="fi-FI" sz="2400">
                <a:solidFill>
                  <a:srgbClr val="000000"/>
                </a:solidFill>
                <a:latin typeface="Calibri"/>
                <a:ea typeface="ＭＳ Ｐゴシック"/>
              </a:rPr>
              <a:t>which</a:t>
            </a:r>
            <a:r>
              <a:rPr lang="fi-FI" sz="2400">
                <a:solidFill>
                  <a:srgbClr val="000000"/>
                </a:solidFill>
                <a:latin typeface="Calibri"/>
                <a:ea typeface="ＭＳ Ｐゴシック"/>
              </a:rPr>
              <a:t>’ esineistä ja asioista  </a:t>
            </a:r>
            <a:endParaRPr/>
          </a:p>
          <a:p>
            <a:pPr>
              <a:lnSpc>
                <a:spcPct val="8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  <a:ea typeface="ＭＳ Ｐゴシック"/>
              </a:rPr>
              <a:t>3. ‘</a:t>
            </a:r>
            <a:r>
              <a:rPr b="1" lang="fi-FI" sz="2400">
                <a:solidFill>
                  <a:srgbClr val="000000"/>
                </a:solidFill>
                <a:latin typeface="Calibri"/>
                <a:ea typeface="ＭＳ Ｐゴシック"/>
              </a:rPr>
              <a:t>whose</a:t>
            </a:r>
            <a:r>
              <a:rPr lang="fi-FI" sz="2400">
                <a:solidFill>
                  <a:srgbClr val="000000"/>
                </a:solidFill>
                <a:latin typeface="Calibri"/>
                <a:ea typeface="ＭＳ Ｐゴシック"/>
              </a:rPr>
              <a:t>’ omistusmuoto ’jonka’   (who’s = who is/has)  </a:t>
            </a:r>
            <a:endParaRPr/>
          </a:p>
          <a:p>
            <a:pPr>
              <a:lnSpc>
                <a:spcPct val="8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  <a:ea typeface="ＭＳ Ｐゴシック"/>
              </a:rPr>
              <a:t>4. ‘</a:t>
            </a:r>
            <a:r>
              <a:rPr b="1" lang="fi-FI" sz="2400">
                <a:solidFill>
                  <a:srgbClr val="000000"/>
                </a:solidFill>
                <a:latin typeface="Calibri"/>
                <a:ea typeface="ＭＳ Ｐゴシック"/>
              </a:rPr>
              <a:t>whom</a:t>
            </a:r>
            <a:r>
              <a:rPr lang="fi-FI" sz="2400">
                <a:solidFill>
                  <a:srgbClr val="000000"/>
                </a:solidFill>
                <a:latin typeface="Calibri"/>
                <a:ea typeface="ＭＳ Ｐゴシック"/>
              </a:rPr>
              <a:t>’ objektimuoto, ’joista joku/jotkut’ </a:t>
            </a:r>
            <a:endParaRPr/>
          </a:p>
        </p:txBody>
      </p:sp>
    </p:spTree>
  </p:cSld>
  <p:timing>
    <p:tnLst>
      <p:par>
        <p:cTn dur="indefinite" id="255" nodeType="tmRoot" restart="never">
          <p:childTnLst>
            <p:seq>
              <p:cTn dur="indefinite" id="256" nodeType="mainSeq">
                <p:childTnLst>
                  <p:par>
                    <p:cTn fill="hold" id="257" nodeType="clickEffect">
                      <p:stCondLst>
                        <p:cond delay="indefinite"/>
                      </p:stCondLst>
                      <p:childTnLst>
                        <p:par>
                          <p:cTn fill="hold" id="258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7">
                      <p:stCondLst>
                        <p:cond delay="indefinite"/>
                      </p:stCondLst>
                      <p:childTnLst>
                        <p:par>
                          <p:cTn fill="hold" id="268">
                            <p:stCondLst>
                              <p:cond delay="0"/>
                            </p:stCondLst>
                            <p:childTnLst>
                              <p:par>
                                <p:cTn fill="hold" id="26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4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1">
                      <p:stCondLst>
                        <p:cond delay="indefinite"/>
                      </p:stCondLst>
                      <p:childTnLst>
                        <p:par>
                          <p:cTn fill="hold" id="272">
                            <p:stCondLst>
                              <p:cond delay="0"/>
                            </p:stCondLst>
                            <p:childTnLst>
                              <p:par>
                                <p:cTn fill="hold" id="27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5">
                      <p:stCondLst>
                        <p:cond delay="indefinite"/>
                      </p:stCondLst>
                      <p:childTnLst>
                        <p:par>
                          <p:cTn fill="hold" id="276">
                            <p:stCondLst>
                              <p:cond delay="0"/>
                            </p:stCondLst>
                            <p:childTnLst>
                              <p:par>
                                <p:cTn fill="hold" id="27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9" nodeType="clickEffect">
                      <p:stCondLst>
                        <p:cond delay="indefinite"/>
                      </p:stCondLst>
                      <p:childTnLst>
                        <p:par>
                          <p:cTn fill="hold" id="280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8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3" nodeType="clickEffect">
                      <p:stCondLst>
                        <p:cond delay="indefinite"/>
                      </p:stCondLst>
                      <p:childTnLst>
                        <p:par>
                          <p:cTn fill="hold" id="284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4000">
                <a:solidFill>
                  <a:srgbClr val="2da2bf"/>
                </a:solidFill>
                <a:latin typeface="Calibri"/>
              </a:rPr>
              <a:t>Relatiivipronominit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1371600" y="3429000"/>
            <a:ext cx="6400440" cy="1752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ff8119"/>
                </a:solidFill>
                <a:latin typeface="Calibri"/>
              </a:rPr>
              <a:t>joka, mikä 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ff8119"/>
                </a:solidFill>
                <a:latin typeface="Calibri"/>
              </a:rPr>
              <a:t>Relatiivipronomini yhdistää kaksi lausetta.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251640" y="1052640"/>
            <a:ext cx="3816000" cy="8218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  <a:ea typeface="ＭＳ Ｐゴシック"/>
              </a:rPr>
              <a:t>1. Hän on unohtanut kaiken oppimansa.</a:t>
            </a:r>
            <a:endParaRPr/>
          </a:p>
        </p:txBody>
      </p:sp>
      <p:sp>
        <p:nvSpPr>
          <p:cNvPr id="181" name="CustomShape 2"/>
          <p:cNvSpPr/>
          <p:nvPr/>
        </p:nvSpPr>
        <p:spPr>
          <a:xfrm>
            <a:off x="250920" y="1898280"/>
            <a:ext cx="4176360" cy="8222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  <a:ea typeface="ＭＳ Ｐゴシック"/>
              </a:rPr>
              <a:t>2. Muistatko kaiken, mitä sanottiin?</a:t>
            </a:r>
            <a:endParaRPr/>
          </a:p>
        </p:txBody>
      </p:sp>
      <p:sp>
        <p:nvSpPr>
          <p:cNvPr id="182" name="CustomShape 3"/>
          <p:cNvSpPr/>
          <p:nvPr/>
        </p:nvSpPr>
        <p:spPr>
          <a:xfrm>
            <a:off x="4572000" y="1052640"/>
            <a:ext cx="4320720" cy="8823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000000"/>
                </a:solidFill>
                <a:latin typeface="Calibri"/>
                <a:ea typeface="ＭＳ Ｐゴシック"/>
              </a:rPr>
              <a:t>1. She’s forgotten all (that) she learned.</a:t>
            </a:r>
            <a:r>
              <a:rPr lang="fi-FI" sz="26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endParaRPr/>
          </a:p>
        </p:txBody>
      </p:sp>
      <p:sp>
        <p:nvSpPr>
          <p:cNvPr id="183" name="CustomShape 4"/>
          <p:cNvSpPr/>
          <p:nvPr/>
        </p:nvSpPr>
        <p:spPr>
          <a:xfrm>
            <a:off x="4572000" y="1917000"/>
            <a:ext cx="4392360" cy="8823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000000"/>
                </a:solidFill>
                <a:latin typeface="Calibri"/>
                <a:ea typeface="ＭＳ Ｐゴシック"/>
              </a:rPr>
              <a:t>2. Do you remember everything that was said?</a:t>
            </a:r>
            <a:r>
              <a:rPr lang="fi-FI" sz="26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endParaRPr/>
          </a:p>
        </p:txBody>
      </p:sp>
      <p:sp>
        <p:nvSpPr>
          <p:cNvPr id="184" name="CustomShape 5"/>
          <p:cNvSpPr/>
          <p:nvPr/>
        </p:nvSpPr>
        <p:spPr>
          <a:xfrm>
            <a:off x="4606920" y="2713680"/>
            <a:ext cx="4536720" cy="8827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000000"/>
                </a:solidFill>
                <a:latin typeface="Calibri"/>
                <a:ea typeface="ＭＳ Ｐゴシック"/>
              </a:rPr>
              <a:t>3. The first and only thing that matters is trust. </a:t>
            </a:r>
            <a:endParaRPr/>
          </a:p>
        </p:txBody>
      </p:sp>
      <p:sp>
        <p:nvSpPr>
          <p:cNvPr id="185" name="CustomShape 6"/>
          <p:cNvSpPr/>
          <p:nvPr/>
        </p:nvSpPr>
        <p:spPr>
          <a:xfrm>
            <a:off x="250920" y="2690280"/>
            <a:ext cx="4032000" cy="8222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  <a:ea typeface="ＭＳ Ｐゴシック"/>
              </a:rPr>
              <a:t>3. Ensimmäinen ja ainoa asia, joka merkitsee, on luottamus. </a:t>
            </a:r>
            <a:endParaRPr/>
          </a:p>
        </p:txBody>
      </p:sp>
      <p:sp>
        <p:nvSpPr>
          <p:cNvPr id="186" name="CustomShape 7"/>
          <p:cNvSpPr/>
          <p:nvPr/>
        </p:nvSpPr>
        <p:spPr>
          <a:xfrm>
            <a:off x="4572000" y="3577680"/>
            <a:ext cx="4463640" cy="8827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000000"/>
                </a:solidFill>
                <a:latin typeface="Calibri"/>
                <a:ea typeface="ＭＳ Ｐゴシック"/>
              </a:rPr>
              <a:t>4. She is the best athlete (that) we have heard about.</a:t>
            </a:r>
            <a:r>
              <a:rPr lang="fi-FI" sz="26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endParaRPr/>
          </a:p>
        </p:txBody>
      </p:sp>
      <p:sp>
        <p:nvSpPr>
          <p:cNvPr id="187" name="CustomShape 8"/>
          <p:cNvSpPr/>
          <p:nvPr/>
        </p:nvSpPr>
        <p:spPr>
          <a:xfrm>
            <a:off x="179280" y="3553920"/>
            <a:ext cx="4032000" cy="8222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  <a:ea typeface="ＭＳ Ｐゴシック"/>
              </a:rPr>
              <a:t>4. Hän on paras yleisurheilija, josta olemme kuulleet.</a:t>
            </a:r>
            <a:endParaRPr/>
          </a:p>
        </p:txBody>
      </p:sp>
      <p:sp>
        <p:nvSpPr>
          <p:cNvPr id="188" name="CustomShape 9"/>
          <p:cNvSpPr/>
          <p:nvPr/>
        </p:nvSpPr>
        <p:spPr>
          <a:xfrm>
            <a:off x="467640" y="4721760"/>
            <a:ext cx="8352360" cy="14313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200">
                <a:solidFill>
                  <a:srgbClr val="000000"/>
                </a:solidFill>
                <a:latin typeface="Calibri"/>
                <a:ea typeface="ＭＳ Ｐゴシック"/>
              </a:rPr>
              <a:t>’</a:t>
            </a:r>
            <a:r>
              <a:rPr b="1" lang="fi-FI" sz="2200">
                <a:solidFill>
                  <a:srgbClr val="000000"/>
                </a:solidFill>
                <a:latin typeface="Calibri"/>
                <a:ea typeface="ＭＳ Ｐゴシック"/>
              </a:rPr>
              <a:t>that</a:t>
            </a:r>
            <a:r>
              <a:rPr lang="fi-FI" sz="2200">
                <a:solidFill>
                  <a:srgbClr val="000000"/>
                </a:solidFill>
                <a:latin typeface="Calibri"/>
                <a:ea typeface="ＭＳ Ｐゴシック"/>
              </a:rPr>
              <a:t>’ ihmisistä, esineistä ja asioista 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200">
                <a:solidFill>
                  <a:srgbClr val="000000"/>
                </a:solidFill>
                <a:latin typeface="Calibri"/>
                <a:ea typeface="ＭＳ Ｐゴシック"/>
              </a:rPr>
              <a:t>Korrelaattina all (1), thing-loppuiset pronominit (2), järjestysluku (3), superlatiivi (4), last, only (3), much, little 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200">
                <a:solidFill>
                  <a:srgbClr val="000000"/>
                </a:solidFill>
                <a:latin typeface="Calibri"/>
                <a:ea typeface="ＭＳ Ｐゴシック"/>
              </a:rPr>
              <a:t>Ei pilkkua, prepositio lauseen loppuun (4) </a:t>
            </a:r>
            <a:endParaRPr/>
          </a:p>
        </p:txBody>
      </p:sp>
      <p:sp>
        <p:nvSpPr>
          <p:cNvPr id="189" name="CustomShape 10"/>
          <p:cNvSpPr/>
          <p:nvPr/>
        </p:nvSpPr>
        <p:spPr>
          <a:xfrm>
            <a:off x="1115640" y="404640"/>
            <a:ext cx="7113600" cy="561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fi-FI" sz="4000">
                <a:solidFill>
                  <a:srgbClr val="2da2bf"/>
                </a:solidFill>
                <a:latin typeface="Calibri"/>
              </a:rPr>
              <a:t>Activate:</a:t>
            </a:r>
            <a:endParaRPr/>
          </a:p>
        </p:txBody>
      </p:sp>
    </p:spTree>
  </p:cSld>
  <p:timing>
    <p:tnLst>
      <p:par>
        <p:cTn dur="indefinite" id="287" nodeType="tmRoot" restart="never">
          <p:childTnLst>
            <p:seq>
              <p:cTn dur="indefinite" id="288" nodeType="mainSeq">
                <p:childTnLst>
                  <p:par>
                    <p:cTn fill="hold" id="289" nodeType="clickEffect">
                      <p:stCondLst>
                        <p:cond delay="indefinite"/>
                      </p:stCondLst>
                      <p:childTnLst>
                        <p:par>
                          <p:cTn fill="hold" id="290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9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6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5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9">
                      <p:stCondLst>
                        <p:cond delay="indefinite"/>
                      </p:stCondLst>
                      <p:childTnLst>
                        <p:par>
                          <p:cTn fill="hold" id="300">
                            <p:stCondLst>
                              <p:cond delay="0"/>
                            </p:stCondLst>
                            <p:childTnLst>
                              <p:par>
                                <p:cTn fill="hold" id="30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3">
                      <p:stCondLst>
                        <p:cond delay="indefinite"/>
                      </p:stCondLst>
                      <p:childTnLst>
                        <p:par>
                          <p:cTn fill="hold" id="304">
                            <p:stCondLst>
                              <p:cond delay="0"/>
                            </p:stCondLst>
                            <p:childTnLst>
                              <p:par>
                                <p:cTn fill="hold" id="30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7">
                      <p:stCondLst>
                        <p:cond delay="indefinite"/>
                      </p:stCondLst>
                      <p:childTnLst>
                        <p:par>
                          <p:cTn fill="hold" id="308">
                            <p:stCondLst>
                              <p:cond delay="0"/>
                            </p:stCondLst>
                            <p:childTnLst>
                              <p:par>
                                <p:cTn fill="hold" id="30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5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1" nodeType="clickEffect">
                      <p:stCondLst>
                        <p:cond delay="indefinite"/>
                      </p:stCondLst>
                      <p:childTnLst>
                        <p:par>
                          <p:cTn fill="hold" id="312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1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5" nodeType="clickEffect">
                      <p:stCondLst>
                        <p:cond delay="indefinite"/>
                      </p:stCondLst>
                      <p:childTnLst>
                        <p:par>
                          <p:cTn fill="hold" id="316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1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251640" y="1917000"/>
            <a:ext cx="4032000" cy="8823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i-FI" sz="2600">
                <a:solidFill>
                  <a:srgbClr val="2da2bf"/>
                </a:solidFill>
                <a:latin typeface="Calibri"/>
                <a:ea typeface="ＭＳ Ｐゴシック"/>
              </a:rPr>
              <a:t>1. Voitko toistaa, mitä opettaja sanoi?</a:t>
            </a:r>
            <a:endParaRPr/>
          </a:p>
        </p:txBody>
      </p:sp>
      <p:sp>
        <p:nvSpPr>
          <p:cNvPr id="191" name="CustomShape 2"/>
          <p:cNvSpPr/>
          <p:nvPr/>
        </p:nvSpPr>
        <p:spPr>
          <a:xfrm>
            <a:off x="251640" y="3073680"/>
            <a:ext cx="4176360" cy="8827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i-FI" sz="2600">
                <a:solidFill>
                  <a:srgbClr val="2da2bf"/>
                </a:solidFill>
                <a:latin typeface="Calibri"/>
                <a:ea typeface="ＭＳ Ｐゴシック"/>
              </a:rPr>
              <a:t>2. Se, mitä he tekivät, oli väärin.</a:t>
            </a:r>
            <a:endParaRPr/>
          </a:p>
        </p:txBody>
      </p:sp>
      <p:sp>
        <p:nvSpPr>
          <p:cNvPr id="192" name="CustomShape 3"/>
          <p:cNvSpPr/>
          <p:nvPr/>
        </p:nvSpPr>
        <p:spPr>
          <a:xfrm>
            <a:off x="4428000" y="1917000"/>
            <a:ext cx="4464000" cy="12783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000000"/>
                </a:solidFill>
                <a:latin typeface="Calibri"/>
                <a:ea typeface="ＭＳ Ｐゴシック"/>
              </a:rPr>
              <a:t>1. Can you repeat what the teacher said?</a:t>
            </a:r>
            <a:r>
              <a:rPr i="1" lang="fi-FI" sz="26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endParaRPr/>
          </a:p>
        </p:txBody>
      </p:sp>
      <p:sp>
        <p:nvSpPr>
          <p:cNvPr id="193" name="CustomShape 4"/>
          <p:cNvSpPr/>
          <p:nvPr/>
        </p:nvSpPr>
        <p:spPr>
          <a:xfrm>
            <a:off x="4428000" y="3069000"/>
            <a:ext cx="4392360" cy="4863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000000"/>
                </a:solidFill>
                <a:latin typeface="Calibri"/>
                <a:ea typeface="ＭＳ Ｐゴシック"/>
              </a:rPr>
              <a:t>2. What they did was wrong.</a:t>
            </a:r>
            <a:r>
              <a:rPr lang="fi-FI" sz="26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endParaRPr/>
          </a:p>
        </p:txBody>
      </p:sp>
      <p:sp>
        <p:nvSpPr>
          <p:cNvPr id="194" name="CustomShape 5"/>
          <p:cNvSpPr/>
          <p:nvPr/>
        </p:nvSpPr>
        <p:spPr>
          <a:xfrm>
            <a:off x="1331640" y="4264920"/>
            <a:ext cx="6912360" cy="5173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000000"/>
                </a:solidFill>
                <a:latin typeface="Calibri"/>
                <a:ea typeface="ＭＳ Ｐゴシック"/>
              </a:rPr>
              <a:t>what</a:t>
            </a:r>
            <a:r>
              <a:rPr lang="fi-FI" sz="2800">
                <a:solidFill>
                  <a:srgbClr val="000000"/>
                </a:solidFill>
                <a:latin typeface="Calibri"/>
                <a:ea typeface="ＭＳ Ｐゴシック"/>
              </a:rPr>
              <a:t> = ’se mikä’ </a:t>
            </a:r>
            <a:r>
              <a:rPr lang="fi-FI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fi-FI" sz="2800">
                <a:solidFill>
                  <a:srgbClr val="000000"/>
                </a:solidFill>
                <a:latin typeface="Calibri"/>
                <a:ea typeface="ＭＳ Ｐゴシック"/>
              </a:rPr>
              <a:t>Ei korrelaattia </a:t>
            </a:r>
            <a:endParaRPr/>
          </a:p>
        </p:txBody>
      </p:sp>
      <p:sp>
        <p:nvSpPr>
          <p:cNvPr id="195" name="CustomShape 6"/>
          <p:cNvSpPr/>
          <p:nvPr/>
        </p:nvSpPr>
        <p:spPr>
          <a:xfrm>
            <a:off x="1115640" y="404640"/>
            <a:ext cx="7113600" cy="561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fi-FI" sz="4000">
                <a:solidFill>
                  <a:srgbClr val="2da2bf"/>
                </a:solidFill>
                <a:latin typeface="Calibri"/>
              </a:rPr>
              <a:t>Activate:</a:t>
            </a:r>
            <a:endParaRPr/>
          </a:p>
        </p:txBody>
      </p:sp>
    </p:spTree>
  </p:cSld>
  <p:timing>
    <p:tnLst>
      <p:par>
        <p:cTn dur="indefinite" id="319" nodeType="tmRoot" restart="never">
          <p:childTnLst>
            <p:seq>
              <p:cTn dur="indefinite" id="320" nodeType="mainSeq">
                <p:childTnLst>
                  <p:par>
                    <p:cTn fill="hold" id="321" nodeType="clickEffect">
                      <p:stCondLst>
                        <p:cond delay="indefinite"/>
                      </p:stCondLst>
                      <p:childTnLst>
                        <p:par>
                          <p:cTn fill="hold" id="322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3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7">
                      <p:stCondLst>
                        <p:cond delay="indefinite"/>
                      </p:stCondLst>
                      <p:childTnLst>
                        <p:par>
                          <p:cTn fill="hold" id="328">
                            <p:stCondLst>
                              <p:cond delay="0"/>
                            </p:stCondLst>
                            <p:childTnLst>
                              <p:par>
                                <p:cTn fill="hold" id="32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1" nodeType="clickEffect">
                      <p:stCondLst>
                        <p:cond delay="indefinite"/>
                      </p:stCondLst>
                      <p:childTnLst>
                        <p:par>
                          <p:cTn fill="hold" id="332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3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5" nodeType="clickEffect">
                      <p:stCondLst>
                        <p:cond delay="indefinite"/>
                      </p:stCondLst>
                      <p:childTnLst>
                        <p:par>
                          <p:cTn fill="hold" id="336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4356000" y="2139840"/>
            <a:ext cx="4536720" cy="12787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000000"/>
                </a:solidFill>
                <a:latin typeface="Calibri"/>
                <a:ea typeface="ＭＳ Ｐゴシック"/>
              </a:rPr>
              <a:t>1. The car (that) he bought last week looks great.</a:t>
            </a:r>
            <a:r>
              <a:rPr i="1" lang="fi-FI" sz="2600">
                <a:solidFill>
                  <a:srgbClr val="000000"/>
                </a:solidFill>
                <a:latin typeface="Calibri"/>
                <a:ea typeface="ＭＳ Ｐゴシック"/>
              </a:rPr>
              <a:t>
</a:t>
            </a:r>
            <a:endParaRPr/>
          </a:p>
        </p:txBody>
      </p:sp>
      <p:sp>
        <p:nvSpPr>
          <p:cNvPr id="197" name="CustomShape 2"/>
          <p:cNvSpPr/>
          <p:nvPr/>
        </p:nvSpPr>
        <p:spPr>
          <a:xfrm>
            <a:off x="323640" y="2136960"/>
            <a:ext cx="4032000" cy="8222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  <a:ea typeface="ＭＳ Ｐゴシック"/>
              </a:rPr>
              <a:t>1. Auto, jonka hän osti viime viikolla, näyttää upealta. </a:t>
            </a:r>
            <a:endParaRPr/>
          </a:p>
        </p:txBody>
      </p:sp>
      <p:sp>
        <p:nvSpPr>
          <p:cNvPr id="198" name="CustomShape 3"/>
          <p:cNvSpPr/>
          <p:nvPr/>
        </p:nvSpPr>
        <p:spPr>
          <a:xfrm>
            <a:off x="4356000" y="3363120"/>
            <a:ext cx="4463640" cy="11570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i="1" lang="fi-FI" sz="2600">
                <a:solidFill>
                  <a:srgbClr val="000000"/>
                </a:solidFill>
                <a:latin typeface="Calibri"/>
                <a:ea typeface="ＭＳ Ｐゴシック"/>
              </a:rPr>
              <a:t>2. The man that sold it to him looked reliable.</a:t>
            </a:r>
            <a:r>
              <a:rPr lang="fi-FI" sz="26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9" name="CustomShape 4"/>
          <p:cNvSpPr/>
          <p:nvPr/>
        </p:nvSpPr>
        <p:spPr>
          <a:xfrm>
            <a:off x="323640" y="3432960"/>
            <a:ext cx="4032000" cy="8222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  <a:ea typeface="ＭＳ Ｐゴシック"/>
              </a:rPr>
              <a:t>2. Mies, joka myi sen hänelle, näytti luotettavalta.</a:t>
            </a:r>
            <a:endParaRPr/>
          </a:p>
        </p:txBody>
      </p:sp>
      <p:sp>
        <p:nvSpPr>
          <p:cNvPr id="200" name="CustomShape 5"/>
          <p:cNvSpPr/>
          <p:nvPr/>
        </p:nvSpPr>
        <p:spPr>
          <a:xfrm>
            <a:off x="1115640" y="4800960"/>
            <a:ext cx="6480360" cy="8222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Arial"/>
                <a:ea typeface="ＭＳ Ｐゴシック"/>
              </a:rPr>
              <a:t>Relatiivipronominia ei voi jättää pois, jos se on relatiivilauseen subjekti.</a:t>
            </a:r>
            <a:endParaRPr/>
          </a:p>
        </p:txBody>
      </p:sp>
      <p:sp>
        <p:nvSpPr>
          <p:cNvPr id="201" name="CustomShape 6"/>
          <p:cNvSpPr/>
          <p:nvPr/>
        </p:nvSpPr>
        <p:spPr>
          <a:xfrm>
            <a:off x="323640" y="1112040"/>
            <a:ext cx="6408360" cy="4564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  <a:ea typeface="ＭＳ Ｐゴシック"/>
              </a:rPr>
              <a:t>Voiko relatiivipronominin jättää pois? </a:t>
            </a:r>
            <a:endParaRPr/>
          </a:p>
        </p:txBody>
      </p:sp>
      <p:sp>
        <p:nvSpPr>
          <p:cNvPr id="202" name="CustomShape 7"/>
          <p:cNvSpPr/>
          <p:nvPr/>
        </p:nvSpPr>
        <p:spPr>
          <a:xfrm>
            <a:off x="1115640" y="404640"/>
            <a:ext cx="7113600" cy="561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000">
                <a:solidFill>
                  <a:srgbClr val="2da2bf"/>
                </a:solidFill>
                <a:latin typeface="Calibri"/>
              </a:rPr>
              <a:t>Activate:</a:t>
            </a:r>
            <a:endParaRPr/>
          </a:p>
        </p:txBody>
      </p:sp>
    </p:spTree>
  </p:cSld>
  <p:timing>
    <p:tnLst>
      <p:par>
        <p:cTn dur="indefinite" id="339" nodeType="tmRoot" restart="never">
          <p:childTnLst>
            <p:seq>
              <p:cTn dur="indefinite" id="340" nodeType="mainSeq">
                <p:childTnLst>
                  <p:par>
                    <p:cTn fill="hold" id="341" nodeType="clickEffect">
                      <p:stCondLst>
                        <p:cond delay="indefinite"/>
                      </p:stCondLst>
                      <p:childTnLst>
                        <p:par>
                          <p:cTn fill="hold" id="342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5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4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5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7">
                      <p:stCondLst>
                        <p:cond delay="indefinite"/>
                      </p:stCondLst>
                      <p:childTnLst>
                        <p:par>
                          <p:cTn fill="hold" id="348">
                            <p:stCondLst>
                              <p:cond delay="0"/>
                            </p:stCondLst>
                            <p:childTnLst>
                              <p:par>
                                <p:cTn fill="hold" id="34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5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1" nodeType="clickEffect">
                      <p:stCondLst>
                        <p:cond delay="indefinite"/>
                      </p:stCondLst>
                      <p:childTnLst>
                        <p:par>
                          <p:cTn fill="hold" id="352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5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5" nodeType="clickEffect">
                      <p:stCondLst>
                        <p:cond delay="indefinite"/>
                      </p:stCondLst>
                      <p:childTnLst>
                        <p:par>
                          <p:cTn fill="hold" id="356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5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692640"/>
            <a:ext cx="7848360" cy="503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3100">
                <a:solidFill>
                  <a:srgbClr val="2da2bf"/>
                </a:solidFill>
                <a:latin typeface="Calibri"/>
              </a:rPr>
              <a:t>
</a:t>
            </a:r>
            <a:r>
              <a:rPr lang="fi-FI" sz="3100">
                <a:solidFill>
                  <a:srgbClr val="2da2bf"/>
                </a:solidFill>
                <a:latin typeface="Calibri"/>
              </a:rPr>
              <a:t>Etsi seuraavista lauseista relatiivipronominit.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457200" y="1412640"/>
            <a:ext cx="8146800" cy="4608000"/>
          </a:xfrm>
          <a:prstGeom prst="rect">
            <a:avLst/>
          </a:prstGeom>
        </p:spPr>
        <p:txBody>
          <a:bodyPr/>
          <a:p>
            <a:pPr>
              <a:lnSpc>
                <a:spcPct val="110000"/>
              </a:lnSpc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Pasta meals, which many of us enjoy, can be quick to make.</a:t>
            </a:r>
            <a:endParaRPr/>
          </a:p>
          <a:p>
            <a:pPr>
              <a:lnSpc>
                <a:spcPct val="110000"/>
              </a:lnSpc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This is the film that everyone is raving about.</a:t>
            </a:r>
            <a:endParaRPr/>
          </a:p>
          <a:p>
            <a:pPr>
              <a:lnSpc>
                <a:spcPct val="110000"/>
              </a:lnSpc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People who are always late are annoying.</a:t>
            </a:r>
            <a:endParaRPr/>
          </a:p>
          <a:p>
            <a:pPr>
              <a:lnSpc>
                <a:spcPct val="110000"/>
              </a:lnSpc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This is the politician to whom I will give my vote.</a:t>
            </a:r>
            <a:endParaRPr/>
          </a:p>
          <a:p>
            <a:pPr>
              <a:lnSpc>
                <a:spcPct val="110000"/>
              </a:lnSpc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I have a friend whose cat is adorable.</a:t>
            </a:r>
            <a:endParaRPr/>
          </a:p>
          <a:p>
            <a:pPr>
              <a:lnSpc>
                <a:spcPct val="110000"/>
              </a:lnSpc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I didn’t take an umbrella, which was a huge mistake.</a:t>
            </a:r>
            <a:endParaRPr/>
          </a:p>
          <a:p>
            <a:pPr>
              <a:lnSpc>
                <a:spcPct val="110000"/>
              </a:lnSpc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What I just saw was unbelievable.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692640"/>
            <a:ext cx="7848360" cy="503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3100">
                <a:solidFill>
                  <a:srgbClr val="2da2bf"/>
                </a:solidFill>
                <a:latin typeface="Calibri"/>
              </a:rPr>
              <a:t>
</a:t>
            </a:r>
            <a:r>
              <a:rPr lang="fi-FI" sz="3100">
                <a:solidFill>
                  <a:srgbClr val="2da2bf"/>
                </a:solidFill>
                <a:latin typeface="Calibri"/>
              </a:rPr>
              <a:t>Etsi seuraavista lauseista relatiivipronominit.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323640" y="1412640"/>
            <a:ext cx="8640720" cy="4608000"/>
          </a:xfrm>
          <a:prstGeom prst="rect">
            <a:avLst/>
          </a:prstGeom>
        </p:spPr>
        <p:txBody>
          <a:bodyPr/>
          <a:p>
            <a:pPr>
              <a:lnSpc>
                <a:spcPct val="110000"/>
              </a:lnSpc>
              <a:buFont typeface="Calibri"/>
              <a:buAutoNum type="arabicPeriod"/>
            </a:pPr>
            <a:r>
              <a:rPr lang="fi-FI" sz="2600">
                <a:solidFill>
                  <a:srgbClr val="000000"/>
                </a:solidFill>
                <a:latin typeface="Calibri"/>
              </a:rPr>
              <a:t>Pasta meals, </a:t>
            </a:r>
            <a:r>
              <a:rPr b="1" lang="fi-FI" sz="2600">
                <a:solidFill>
                  <a:srgbClr val="2da2bf"/>
                </a:solidFill>
                <a:latin typeface="Calibri"/>
              </a:rPr>
              <a:t>which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 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many of us enjoy, can be quick to make.</a:t>
            </a:r>
            <a:endParaRPr/>
          </a:p>
          <a:p>
            <a:pPr>
              <a:lnSpc>
                <a:spcPct val="110000"/>
              </a:lnSpc>
              <a:buFont typeface="Calibri"/>
              <a:buAutoNum type="arabicPeriod"/>
            </a:pPr>
            <a:r>
              <a:rPr lang="fi-FI" sz="2600">
                <a:solidFill>
                  <a:srgbClr val="000000"/>
                </a:solidFill>
                <a:latin typeface="Calibri"/>
              </a:rPr>
              <a:t>This is the film </a:t>
            </a:r>
            <a:r>
              <a:rPr b="1" lang="fi-FI" sz="2600">
                <a:solidFill>
                  <a:srgbClr val="2da2bf"/>
                </a:solidFill>
                <a:latin typeface="Calibri"/>
              </a:rPr>
              <a:t>that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 everyone is raving about.</a:t>
            </a:r>
            <a:endParaRPr/>
          </a:p>
          <a:p>
            <a:pPr>
              <a:lnSpc>
                <a:spcPct val="110000"/>
              </a:lnSpc>
              <a:buFont typeface="Calibri"/>
              <a:buAutoNum type="arabicPeriod"/>
            </a:pPr>
            <a:r>
              <a:rPr lang="fi-FI" sz="2600">
                <a:solidFill>
                  <a:srgbClr val="000000"/>
                </a:solidFill>
                <a:latin typeface="Calibri"/>
              </a:rPr>
              <a:t>People </a:t>
            </a:r>
            <a:r>
              <a:rPr b="1" lang="fi-FI" sz="2600">
                <a:solidFill>
                  <a:srgbClr val="2da2bf"/>
                </a:solidFill>
                <a:latin typeface="Calibri"/>
              </a:rPr>
              <a:t>who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 are always late are annoying.</a:t>
            </a:r>
            <a:endParaRPr/>
          </a:p>
          <a:p>
            <a:pPr>
              <a:lnSpc>
                <a:spcPct val="110000"/>
              </a:lnSpc>
              <a:buFont typeface="Calibri"/>
              <a:buAutoNum type="arabicPeriod"/>
            </a:pPr>
            <a:r>
              <a:rPr lang="fi-FI" sz="2600">
                <a:solidFill>
                  <a:srgbClr val="000000"/>
                </a:solidFill>
                <a:latin typeface="Calibri"/>
              </a:rPr>
              <a:t>This is the politician to </a:t>
            </a:r>
            <a:r>
              <a:rPr b="1" lang="fi-FI" sz="2600">
                <a:solidFill>
                  <a:srgbClr val="2da2bf"/>
                </a:solidFill>
                <a:latin typeface="Calibri"/>
              </a:rPr>
              <a:t>whom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 I will give my vote.</a:t>
            </a:r>
            <a:endParaRPr/>
          </a:p>
          <a:p>
            <a:pPr>
              <a:lnSpc>
                <a:spcPct val="110000"/>
              </a:lnSpc>
              <a:buFont typeface="Calibri"/>
              <a:buAutoNum type="arabicPeriod"/>
            </a:pPr>
            <a:r>
              <a:rPr lang="fi-FI" sz="2600">
                <a:solidFill>
                  <a:srgbClr val="000000"/>
                </a:solidFill>
                <a:latin typeface="Calibri"/>
              </a:rPr>
              <a:t>I have a friend </a:t>
            </a:r>
            <a:r>
              <a:rPr b="1" lang="fi-FI" sz="2600">
                <a:solidFill>
                  <a:srgbClr val="2da2bf"/>
                </a:solidFill>
                <a:latin typeface="Calibri"/>
              </a:rPr>
              <a:t>whose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 cat is adorable.</a:t>
            </a:r>
            <a:endParaRPr/>
          </a:p>
          <a:p>
            <a:pPr>
              <a:lnSpc>
                <a:spcPct val="110000"/>
              </a:lnSpc>
              <a:buFont typeface="Calibri"/>
              <a:buAutoNum type="arabicPeriod"/>
            </a:pPr>
            <a:r>
              <a:rPr lang="fi-FI" sz="2600">
                <a:solidFill>
                  <a:srgbClr val="000000"/>
                </a:solidFill>
                <a:latin typeface="Calibri"/>
              </a:rPr>
              <a:t>I didn’t take an umbrella, </a:t>
            </a:r>
            <a:r>
              <a:rPr b="1" lang="fi-FI" sz="2600">
                <a:solidFill>
                  <a:srgbClr val="2da2bf"/>
                </a:solidFill>
                <a:latin typeface="Calibri"/>
              </a:rPr>
              <a:t>which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 was a huge mistake.</a:t>
            </a:r>
            <a:endParaRPr/>
          </a:p>
          <a:p>
            <a:pPr>
              <a:lnSpc>
                <a:spcPct val="110000"/>
              </a:lnSpc>
              <a:buFont typeface="Calibri"/>
              <a:buAutoNum type="arabicPeriod"/>
            </a:pPr>
            <a:r>
              <a:rPr b="1" lang="fi-FI" sz="2600">
                <a:solidFill>
                  <a:srgbClr val="2da2bf"/>
                </a:solidFill>
                <a:latin typeface="Calibri"/>
              </a:rPr>
              <a:t>What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 I just saw was unbelievable.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5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07" st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48" st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00" st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39" st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92" st="2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26" st="2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9219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Relatiivipronominit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457200" y="1600200"/>
            <a:ext cx="8229240" cy="3484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Mikä seuraavassa virkkeessä on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 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relatiivipronomini?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 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korrelaatti eli sana, johon viitataan?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 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relatiivilause?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000000"/>
                </a:solidFill>
                <a:latin typeface="Calibri"/>
              </a:rPr>
              <a:t>The guy who plays the trumpet lives upstairs from me.</a:t>
            </a:r>
            <a:r>
              <a:rPr i="1" lang="fi-FI" sz="28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250920" y="476280"/>
            <a:ext cx="8229240" cy="55447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i="1" lang="fi-FI" sz="2400">
                <a:solidFill>
                  <a:srgbClr val="ff0000"/>
                </a:solidFill>
                <a:latin typeface="Calibri"/>
              </a:rPr>
              <a:t> 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000000"/>
                </a:solidFill>
                <a:latin typeface="Calibri"/>
              </a:rPr>
              <a:t>The guy who plays the trumpet lives upstairs from me.</a:t>
            </a:r>
            <a:r>
              <a:rPr i="1" lang="fi-FI" sz="28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  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c00000"/>
                </a:solidFill>
                <a:latin typeface="Calibri"/>
              </a:rPr>
              <a:t>relatiivipronomini</a:t>
            </a:r>
            <a:endParaRPr/>
          </a:p>
          <a:p>
            <a:pPr>
              <a:lnSpc>
                <a:spcPct val="255000"/>
              </a:lnSpc>
            </a:pPr>
            <a:r>
              <a:rPr b="1" lang="fi-FI" sz="2400">
                <a:solidFill>
                  <a:srgbClr val="0070c0"/>
                </a:solidFill>
                <a:latin typeface="Calibri"/>
                <a:ea typeface="ＭＳ Ｐゴシック"/>
              </a:rPr>
              <a:t>korrelaatti eli sana, johon viitataan</a:t>
            </a:r>
            <a:endParaRPr/>
          </a:p>
          <a:p>
            <a:pPr>
              <a:lnSpc>
                <a:spcPct val="255000"/>
              </a:lnSpc>
            </a:pPr>
            <a:r>
              <a:rPr b="1" lang="fi-FI" sz="2400">
                <a:solidFill>
                  <a:srgbClr val="7d3c4a"/>
                </a:solidFill>
                <a:latin typeface="Calibri"/>
                <a:ea typeface="ＭＳ Ｐゴシック"/>
              </a:rPr>
              <a:t>relatiivilause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  <a:ea typeface="ＭＳ Ｐゴシック"/>
              </a:rPr>
              <a:t>(Päälause: The guy … lives upstairs from me.)</a:t>
            </a:r>
            <a:endParaRPr/>
          </a:p>
          <a:p>
            <a:pPr>
              <a:lnSpc>
                <a:spcPct val="255000"/>
              </a:lnSpc>
            </a:pPr>
            <a:endParaRPr/>
          </a:p>
          <a:p>
            <a:pPr>
              <a:lnSpc>
                <a:spcPct val="255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1" name="Line 2"/>
          <p:cNvSpPr/>
          <p:nvPr/>
        </p:nvSpPr>
        <p:spPr>
          <a:xfrm flipV="1">
            <a:off x="1907640" y="1916640"/>
            <a:ext cx="0" cy="720000"/>
          </a:xfrm>
          <a:prstGeom prst="line">
            <a:avLst/>
          </a:prstGeom>
          <a:ln w="38160">
            <a:solidFill>
              <a:srgbClr val="da1f28"/>
            </a:solidFill>
            <a:round/>
            <a:tailEnd len="lg" type="triangle" w="lg"/>
          </a:ln>
        </p:spPr>
      </p:sp>
      <p:sp>
        <p:nvSpPr>
          <p:cNvPr id="132" name="Line 3"/>
          <p:cNvSpPr/>
          <p:nvPr/>
        </p:nvSpPr>
        <p:spPr>
          <a:xfrm flipV="1">
            <a:off x="1043280" y="1844640"/>
            <a:ext cx="0" cy="1800360"/>
          </a:xfrm>
          <a:prstGeom prst="line">
            <a:avLst/>
          </a:prstGeom>
          <a:ln w="38160">
            <a:solidFill>
              <a:srgbClr val="0070c0"/>
            </a:solidFill>
            <a:round/>
            <a:tailEnd len="lg" type="triangle" w="lg"/>
          </a:ln>
        </p:spPr>
      </p:sp>
      <p:sp>
        <p:nvSpPr>
          <p:cNvPr id="133" name="Line 4"/>
          <p:cNvSpPr/>
          <p:nvPr/>
        </p:nvSpPr>
        <p:spPr>
          <a:xfrm flipV="1">
            <a:off x="1836360" y="1988640"/>
            <a:ext cx="1547280" cy="3024360"/>
          </a:xfrm>
          <a:prstGeom prst="line">
            <a:avLst/>
          </a:prstGeom>
          <a:ln w="38160">
            <a:solidFill>
              <a:srgbClr val="7d3c4a"/>
            </a:solidFill>
            <a:round/>
            <a:tailEnd len="lg" type="triangle" w="lg"/>
          </a:ln>
        </p:spPr>
      </p:sp>
      <p:sp>
        <p:nvSpPr>
          <p:cNvPr id="134" name="CustomShape 5"/>
          <p:cNvSpPr/>
          <p:nvPr/>
        </p:nvSpPr>
        <p:spPr>
          <a:xfrm>
            <a:off x="1547640" y="1304640"/>
            <a:ext cx="719640" cy="503640"/>
          </a:xfrm>
          <a:prstGeom prst="ellipse">
            <a:avLst/>
          </a:prstGeom>
          <a:noFill/>
          <a:ln w="25560">
            <a:solidFill>
              <a:srgbClr val="da1f28"/>
            </a:solidFill>
            <a:round/>
          </a:ln>
        </p:spPr>
      </p:sp>
      <p:sp>
        <p:nvSpPr>
          <p:cNvPr id="135" name="CustomShape 6"/>
          <p:cNvSpPr/>
          <p:nvPr/>
        </p:nvSpPr>
        <p:spPr>
          <a:xfrm>
            <a:off x="251640" y="1268640"/>
            <a:ext cx="1295640" cy="503640"/>
          </a:xfrm>
          <a:prstGeom prst="ellipse">
            <a:avLst/>
          </a:prstGeom>
          <a:noFill/>
          <a:ln w="25560">
            <a:solidFill>
              <a:srgbClr val="21778d"/>
            </a:solidFill>
            <a:round/>
          </a:ln>
        </p:spPr>
      </p:sp>
      <p:sp>
        <p:nvSpPr>
          <p:cNvPr id="136" name="Line 7"/>
          <p:cNvSpPr/>
          <p:nvPr/>
        </p:nvSpPr>
        <p:spPr>
          <a:xfrm flipV="1">
            <a:off x="1619640" y="1844640"/>
            <a:ext cx="3240360" cy="31680"/>
          </a:xfrm>
          <a:prstGeom prst="line">
            <a:avLst/>
          </a:prstGeom>
          <a:ln w="38160">
            <a:solidFill>
              <a:srgbClr val="7d3c4a"/>
            </a:solidFill>
            <a:round/>
          </a:ln>
        </p:spPr>
      </p:sp>
    </p:spTree>
  </p:cSld>
  <p:timing>
    <p:tnLst>
      <p:par>
        <p:cTn dur="indefinite" id="33" nodeType="tmRoot" restart="never">
          <p:childTnLst>
            <p:seq>
              <p:cTn dur="indefinite" id="34" nodeType="mainSeq">
                <p:childTnLst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87" st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25" st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40" st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89" st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Who, whom, whose 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179280" y="1600200"/>
            <a:ext cx="8784720" cy="5068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i="1" lang="fi-FI" sz="32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A person </a:t>
            </a:r>
            <a:r>
              <a:rPr b="1" i="1" lang="fi-FI" sz="3200">
                <a:solidFill>
                  <a:srgbClr val="2da2bf"/>
                </a:solidFill>
                <a:latin typeface="Calibri"/>
              </a:rPr>
              <a:t>who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 snores is difficult to live with.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2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I hate women </a:t>
            </a:r>
            <a:r>
              <a:rPr b="1" i="1" lang="fi-FI" sz="3200">
                <a:solidFill>
                  <a:srgbClr val="2da2bf"/>
                </a:solidFill>
                <a:latin typeface="Calibri"/>
              </a:rPr>
              <a:t>who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 wear too much perfume.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00000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b="1" i="1" lang="fi-FI" sz="2800">
                <a:solidFill>
                  <a:srgbClr val="000000"/>
                </a:solidFill>
                <a:latin typeface="Calibri"/>
              </a:rPr>
              <a:t>who</a:t>
            </a:r>
            <a:r>
              <a:rPr b="1" lang="fi-FI" sz="2800">
                <a:solidFill>
                  <a:srgbClr val="000000"/>
                </a:solidFill>
                <a:latin typeface="Calibri"/>
              </a:rPr>
              <a:t> viittaa ihmisiin 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b="1" i="1" lang="fi-FI" sz="2800">
                <a:solidFill>
                  <a:srgbClr val="000000"/>
                </a:solidFill>
                <a:latin typeface="Calibri"/>
              </a:rPr>
              <a:t>who</a:t>
            </a:r>
            <a:r>
              <a:rPr b="1" lang="fi-FI" sz="2800">
                <a:solidFill>
                  <a:srgbClr val="000000"/>
                </a:solidFill>
                <a:latin typeface="Calibri"/>
              </a:rPr>
              <a:t> on sekä yksikkö että monikko 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(a person/women who)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63" nodeType="tmRoot" restart="never">
          <p:childTnLst>
            <p:seq>
              <p:cTn dur="indefinite" id="64" nodeType="mainSeq">
                <p:childTnLst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15" st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69" st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67640" y="1182600"/>
            <a:ext cx="8229240" cy="52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i="1" lang="fi-FI" sz="32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Here is the man to </a:t>
            </a:r>
            <a:r>
              <a:rPr b="1" i="1" lang="fi-FI" sz="3200">
                <a:solidFill>
                  <a:srgbClr val="2da2bf"/>
                </a:solidFill>
                <a:latin typeface="Calibri"/>
              </a:rPr>
              <a:t>whom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 you should speak.</a:t>
            </a:r>
            <a:endParaRPr/>
          </a:p>
          <a:p>
            <a:pPr>
              <a:lnSpc>
                <a:spcPct val="90000"/>
              </a:lnSpc>
            </a:pPr>
            <a:r>
              <a:rPr i="1" lang="fi-FI" sz="32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Sue has four brothers, two of </a:t>
            </a:r>
            <a:r>
              <a:rPr b="1" i="1" lang="fi-FI" sz="3200">
                <a:solidFill>
                  <a:srgbClr val="2da2bf"/>
                </a:solidFill>
                <a:latin typeface="Calibri"/>
              </a:rPr>
              <a:t>whom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 / of </a:t>
            </a:r>
            <a:r>
              <a:rPr b="1" i="1" lang="fi-FI" sz="3200">
                <a:solidFill>
                  <a:srgbClr val="2da2bf"/>
                </a:solidFill>
                <a:latin typeface="Calibri"/>
              </a:rPr>
              <a:t>whom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 two live abroad.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fi-FI" sz="2800">
                <a:solidFill>
                  <a:srgbClr val="000000"/>
                </a:solidFill>
                <a:latin typeface="Calibri"/>
              </a:rPr>
              <a:t>Mikä muoto on whom? </a:t>
            </a:r>
            <a:endParaRPr/>
          </a:p>
          <a:p>
            <a:pPr>
              <a:lnSpc>
                <a:spcPct val="90000"/>
              </a:lnSpc>
              <a:buFont charset="2" typeface="Wingdings"/>
              <a:buChar char=""/>
            </a:pPr>
            <a:r>
              <a:rPr b="1" lang="fi-FI" sz="2800">
                <a:solidFill>
                  <a:srgbClr val="000000"/>
                </a:solidFill>
                <a:latin typeface="Calibri"/>
              </a:rPr>
              <a:t> </a:t>
            </a:r>
            <a:r>
              <a:rPr b="1" i="1" lang="fi-FI" sz="2800">
                <a:solidFill>
                  <a:srgbClr val="000000"/>
                </a:solidFill>
                <a:latin typeface="Calibri"/>
              </a:rPr>
              <a:t>whom</a:t>
            </a:r>
            <a:r>
              <a:rPr b="1" lang="fi-FI" sz="2800">
                <a:solidFill>
                  <a:srgbClr val="000000"/>
                </a:solidFill>
                <a:latin typeface="Calibri"/>
              </a:rPr>
              <a:t> on objektimuoto (sekä preposition jälkeen)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charset="2" typeface="Wingdings"/>
              <a:buChar char="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 </a:t>
            </a:r>
            <a:r>
              <a:rPr i="1" lang="fi-FI" sz="2800">
                <a:solidFill>
                  <a:srgbClr val="000000"/>
                </a:solidFill>
                <a:latin typeface="Calibri"/>
              </a:rPr>
              <a:t>whom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 korvataan useimmiten nykyään muodolla ’who’</a:t>
            </a:r>
            <a:endParaRPr/>
          </a:p>
          <a:p>
            <a:pPr>
              <a:lnSpc>
                <a:spcPct val="90000"/>
              </a:lnSpc>
            </a:pPr>
            <a:r>
              <a:rPr lang="fi-FI" sz="2800">
                <a:solidFill>
                  <a:srgbClr val="000000"/>
                </a:solidFill>
                <a:latin typeface="Wingdings"/>
              </a:rPr>
              <a:t>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joista kaksi </a:t>
            </a:r>
            <a:r>
              <a:rPr i="1" lang="fi-FI" sz="2800">
                <a:solidFill>
                  <a:srgbClr val="000000"/>
                </a:solidFill>
                <a:latin typeface="Calibri"/>
              </a:rPr>
              <a:t>= two of whom 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tai</a:t>
            </a:r>
            <a:r>
              <a:rPr i="1" lang="fi-FI" sz="2800">
                <a:solidFill>
                  <a:srgbClr val="000000"/>
                </a:solidFill>
                <a:latin typeface="Calibri"/>
              </a:rPr>
              <a:t> of whom two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140" name="CustomShape 2"/>
          <p:cNvSpPr/>
          <p:nvPr/>
        </p:nvSpPr>
        <p:spPr>
          <a:xfrm>
            <a:off x="467640" y="404640"/>
            <a:ext cx="8146800" cy="777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i-FI" sz="3200">
                <a:solidFill>
                  <a:srgbClr val="2da2bf"/>
                </a:solidFill>
                <a:latin typeface="Calibri"/>
              </a:rPr>
              <a:t>Who, whom, whose</a:t>
            </a:r>
            <a:r>
              <a:rPr lang="fi-FI" sz="3200">
                <a:solidFill>
                  <a:srgbClr val="2da2bf"/>
                </a:solidFill>
                <a:latin typeface="Calibri"/>
              </a:rPr>
              <a:t> </a:t>
            </a:r>
            <a:endParaRPr/>
          </a:p>
        </p:txBody>
      </p:sp>
    </p:spTree>
  </p:cSld>
  <p:timing>
    <p:tnLst>
      <p:par>
        <p:cTn dur="indefinite" id="73" nodeType="tmRoot" restart="never">
          <p:childTnLst>
            <p:seq>
              <p:cTn dur="indefinite" id="74" nodeType="mainSeq">
                <p:childTnLst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id="7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28" st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>
                      <p:stCondLst>
                        <p:cond delay="indefinite"/>
                      </p:stCondLst>
                      <p:childTnLst>
                        <p:par>
                          <p:cTn fill="hold" id="80">
                            <p:stCondLst>
                              <p:cond delay="0"/>
                            </p:stCondLst>
                            <p:childTnLst>
                              <p:par>
                                <p:cTn fill="hold" id="8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78" st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">
                      <p:stCondLst>
                        <p:cond delay="indefinite"/>
                      </p:stCondLst>
                      <p:childTnLst>
                        <p:par>
                          <p:cTn fill="hold" id="84">
                            <p:stCondLst>
                              <p:cond delay="0"/>
                            </p:stCondLst>
                            <p:childTnLst>
                              <p:par>
                                <p:cTn fill="hold" id="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29" st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76" st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251640" y="1412640"/>
            <a:ext cx="8362800" cy="4464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i="1" lang="fi-FI" sz="3200">
                <a:solidFill>
                  <a:srgbClr val="def5fa"/>
                </a:solidFill>
                <a:latin typeface="Calibri"/>
              </a:rPr>
              <a:t>	</a:t>
            </a:r>
            <a:r>
              <a:rPr i="1" lang="fi-FI" sz="3500">
                <a:solidFill>
                  <a:srgbClr val="2da2bf"/>
                </a:solidFill>
                <a:latin typeface="Calibri"/>
              </a:rPr>
              <a:t>Parents </a:t>
            </a:r>
            <a:r>
              <a:rPr b="1" i="1" lang="fi-FI" sz="3500">
                <a:solidFill>
                  <a:srgbClr val="2da2bf"/>
                </a:solidFill>
                <a:latin typeface="Calibri"/>
              </a:rPr>
              <a:t>whose</a:t>
            </a:r>
            <a:r>
              <a:rPr i="1" lang="fi-FI" sz="3500">
                <a:solidFill>
                  <a:srgbClr val="2da2bf"/>
                </a:solidFill>
                <a:latin typeface="Calibri"/>
              </a:rPr>
              <a:t> kids get into trouble often feel helpless.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5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500">
                <a:solidFill>
                  <a:srgbClr val="2da2bf"/>
                </a:solidFill>
                <a:latin typeface="Calibri"/>
              </a:rPr>
              <a:t>Ikea is a firm </a:t>
            </a:r>
            <a:r>
              <a:rPr b="1" i="1" lang="fi-FI" sz="3500">
                <a:solidFill>
                  <a:srgbClr val="2da2bf"/>
                </a:solidFill>
                <a:latin typeface="Calibri"/>
              </a:rPr>
              <a:t>whose</a:t>
            </a:r>
            <a:r>
              <a:rPr i="1" lang="fi-FI" sz="3500">
                <a:solidFill>
                  <a:srgbClr val="2da2bf"/>
                </a:solidFill>
                <a:latin typeface="Calibri"/>
              </a:rPr>
              <a:t> products are sold everywhere.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000000"/>
                </a:solidFill>
                <a:latin typeface="Calibri"/>
              </a:rPr>
              <a:t>Entä mikä muoto on whose? Mihin se viittaa?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b="1" lang="fi-FI" sz="2800">
                <a:solidFill>
                  <a:srgbClr val="000000"/>
                </a:solidFill>
                <a:latin typeface="Calibri"/>
              </a:rPr>
              <a:t> </a:t>
            </a:r>
            <a:r>
              <a:rPr b="1" i="1" lang="fi-FI" sz="2800">
                <a:solidFill>
                  <a:srgbClr val="000000"/>
                </a:solidFill>
                <a:latin typeface="Calibri"/>
              </a:rPr>
              <a:t>whose</a:t>
            </a:r>
            <a:r>
              <a:rPr b="1" lang="fi-FI" sz="2800">
                <a:solidFill>
                  <a:srgbClr val="000000"/>
                </a:solidFill>
                <a:latin typeface="Calibri"/>
              </a:rPr>
              <a:t> on omistusmuoto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se voi viitata sekä ihmisiin että asioihin</a:t>
            </a:r>
            <a:endParaRPr/>
          </a:p>
        </p:txBody>
      </p:sp>
      <p:sp>
        <p:nvSpPr>
          <p:cNvPr id="142" name="CustomShape 2"/>
          <p:cNvSpPr/>
          <p:nvPr/>
        </p:nvSpPr>
        <p:spPr>
          <a:xfrm>
            <a:off x="467640" y="404640"/>
            <a:ext cx="8146800" cy="777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i-FI" sz="3200">
                <a:solidFill>
                  <a:srgbClr val="2da2bf"/>
                </a:solidFill>
                <a:latin typeface="Calibri"/>
              </a:rPr>
              <a:t>Who, whom, whose</a:t>
            </a:r>
            <a:r>
              <a:rPr lang="fi-FI" sz="3200">
                <a:solidFill>
                  <a:srgbClr val="2da2bf"/>
                </a:solidFill>
                <a:latin typeface="Calibri"/>
              </a:rPr>
              <a:t> </a:t>
            </a:r>
            <a:endParaRPr/>
          </a:p>
        </p:txBody>
      </p:sp>
    </p:spTree>
  </p:cSld>
  <p:timing>
    <p:tnLst>
      <p:par>
        <p:cTn dur="indefinite" id="91" nodeType="tmRoot" restart="never">
          <p:childTnLst>
            <p:seq>
              <p:cTn dur="indefinite" id="92" nodeType="mainSeq">
                <p:childTnLst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id="9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55" st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7">
                      <p:stCondLst>
                        <p:cond delay="indefinite"/>
                      </p:stCondLst>
                      <p:childTnLst>
                        <p:par>
                          <p:cTn fill="hold" id="98">
                            <p:stCondLst>
                              <p:cond delay="0"/>
                            </p:stCondLst>
                            <p:childTnLst>
                              <p:par>
                                <p:cTn fill="hold" id="9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79" st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id="10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23" st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