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3" r:id="rId3"/>
    <p:sldMasterId id="2147483654" r:id="rId4"/>
  </p:sldMasterIdLst>
  <p:notesMasterIdLst>
    <p:notesMasterId r:id="rId9"/>
  </p:notesMasterIdLst>
  <p:sldIdLst>
    <p:sldId id="273" r:id="rId5"/>
    <p:sldId id="275" r:id="rId6"/>
    <p:sldId id="263" r:id="rId7"/>
    <p:sldId id="274" r:id="rId8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E"/>
    <a:srgbClr val="00CC66"/>
    <a:srgbClr val="99FFCC"/>
    <a:srgbClr val="FFFF66"/>
    <a:srgbClr val="33CC33"/>
    <a:srgbClr val="669900"/>
    <a:srgbClr val="D2CBF9"/>
    <a:srgbClr val="FF0000"/>
    <a:srgbClr val="111111"/>
    <a:srgbClr val="C9F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8" autoAdjust="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8C36C-223F-42E7-A9F5-BC8630D933C2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88049-01F7-45E8-892F-D6ACAE79C5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39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Placeholder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altLang="fi-FI" noProof="0" dirty="0"/>
              <a:t>Muokkaa perustyyl. napsautt.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fi-FI" altLang="fi-FI" noProof="0" dirty="0"/>
              <a:t>Muokkaa alaotsikon perustyyliä napsautt.</a:t>
            </a:r>
          </a:p>
        </p:txBody>
      </p:sp>
      <p:sp>
        <p:nvSpPr>
          <p:cNvPr id="71" name="Freeform 5"/>
          <p:cNvSpPr>
            <a:spLocks/>
          </p:cNvSpPr>
          <p:nvPr/>
        </p:nvSpPr>
        <p:spPr bwMode="auto">
          <a:xfrm>
            <a:off x="0" y="5554663"/>
            <a:ext cx="9151938" cy="1312862"/>
          </a:xfrm>
          <a:custGeom>
            <a:avLst/>
            <a:gdLst>
              <a:gd name="T0" fmla="*/ 0 w 9418"/>
              <a:gd name="T1" fmla="*/ 253283 h 1348"/>
              <a:gd name="T2" fmla="*/ 152066 w 9418"/>
              <a:gd name="T3" fmla="*/ 242567 h 1348"/>
              <a:gd name="T4" fmla="*/ 304132 w 9418"/>
              <a:gd name="T5" fmla="*/ 252309 h 1348"/>
              <a:gd name="T6" fmla="*/ 454249 w 9418"/>
              <a:gd name="T7" fmla="*/ 279585 h 1348"/>
              <a:gd name="T8" fmla="*/ 600467 w 9418"/>
              <a:gd name="T9" fmla="*/ 322449 h 1348"/>
              <a:gd name="T10" fmla="*/ 742785 w 9418"/>
              <a:gd name="T11" fmla="*/ 378950 h 1348"/>
              <a:gd name="T12" fmla="*/ 878280 w 9418"/>
              <a:gd name="T13" fmla="*/ 447142 h 1348"/>
              <a:gd name="T14" fmla="*/ 1007926 w 9418"/>
              <a:gd name="T15" fmla="*/ 525075 h 1348"/>
              <a:gd name="T16" fmla="*/ 1128799 w 9418"/>
              <a:gd name="T17" fmla="*/ 609827 h 1348"/>
              <a:gd name="T18" fmla="*/ 1240899 w 9418"/>
              <a:gd name="T19" fmla="*/ 700424 h 1348"/>
              <a:gd name="T20" fmla="*/ 1342277 w 9418"/>
              <a:gd name="T21" fmla="*/ 794918 h 1348"/>
              <a:gd name="T22" fmla="*/ 1431957 w 9418"/>
              <a:gd name="T23" fmla="*/ 889412 h 1348"/>
              <a:gd name="T24" fmla="*/ 1508965 w 9418"/>
              <a:gd name="T25" fmla="*/ 983906 h 1348"/>
              <a:gd name="T26" fmla="*/ 1571351 w 9418"/>
              <a:gd name="T27" fmla="*/ 1075478 h 1348"/>
              <a:gd name="T28" fmla="*/ 1620090 w 9418"/>
              <a:gd name="T29" fmla="*/ 1163153 h 1348"/>
              <a:gd name="T30" fmla="*/ 1650308 w 9418"/>
              <a:gd name="T31" fmla="*/ 1243034 h 1348"/>
              <a:gd name="T32" fmla="*/ 1663955 w 9418"/>
              <a:gd name="T33" fmla="*/ 1313174 h 1348"/>
              <a:gd name="T34" fmla="*/ 9177588 w 9418"/>
              <a:gd name="T35" fmla="*/ 943965 h 1348"/>
              <a:gd name="T36" fmla="*/ 1733165 w 9418"/>
              <a:gd name="T37" fmla="*/ 914741 h 1348"/>
              <a:gd name="T38" fmla="*/ 1677602 w 9418"/>
              <a:gd name="T39" fmla="*/ 825117 h 1348"/>
              <a:gd name="T40" fmla="*/ 1610342 w 9418"/>
              <a:gd name="T41" fmla="*/ 733546 h 1348"/>
              <a:gd name="T42" fmla="*/ 1532360 w 9418"/>
              <a:gd name="T43" fmla="*/ 643923 h 1348"/>
              <a:gd name="T44" fmla="*/ 1444629 w 9418"/>
              <a:gd name="T45" fmla="*/ 555274 h 1348"/>
              <a:gd name="T46" fmla="*/ 1348126 w 9418"/>
              <a:gd name="T47" fmla="*/ 468573 h 1348"/>
              <a:gd name="T48" fmla="*/ 1243824 w 9418"/>
              <a:gd name="T49" fmla="*/ 385769 h 1348"/>
              <a:gd name="T50" fmla="*/ 1132699 w 9418"/>
              <a:gd name="T51" fmla="*/ 308810 h 1348"/>
              <a:gd name="T52" fmla="*/ 1013775 w 9418"/>
              <a:gd name="T53" fmla="*/ 237696 h 1348"/>
              <a:gd name="T54" fmla="*/ 889003 w 9418"/>
              <a:gd name="T55" fmla="*/ 173401 h 1348"/>
              <a:gd name="T56" fmla="*/ 760331 w 9418"/>
              <a:gd name="T57" fmla="*/ 117874 h 1348"/>
              <a:gd name="T58" fmla="*/ 626786 w 9418"/>
              <a:gd name="T59" fmla="*/ 71114 h 1348"/>
              <a:gd name="T60" fmla="*/ 491291 w 9418"/>
              <a:gd name="T61" fmla="*/ 35070 h 1348"/>
              <a:gd name="T62" fmla="*/ 351897 w 9418"/>
              <a:gd name="T63" fmla="*/ 11690 h 1348"/>
              <a:gd name="T64" fmla="*/ 211528 w 9418"/>
              <a:gd name="T65" fmla="*/ 974 h 1348"/>
              <a:gd name="T66" fmla="*/ 70184 w 9418"/>
              <a:gd name="T67" fmla="*/ 2922 h 134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418"/>
              <a:gd name="T103" fmla="*/ 0 h 1348"/>
              <a:gd name="T104" fmla="*/ 9418 w 9418"/>
              <a:gd name="T105" fmla="*/ 1348 h 134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418" h="1348">
                <a:moveTo>
                  <a:pt x="0" y="10"/>
                </a:moveTo>
                <a:lnTo>
                  <a:pt x="0" y="260"/>
                </a:lnTo>
                <a:lnTo>
                  <a:pt x="77" y="251"/>
                </a:lnTo>
                <a:lnTo>
                  <a:pt x="156" y="249"/>
                </a:lnTo>
                <a:lnTo>
                  <a:pt x="234" y="251"/>
                </a:lnTo>
                <a:lnTo>
                  <a:pt x="312" y="259"/>
                </a:lnTo>
                <a:lnTo>
                  <a:pt x="389" y="271"/>
                </a:lnTo>
                <a:lnTo>
                  <a:pt x="466" y="287"/>
                </a:lnTo>
                <a:lnTo>
                  <a:pt x="542" y="307"/>
                </a:lnTo>
                <a:lnTo>
                  <a:pt x="616" y="331"/>
                </a:lnTo>
                <a:lnTo>
                  <a:pt x="690" y="358"/>
                </a:lnTo>
                <a:lnTo>
                  <a:pt x="762" y="389"/>
                </a:lnTo>
                <a:lnTo>
                  <a:pt x="832" y="423"/>
                </a:lnTo>
                <a:lnTo>
                  <a:pt x="901" y="459"/>
                </a:lnTo>
                <a:lnTo>
                  <a:pt x="968" y="497"/>
                </a:lnTo>
                <a:lnTo>
                  <a:pt x="1034" y="539"/>
                </a:lnTo>
                <a:lnTo>
                  <a:pt x="1097" y="582"/>
                </a:lnTo>
                <a:lnTo>
                  <a:pt x="1158" y="626"/>
                </a:lnTo>
                <a:lnTo>
                  <a:pt x="1217" y="672"/>
                </a:lnTo>
                <a:lnTo>
                  <a:pt x="1273" y="719"/>
                </a:lnTo>
                <a:lnTo>
                  <a:pt x="1327" y="767"/>
                </a:lnTo>
                <a:lnTo>
                  <a:pt x="1377" y="816"/>
                </a:lnTo>
                <a:lnTo>
                  <a:pt x="1425" y="865"/>
                </a:lnTo>
                <a:lnTo>
                  <a:pt x="1469" y="913"/>
                </a:lnTo>
                <a:lnTo>
                  <a:pt x="1510" y="962"/>
                </a:lnTo>
                <a:lnTo>
                  <a:pt x="1548" y="1010"/>
                </a:lnTo>
                <a:lnTo>
                  <a:pt x="1582" y="1058"/>
                </a:lnTo>
                <a:lnTo>
                  <a:pt x="1612" y="1104"/>
                </a:lnTo>
                <a:lnTo>
                  <a:pt x="1639" y="1150"/>
                </a:lnTo>
                <a:lnTo>
                  <a:pt x="1662" y="1194"/>
                </a:lnTo>
                <a:lnTo>
                  <a:pt x="1679" y="1236"/>
                </a:lnTo>
                <a:lnTo>
                  <a:pt x="1693" y="1276"/>
                </a:lnTo>
                <a:lnTo>
                  <a:pt x="1703" y="1314"/>
                </a:lnTo>
                <a:lnTo>
                  <a:pt x="1707" y="1348"/>
                </a:lnTo>
                <a:lnTo>
                  <a:pt x="9418" y="1341"/>
                </a:lnTo>
                <a:lnTo>
                  <a:pt x="9415" y="969"/>
                </a:lnTo>
                <a:lnTo>
                  <a:pt x="1802" y="986"/>
                </a:lnTo>
                <a:lnTo>
                  <a:pt x="1778" y="939"/>
                </a:lnTo>
                <a:lnTo>
                  <a:pt x="1751" y="894"/>
                </a:lnTo>
                <a:lnTo>
                  <a:pt x="1721" y="847"/>
                </a:lnTo>
                <a:lnTo>
                  <a:pt x="1688" y="800"/>
                </a:lnTo>
                <a:lnTo>
                  <a:pt x="1652" y="753"/>
                </a:lnTo>
                <a:lnTo>
                  <a:pt x="1613" y="707"/>
                </a:lnTo>
                <a:lnTo>
                  <a:pt x="1572" y="661"/>
                </a:lnTo>
                <a:lnTo>
                  <a:pt x="1529" y="615"/>
                </a:lnTo>
                <a:lnTo>
                  <a:pt x="1482" y="570"/>
                </a:lnTo>
                <a:lnTo>
                  <a:pt x="1434" y="524"/>
                </a:lnTo>
                <a:lnTo>
                  <a:pt x="1383" y="481"/>
                </a:lnTo>
                <a:lnTo>
                  <a:pt x="1331" y="438"/>
                </a:lnTo>
                <a:lnTo>
                  <a:pt x="1276" y="396"/>
                </a:lnTo>
                <a:lnTo>
                  <a:pt x="1220" y="356"/>
                </a:lnTo>
                <a:lnTo>
                  <a:pt x="1162" y="317"/>
                </a:lnTo>
                <a:lnTo>
                  <a:pt x="1101" y="279"/>
                </a:lnTo>
                <a:lnTo>
                  <a:pt x="1040" y="244"/>
                </a:lnTo>
                <a:lnTo>
                  <a:pt x="977" y="210"/>
                </a:lnTo>
                <a:lnTo>
                  <a:pt x="912" y="178"/>
                </a:lnTo>
                <a:lnTo>
                  <a:pt x="846" y="149"/>
                </a:lnTo>
                <a:lnTo>
                  <a:pt x="780" y="121"/>
                </a:lnTo>
                <a:lnTo>
                  <a:pt x="712" y="96"/>
                </a:lnTo>
                <a:lnTo>
                  <a:pt x="643" y="73"/>
                </a:lnTo>
                <a:lnTo>
                  <a:pt x="574" y="54"/>
                </a:lnTo>
                <a:lnTo>
                  <a:pt x="504" y="36"/>
                </a:lnTo>
                <a:lnTo>
                  <a:pt x="433" y="22"/>
                </a:lnTo>
                <a:lnTo>
                  <a:pt x="361" y="12"/>
                </a:lnTo>
                <a:lnTo>
                  <a:pt x="289" y="4"/>
                </a:lnTo>
                <a:lnTo>
                  <a:pt x="217" y="1"/>
                </a:lnTo>
                <a:lnTo>
                  <a:pt x="144" y="0"/>
                </a:lnTo>
                <a:lnTo>
                  <a:pt x="72" y="3"/>
                </a:lnTo>
                <a:lnTo>
                  <a:pt x="0" y="10"/>
                </a:lnTo>
                <a:close/>
              </a:path>
            </a:pathLst>
          </a:custGeom>
          <a:gradFill flip="none" rotWithShape="1">
            <a:gsLst>
              <a:gs pos="0">
                <a:srgbClr val="25A937"/>
              </a:gs>
              <a:gs pos="100000">
                <a:srgbClr val="00B2A9"/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22000">
                    <a:srgbClr val="00669E"/>
                  </a:gs>
                  <a:gs pos="56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25A937"/>
                  </a:gs>
                </a:gsLst>
                <a:lin ang="10800000" scaled="1"/>
                <a:tileRect/>
              </a:gradFill>
              <a:latin typeface="+mn-lt"/>
            </a:endParaRPr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auto">
          <a:xfrm>
            <a:off x="1835150" y="6553200"/>
            <a:ext cx="3440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i-FI" sz="1400" b="0" i="0" kern="1200" dirty="0">
                <a:solidFill>
                  <a:srgbClr val="99FFCC"/>
                </a:solidFill>
                <a:latin typeface="+mn-lt"/>
                <a:ea typeface="+mn-ea"/>
                <a:cs typeface="+mn-cs"/>
              </a:rPr>
              <a:t>Yhdessä lintujen puolesta</a:t>
            </a:r>
          </a:p>
        </p:txBody>
      </p:sp>
      <p:pic>
        <p:nvPicPr>
          <p:cNvPr id="8" name="Picture 36" descr="Birdlife-Suomi-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5939122"/>
            <a:ext cx="1163557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853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64313" y="188913"/>
            <a:ext cx="2122487" cy="6142037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95263" y="188913"/>
            <a:ext cx="6216650" cy="614203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78949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dirty="0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2A7B7-7EEE-4357-B424-096031BC3EB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2993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66569-8566-4D98-BF06-5FC18173905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9485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6BD15-8F1B-4D54-AD40-D1865147E34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1339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E81AD-04EC-4D7E-AF6E-262B2CCCBED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9012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4ABEF-ACF1-49AD-84E9-B18DD3876CF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9234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A7D8F-00E0-487D-AF6E-2E202E9CBA1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98414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3333E-5666-4A80-B1CC-B3E81ACDA9C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16140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93ABB-52FF-4E6A-8896-DB6AC2B7941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83245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1353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D9A68-4EC6-448A-AE69-0A342CDA9CA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785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8606C-4EAB-4FD9-903E-2C6F5C54222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8069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7E384-5C82-457C-9822-B6576227E8C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4384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3F3D3-FB24-4EF8-BC98-09D5368C368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0442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6ED9C-F65A-403F-ADD4-60790F491F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36066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4796E-146C-43AE-B965-388D643D88C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3942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1C8C8-5AE0-43AE-B9CF-D87744C958B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6460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1D097-42C0-4109-90A3-2C79986D49D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82531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401D8-1383-4253-95A8-081FAA389B7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1662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8D634-4055-414A-90FF-D4DF0417258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2739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8533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792B9-C41B-4E9B-A2E6-42C5DE519CA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11398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4D946-03B9-41C3-B591-EA0447DEE11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62951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593D9-55CE-4EF4-8838-C96D11A8BB6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09046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9B039-97A9-431B-8CFA-481AAEF8849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8724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E7B76-8332-45D3-A334-6D17916554B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1637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68870-CCB7-4C9D-8707-4649F2C3307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3773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49FEF-9002-4E2C-889C-76B000328B2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8581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A281F-E21B-4088-B02F-B3C18B7EA00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9435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D2F96-6DB3-48D6-8DF6-46A2DE47B31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9969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43FB5-C313-4D26-BCA0-00E2C91E813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9109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833563" y="1484313"/>
            <a:ext cx="3349625" cy="4846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35588" y="1484313"/>
            <a:ext cx="3351212" cy="4846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1288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5670F-8BF6-4BB9-A52F-38F4654ED05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111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9C4AD-F5FE-41B7-8C9D-E25C03C98E8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295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7BB77-81F2-400F-8F34-33BD3978181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32212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EBDC0-C9E4-4F64-9367-1A6B34A7A0F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3102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2A7C4-79B5-44D1-A740-4869425809B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6727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8926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2065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765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00511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6666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9FBCE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Placeholder 1"/>
          <p:cNvSpPr>
            <a:spLocks noGrp="1"/>
          </p:cNvSpPr>
          <p:nvPr>
            <p:ph type="title"/>
          </p:nvPr>
        </p:nvSpPr>
        <p:spPr bwMode="auto">
          <a:xfrm>
            <a:off x="195263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dirty="0" err="1"/>
              <a:t>Muokkaa</a:t>
            </a:r>
            <a:r>
              <a:rPr lang="en-US" altLang="fi-FI" dirty="0"/>
              <a:t> </a:t>
            </a:r>
            <a:r>
              <a:rPr lang="en-US" altLang="fi-FI" dirty="0" err="1"/>
              <a:t>perustyyl</a:t>
            </a:r>
            <a:r>
              <a:rPr lang="en-US" altLang="fi-FI" dirty="0"/>
              <a:t>. </a:t>
            </a:r>
            <a:r>
              <a:rPr lang="en-US" altLang="fi-FI" dirty="0" err="1"/>
              <a:t>napsautt</a:t>
            </a:r>
            <a:r>
              <a:rPr lang="en-US" altLang="fi-FI" dirty="0"/>
              <a:t>.</a:t>
            </a:r>
            <a:endParaRPr lang="en-GB" altLang="fi-FI" dirty="0"/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33563" y="1484313"/>
            <a:ext cx="6853237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dirty="0" err="1"/>
              <a:t>Muokkaa</a:t>
            </a:r>
            <a:r>
              <a:rPr lang="en-US" altLang="fi-FI" dirty="0"/>
              <a:t> </a:t>
            </a:r>
            <a:r>
              <a:rPr lang="en-US" altLang="fi-FI" dirty="0" err="1"/>
              <a:t>tekstin</a:t>
            </a:r>
            <a:r>
              <a:rPr lang="en-US" altLang="fi-FI" dirty="0"/>
              <a:t> </a:t>
            </a:r>
            <a:r>
              <a:rPr lang="en-US" altLang="fi-FI" dirty="0" err="1"/>
              <a:t>perustyylejä</a:t>
            </a:r>
            <a:r>
              <a:rPr lang="en-US" altLang="fi-FI" dirty="0"/>
              <a:t> </a:t>
            </a:r>
            <a:r>
              <a:rPr lang="en-US" altLang="fi-FI" dirty="0" err="1"/>
              <a:t>napsauttamalla</a:t>
            </a:r>
            <a:endParaRPr lang="en-US" altLang="fi-FI" dirty="0"/>
          </a:p>
          <a:p>
            <a:pPr lvl="1"/>
            <a:r>
              <a:rPr lang="en-US" altLang="fi-FI" dirty="0" err="1"/>
              <a:t>toinen</a:t>
            </a:r>
            <a:r>
              <a:rPr lang="en-US" altLang="fi-FI" dirty="0"/>
              <a:t> </a:t>
            </a:r>
            <a:r>
              <a:rPr lang="en-US" altLang="fi-FI" dirty="0" err="1"/>
              <a:t>taso</a:t>
            </a:r>
            <a:endParaRPr lang="en-US" altLang="fi-FI" dirty="0"/>
          </a:p>
          <a:p>
            <a:pPr lvl="2"/>
            <a:r>
              <a:rPr lang="en-US" altLang="fi-FI" dirty="0" err="1"/>
              <a:t>kolmas</a:t>
            </a:r>
            <a:r>
              <a:rPr lang="en-US" altLang="fi-FI" dirty="0"/>
              <a:t> </a:t>
            </a:r>
            <a:r>
              <a:rPr lang="en-US" altLang="fi-FI" dirty="0" err="1"/>
              <a:t>taso</a:t>
            </a:r>
            <a:endParaRPr lang="en-US" altLang="fi-FI" dirty="0"/>
          </a:p>
          <a:p>
            <a:pPr lvl="3"/>
            <a:r>
              <a:rPr lang="en-US" altLang="fi-FI" dirty="0" err="1"/>
              <a:t>neljäs</a:t>
            </a:r>
            <a:r>
              <a:rPr lang="en-US" altLang="fi-FI" dirty="0"/>
              <a:t> </a:t>
            </a:r>
            <a:r>
              <a:rPr lang="en-US" altLang="fi-FI" dirty="0" err="1"/>
              <a:t>taso</a:t>
            </a:r>
            <a:endParaRPr lang="en-US" altLang="fi-FI" dirty="0"/>
          </a:p>
          <a:p>
            <a:pPr lvl="4"/>
            <a:r>
              <a:rPr lang="en-US" altLang="fi-FI" dirty="0" err="1"/>
              <a:t>viides</a:t>
            </a:r>
            <a:r>
              <a:rPr lang="en-US" altLang="fi-FI" dirty="0"/>
              <a:t> </a:t>
            </a:r>
            <a:r>
              <a:rPr lang="en-US" altLang="fi-FI" dirty="0" err="1"/>
              <a:t>taso</a:t>
            </a:r>
            <a:endParaRPr lang="en-GB" altLang="fi-FI" dirty="0"/>
          </a:p>
        </p:txBody>
      </p:sp>
      <p:sp>
        <p:nvSpPr>
          <p:cNvPr id="71" name="Freeform 5"/>
          <p:cNvSpPr>
            <a:spLocks/>
          </p:cNvSpPr>
          <p:nvPr/>
        </p:nvSpPr>
        <p:spPr bwMode="auto">
          <a:xfrm>
            <a:off x="0" y="5554663"/>
            <a:ext cx="9151938" cy="1312862"/>
          </a:xfrm>
          <a:custGeom>
            <a:avLst/>
            <a:gdLst>
              <a:gd name="T0" fmla="*/ 0 w 9418"/>
              <a:gd name="T1" fmla="*/ 253283 h 1348"/>
              <a:gd name="T2" fmla="*/ 152066 w 9418"/>
              <a:gd name="T3" fmla="*/ 242567 h 1348"/>
              <a:gd name="T4" fmla="*/ 304132 w 9418"/>
              <a:gd name="T5" fmla="*/ 252309 h 1348"/>
              <a:gd name="T6" fmla="*/ 454249 w 9418"/>
              <a:gd name="T7" fmla="*/ 279585 h 1348"/>
              <a:gd name="T8" fmla="*/ 600467 w 9418"/>
              <a:gd name="T9" fmla="*/ 322449 h 1348"/>
              <a:gd name="T10" fmla="*/ 742785 w 9418"/>
              <a:gd name="T11" fmla="*/ 378950 h 1348"/>
              <a:gd name="T12" fmla="*/ 878280 w 9418"/>
              <a:gd name="T13" fmla="*/ 447142 h 1348"/>
              <a:gd name="T14" fmla="*/ 1007926 w 9418"/>
              <a:gd name="T15" fmla="*/ 525075 h 1348"/>
              <a:gd name="T16" fmla="*/ 1128799 w 9418"/>
              <a:gd name="T17" fmla="*/ 609827 h 1348"/>
              <a:gd name="T18" fmla="*/ 1240899 w 9418"/>
              <a:gd name="T19" fmla="*/ 700424 h 1348"/>
              <a:gd name="T20" fmla="*/ 1342277 w 9418"/>
              <a:gd name="T21" fmla="*/ 794918 h 1348"/>
              <a:gd name="T22" fmla="*/ 1431957 w 9418"/>
              <a:gd name="T23" fmla="*/ 889412 h 1348"/>
              <a:gd name="T24" fmla="*/ 1508965 w 9418"/>
              <a:gd name="T25" fmla="*/ 983906 h 1348"/>
              <a:gd name="T26" fmla="*/ 1571351 w 9418"/>
              <a:gd name="T27" fmla="*/ 1075478 h 1348"/>
              <a:gd name="T28" fmla="*/ 1620090 w 9418"/>
              <a:gd name="T29" fmla="*/ 1163153 h 1348"/>
              <a:gd name="T30" fmla="*/ 1650308 w 9418"/>
              <a:gd name="T31" fmla="*/ 1243034 h 1348"/>
              <a:gd name="T32" fmla="*/ 1663955 w 9418"/>
              <a:gd name="T33" fmla="*/ 1313174 h 1348"/>
              <a:gd name="T34" fmla="*/ 9177588 w 9418"/>
              <a:gd name="T35" fmla="*/ 943965 h 1348"/>
              <a:gd name="T36" fmla="*/ 1733165 w 9418"/>
              <a:gd name="T37" fmla="*/ 914741 h 1348"/>
              <a:gd name="T38" fmla="*/ 1677602 w 9418"/>
              <a:gd name="T39" fmla="*/ 825117 h 1348"/>
              <a:gd name="T40" fmla="*/ 1610342 w 9418"/>
              <a:gd name="T41" fmla="*/ 733546 h 1348"/>
              <a:gd name="T42" fmla="*/ 1532360 w 9418"/>
              <a:gd name="T43" fmla="*/ 643923 h 1348"/>
              <a:gd name="T44" fmla="*/ 1444629 w 9418"/>
              <a:gd name="T45" fmla="*/ 555274 h 1348"/>
              <a:gd name="T46" fmla="*/ 1348126 w 9418"/>
              <a:gd name="T47" fmla="*/ 468573 h 1348"/>
              <a:gd name="T48" fmla="*/ 1243824 w 9418"/>
              <a:gd name="T49" fmla="*/ 385769 h 1348"/>
              <a:gd name="T50" fmla="*/ 1132699 w 9418"/>
              <a:gd name="T51" fmla="*/ 308810 h 1348"/>
              <a:gd name="T52" fmla="*/ 1013775 w 9418"/>
              <a:gd name="T53" fmla="*/ 237696 h 1348"/>
              <a:gd name="T54" fmla="*/ 889003 w 9418"/>
              <a:gd name="T55" fmla="*/ 173401 h 1348"/>
              <a:gd name="T56" fmla="*/ 760331 w 9418"/>
              <a:gd name="T57" fmla="*/ 117874 h 1348"/>
              <a:gd name="T58" fmla="*/ 626786 w 9418"/>
              <a:gd name="T59" fmla="*/ 71114 h 1348"/>
              <a:gd name="T60" fmla="*/ 491291 w 9418"/>
              <a:gd name="T61" fmla="*/ 35070 h 1348"/>
              <a:gd name="T62" fmla="*/ 351897 w 9418"/>
              <a:gd name="T63" fmla="*/ 11690 h 1348"/>
              <a:gd name="T64" fmla="*/ 211528 w 9418"/>
              <a:gd name="T65" fmla="*/ 974 h 1348"/>
              <a:gd name="T66" fmla="*/ 70184 w 9418"/>
              <a:gd name="T67" fmla="*/ 2922 h 134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418"/>
              <a:gd name="T103" fmla="*/ 0 h 1348"/>
              <a:gd name="T104" fmla="*/ 9418 w 9418"/>
              <a:gd name="T105" fmla="*/ 1348 h 134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418" h="1348">
                <a:moveTo>
                  <a:pt x="0" y="10"/>
                </a:moveTo>
                <a:lnTo>
                  <a:pt x="0" y="260"/>
                </a:lnTo>
                <a:lnTo>
                  <a:pt x="77" y="251"/>
                </a:lnTo>
                <a:lnTo>
                  <a:pt x="156" y="249"/>
                </a:lnTo>
                <a:lnTo>
                  <a:pt x="234" y="251"/>
                </a:lnTo>
                <a:lnTo>
                  <a:pt x="312" y="259"/>
                </a:lnTo>
                <a:lnTo>
                  <a:pt x="389" y="271"/>
                </a:lnTo>
                <a:lnTo>
                  <a:pt x="466" y="287"/>
                </a:lnTo>
                <a:lnTo>
                  <a:pt x="542" y="307"/>
                </a:lnTo>
                <a:lnTo>
                  <a:pt x="616" y="331"/>
                </a:lnTo>
                <a:lnTo>
                  <a:pt x="690" y="358"/>
                </a:lnTo>
                <a:lnTo>
                  <a:pt x="762" y="389"/>
                </a:lnTo>
                <a:lnTo>
                  <a:pt x="832" y="423"/>
                </a:lnTo>
                <a:lnTo>
                  <a:pt x="901" y="459"/>
                </a:lnTo>
                <a:lnTo>
                  <a:pt x="968" y="497"/>
                </a:lnTo>
                <a:lnTo>
                  <a:pt x="1034" y="539"/>
                </a:lnTo>
                <a:lnTo>
                  <a:pt x="1097" y="582"/>
                </a:lnTo>
                <a:lnTo>
                  <a:pt x="1158" y="626"/>
                </a:lnTo>
                <a:lnTo>
                  <a:pt x="1217" y="672"/>
                </a:lnTo>
                <a:lnTo>
                  <a:pt x="1273" y="719"/>
                </a:lnTo>
                <a:lnTo>
                  <a:pt x="1327" y="767"/>
                </a:lnTo>
                <a:lnTo>
                  <a:pt x="1377" y="816"/>
                </a:lnTo>
                <a:lnTo>
                  <a:pt x="1425" y="865"/>
                </a:lnTo>
                <a:lnTo>
                  <a:pt x="1469" y="913"/>
                </a:lnTo>
                <a:lnTo>
                  <a:pt x="1510" y="962"/>
                </a:lnTo>
                <a:lnTo>
                  <a:pt x="1548" y="1010"/>
                </a:lnTo>
                <a:lnTo>
                  <a:pt x="1582" y="1058"/>
                </a:lnTo>
                <a:lnTo>
                  <a:pt x="1612" y="1104"/>
                </a:lnTo>
                <a:lnTo>
                  <a:pt x="1639" y="1150"/>
                </a:lnTo>
                <a:lnTo>
                  <a:pt x="1662" y="1194"/>
                </a:lnTo>
                <a:lnTo>
                  <a:pt x="1679" y="1236"/>
                </a:lnTo>
                <a:lnTo>
                  <a:pt x="1693" y="1276"/>
                </a:lnTo>
                <a:lnTo>
                  <a:pt x="1703" y="1314"/>
                </a:lnTo>
                <a:lnTo>
                  <a:pt x="1707" y="1348"/>
                </a:lnTo>
                <a:lnTo>
                  <a:pt x="9418" y="1341"/>
                </a:lnTo>
                <a:lnTo>
                  <a:pt x="9415" y="969"/>
                </a:lnTo>
                <a:lnTo>
                  <a:pt x="1802" y="986"/>
                </a:lnTo>
                <a:lnTo>
                  <a:pt x="1778" y="939"/>
                </a:lnTo>
                <a:lnTo>
                  <a:pt x="1751" y="894"/>
                </a:lnTo>
                <a:lnTo>
                  <a:pt x="1721" y="847"/>
                </a:lnTo>
                <a:lnTo>
                  <a:pt x="1688" y="800"/>
                </a:lnTo>
                <a:lnTo>
                  <a:pt x="1652" y="753"/>
                </a:lnTo>
                <a:lnTo>
                  <a:pt x="1613" y="707"/>
                </a:lnTo>
                <a:lnTo>
                  <a:pt x="1572" y="661"/>
                </a:lnTo>
                <a:lnTo>
                  <a:pt x="1529" y="615"/>
                </a:lnTo>
                <a:lnTo>
                  <a:pt x="1482" y="570"/>
                </a:lnTo>
                <a:lnTo>
                  <a:pt x="1434" y="524"/>
                </a:lnTo>
                <a:lnTo>
                  <a:pt x="1383" y="481"/>
                </a:lnTo>
                <a:lnTo>
                  <a:pt x="1331" y="438"/>
                </a:lnTo>
                <a:lnTo>
                  <a:pt x="1276" y="396"/>
                </a:lnTo>
                <a:lnTo>
                  <a:pt x="1220" y="356"/>
                </a:lnTo>
                <a:lnTo>
                  <a:pt x="1162" y="317"/>
                </a:lnTo>
                <a:lnTo>
                  <a:pt x="1101" y="279"/>
                </a:lnTo>
                <a:lnTo>
                  <a:pt x="1040" y="244"/>
                </a:lnTo>
                <a:lnTo>
                  <a:pt x="977" y="210"/>
                </a:lnTo>
                <a:lnTo>
                  <a:pt x="912" y="178"/>
                </a:lnTo>
                <a:lnTo>
                  <a:pt x="846" y="149"/>
                </a:lnTo>
                <a:lnTo>
                  <a:pt x="780" y="121"/>
                </a:lnTo>
                <a:lnTo>
                  <a:pt x="712" y="96"/>
                </a:lnTo>
                <a:lnTo>
                  <a:pt x="643" y="73"/>
                </a:lnTo>
                <a:lnTo>
                  <a:pt x="574" y="54"/>
                </a:lnTo>
                <a:lnTo>
                  <a:pt x="504" y="36"/>
                </a:lnTo>
                <a:lnTo>
                  <a:pt x="433" y="22"/>
                </a:lnTo>
                <a:lnTo>
                  <a:pt x="361" y="12"/>
                </a:lnTo>
                <a:lnTo>
                  <a:pt x="289" y="4"/>
                </a:lnTo>
                <a:lnTo>
                  <a:pt x="217" y="1"/>
                </a:lnTo>
                <a:lnTo>
                  <a:pt x="144" y="0"/>
                </a:lnTo>
                <a:lnTo>
                  <a:pt x="72" y="3"/>
                </a:lnTo>
                <a:lnTo>
                  <a:pt x="0" y="10"/>
                </a:lnTo>
                <a:close/>
              </a:path>
            </a:pathLst>
          </a:custGeom>
          <a:gradFill flip="none" rotWithShape="1">
            <a:gsLst>
              <a:gs pos="0">
                <a:srgbClr val="25A937"/>
              </a:gs>
              <a:gs pos="100000">
                <a:srgbClr val="00B2A9"/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22000">
                    <a:srgbClr val="00669E"/>
                  </a:gs>
                  <a:gs pos="56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25A937"/>
                  </a:gs>
                </a:gsLst>
                <a:lin ang="10800000" scaled="1"/>
                <a:tileRect/>
              </a:gradFill>
              <a:latin typeface="+mn-lt"/>
            </a:endParaRPr>
          </a:p>
        </p:txBody>
      </p:sp>
      <p:pic>
        <p:nvPicPr>
          <p:cNvPr id="32773" name="Picture 36" descr="Birdlife-Suomi-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5939122"/>
            <a:ext cx="1163557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1" name="Text Box 37"/>
          <p:cNvSpPr txBox="1">
            <a:spLocks noChangeArrowheads="1"/>
          </p:cNvSpPr>
          <p:nvPr/>
        </p:nvSpPr>
        <p:spPr bwMode="auto">
          <a:xfrm>
            <a:off x="1835150" y="6553200"/>
            <a:ext cx="34401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i-FI" sz="1400" b="0" i="0" dirty="0">
                <a:solidFill>
                  <a:srgbClr val="99FFCC"/>
                </a:solidFill>
                <a:latin typeface="+mn-lt"/>
              </a:rPr>
              <a:t>Yhdessä lintujen puolesta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cs typeface="Segoe U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cs typeface="Segoe U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cs typeface="Segoe U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cs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cs typeface="Segoe U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cs typeface="Segoe U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cs typeface="Segoe U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cs typeface="Segoe U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9FBCE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perustyyl. napsautt.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tekstin perustyylejä napsauttamalla</a:t>
            </a:r>
          </a:p>
          <a:p>
            <a:pPr lvl="1"/>
            <a:r>
              <a:rPr lang="fi-FI" altLang="fi-FI" dirty="0"/>
              <a:t>toinen taso</a:t>
            </a:r>
          </a:p>
          <a:p>
            <a:pPr lvl="2"/>
            <a:r>
              <a:rPr lang="fi-FI" altLang="fi-FI" dirty="0"/>
              <a:t>kolmas taso</a:t>
            </a:r>
          </a:p>
          <a:p>
            <a:pPr lvl="3"/>
            <a:r>
              <a:rPr lang="fi-FI" altLang="fi-FI" dirty="0"/>
              <a:t>neljäs taso</a:t>
            </a:r>
          </a:p>
          <a:p>
            <a:pPr lvl="4"/>
            <a:r>
              <a:rPr lang="fi-FI" altLang="fi-FI" dirty="0"/>
              <a:t>viides taso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fi-FI" altLang="fi-FI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fi-FI" altLang="fi-FI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2EA9EEF-47F8-4E08-BB54-4482E30BC6C3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9FBCE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perustyyl. napsautt.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tekstin perustyylejä napsauttamalla</a:t>
            </a:r>
          </a:p>
          <a:p>
            <a:pPr lvl="1"/>
            <a:r>
              <a:rPr lang="fi-FI" altLang="fi-FI" dirty="0"/>
              <a:t>toinen taso</a:t>
            </a:r>
          </a:p>
          <a:p>
            <a:pPr lvl="2"/>
            <a:r>
              <a:rPr lang="fi-FI" altLang="fi-FI" dirty="0"/>
              <a:t>kolmas taso</a:t>
            </a:r>
          </a:p>
          <a:p>
            <a:pPr lvl="3"/>
            <a:r>
              <a:rPr lang="fi-FI" altLang="fi-FI" dirty="0"/>
              <a:t>neljäs taso</a:t>
            </a:r>
          </a:p>
          <a:p>
            <a:pPr lvl="4"/>
            <a:r>
              <a:rPr lang="fi-FI" altLang="fi-FI" dirty="0"/>
              <a:t>viides taso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fi-FI" altLang="fi-FI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fi-FI" altLang="fi-FI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0122614-5BDF-44F1-AA72-BB3A977B811B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9FBCE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perustyyl. napsautt.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tekstin perustyylejä napsauttamalla</a:t>
            </a:r>
          </a:p>
          <a:p>
            <a:pPr lvl="1"/>
            <a:r>
              <a:rPr lang="fi-FI" altLang="fi-FI" dirty="0"/>
              <a:t>toinen taso</a:t>
            </a:r>
          </a:p>
          <a:p>
            <a:pPr lvl="2"/>
            <a:r>
              <a:rPr lang="fi-FI" altLang="fi-FI" dirty="0"/>
              <a:t>kolmas taso</a:t>
            </a:r>
          </a:p>
          <a:p>
            <a:pPr lvl="3"/>
            <a:r>
              <a:rPr lang="fi-FI" altLang="fi-FI" dirty="0"/>
              <a:t>neljäs taso</a:t>
            </a:r>
          </a:p>
          <a:p>
            <a:pPr lvl="4"/>
            <a:r>
              <a:rPr lang="fi-FI" altLang="fi-FI" dirty="0"/>
              <a:t>viides taso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fi-FI" altLang="fi-FI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fi-FI" altLang="fi-FI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A90AE62-375B-4FAC-AA1D-ABDEBE39A1AB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E2B1ED-E684-4D62-83CD-F896B6D31F32}"/>
              </a:ext>
            </a:extLst>
          </p:cNvPr>
          <p:cNvCxnSpPr/>
          <p:nvPr/>
        </p:nvCxnSpPr>
        <p:spPr bwMode="auto">
          <a:xfrm flipV="1">
            <a:off x="4427984" y="260648"/>
            <a:ext cx="0" cy="59046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669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 descr="A close up of a bird&#10;&#10;Description automatically generated">
            <a:extLst>
              <a:ext uri="{FF2B5EF4-FFF2-40B4-BE49-F238E27FC236}">
                <a16:creationId xmlns:a16="http://schemas.microsoft.com/office/drawing/2014/main" id="{321A6254-D829-4E69-8D2F-679C73578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6" y="1110069"/>
            <a:ext cx="3536279" cy="4205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817907-E266-4AD9-BC59-4AD896B98D3A}"/>
              </a:ext>
            </a:extLst>
          </p:cNvPr>
          <p:cNvSpPr txBox="1"/>
          <p:nvPr/>
        </p:nvSpPr>
        <p:spPr>
          <a:xfrm>
            <a:off x="897182" y="149731"/>
            <a:ext cx="2767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n-lt"/>
              </a:rPr>
              <a:t>Lintuvisa</a:t>
            </a:r>
            <a:endParaRPr lang="en-FI" sz="4800" b="1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EA6C9D-0D60-443D-8768-854493872D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37" r="13775"/>
          <a:stretch/>
        </p:blipFill>
        <p:spPr>
          <a:xfrm>
            <a:off x="4644008" y="1110069"/>
            <a:ext cx="4176461" cy="28604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67B353-0760-4C25-A75E-5B4647BB61E9}"/>
              </a:ext>
            </a:extLst>
          </p:cNvPr>
          <p:cNvSpPr txBox="1"/>
          <p:nvPr/>
        </p:nvSpPr>
        <p:spPr>
          <a:xfrm>
            <a:off x="4841209" y="149731"/>
            <a:ext cx="3926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n-lt"/>
              </a:rPr>
              <a:t>Pihabongaus</a:t>
            </a:r>
            <a:endParaRPr lang="en-FI" sz="4800" b="1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3E6F74-725A-4D64-A136-D14F46A1CEDD}"/>
              </a:ext>
            </a:extLst>
          </p:cNvPr>
          <p:cNvSpPr txBox="1"/>
          <p:nvPr/>
        </p:nvSpPr>
        <p:spPr>
          <a:xfrm>
            <a:off x="1295529" y="5445224"/>
            <a:ext cx="28523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669E"/>
                </a:solidFill>
                <a:latin typeface="+mn-lt"/>
              </a:rPr>
              <a:t>www.birdlife.fi/</a:t>
            </a:r>
          </a:p>
          <a:p>
            <a:pPr algn="r"/>
            <a:r>
              <a:rPr lang="en-US" sz="2800" b="1" dirty="0" err="1">
                <a:solidFill>
                  <a:srgbClr val="00669E"/>
                </a:solidFill>
                <a:latin typeface="+mn-lt"/>
              </a:rPr>
              <a:t>lintuvisa</a:t>
            </a:r>
            <a:endParaRPr lang="en-FI" sz="2800" b="1" dirty="0">
              <a:solidFill>
                <a:srgbClr val="00669E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A89518-8C40-422C-97D0-DCE755764F6E}"/>
              </a:ext>
            </a:extLst>
          </p:cNvPr>
          <p:cNvSpPr txBox="1"/>
          <p:nvPr/>
        </p:nvSpPr>
        <p:spPr>
          <a:xfrm>
            <a:off x="5652125" y="5445224"/>
            <a:ext cx="3312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00669E"/>
                </a:solidFill>
                <a:latin typeface="+mn-lt"/>
              </a:rPr>
              <a:t>www.birdlife.fi/</a:t>
            </a:r>
          </a:p>
          <a:p>
            <a:pPr algn="r"/>
            <a:r>
              <a:rPr lang="en-US" sz="2800" b="1" dirty="0" err="1">
                <a:solidFill>
                  <a:srgbClr val="00669E"/>
                </a:solidFill>
                <a:latin typeface="+mn-lt"/>
              </a:rPr>
              <a:t>koulupihabongaus</a:t>
            </a:r>
            <a:endParaRPr lang="en-FI" sz="2800" b="1" dirty="0">
              <a:solidFill>
                <a:srgbClr val="00669E"/>
              </a:solidFill>
              <a:latin typeface="+mn-lt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683D44D5-1E38-46A0-8138-882678231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93096"/>
            <a:ext cx="2700490" cy="8640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0E69105-0435-4F8E-A7D0-18CD248344EB}"/>
              </a:ext>
            </a:extLst>
          </p:cNvPr>
          <p:cNvSpPr txBox="1"/>
          <p:nvPr/>
        </p:nvSpPr>
        <p:spPr>
          <a:xfrm rot="16200000">
            <a:off x="8378842" y="3547645"/>
            <a:ext cx="68320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Jyrki </a:t>
            </a:r>
            <a:r>
              <a:rPr lang="en-US" sz="700" dirty="0" err="1"/>
              <a:t>Mäkelä</a:t>
            </a:r>
            <a:endParaRPr lang="en-FI" sz="700" dirty="0"/>
          </a:p>
        </p:txBody>
      </p:sp>
    </p:spTree>
    <p:extLst>
      <p:ext uri="{BB962C8B-B14F-4D97-AF65-F5344CB8AC3E}">
        <p14:creationId xmlns:p14="http://schemas.microsoft.com/office/powerpoint/2010/main" val="94090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E2B1ED-E684-4D62-83CD-F896B6D31F32}"/>
              </a:ext>
            </a:extLst>
          </p:cNvPr>
          <p:cNvCxnSpPr/>
          <p:nvPr/>
        </p:nvCxnSpPr>
        <p:spPr bwMode="auto">
          <a:xfrm flipV="1">
            <a:off x="4427984" y="260648"/>
            <a:ext cx="0" cy="59046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669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9817907-E266-4AD9-BC59-4AD896B98D3A}"/>
              </a:ext>
            </a:extLst>
          </p:cNvPr>
          <p:cNvSpPr txBox="1"/>
          <p:nvPr/>
        </p:nvSpPr>
        <p:spPr>
          <a:xfrm>
            <a:off x="897182" y="149731"/>
            <a:ext cx="2767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n-lt"/>
              </a:rPr>
              <a:t>Lintuvisa</a:t>
            </a:r>
            <a:endParaRPr lang="en-FI" sz="4800" b="1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67B353-0760-4C25-A75E-5B4647BB61E9}"/>
              </a:ext>
            </a:extLst>
          </p:cNvPr>
          <p:cNvSpPr txBox="1"/>
          <p:nvPr/>
        </p:nvSpPr>
        <p:spPr>
          <a:xfrm>
            <a:off x="4841209" y="149731"/>
            <a:ext cx="3926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n-lt"/>
              </a:rPr>
              <a:t>Pihabongaus</a:t>
            </a:r>
            <a:endParaRPr lang="en-FI" sz="4800" b="1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3E6F74-725A-4D64-A136-D14F46A1CEDD}"/>
              </a:ext>
            </a:extLst>
          </p:cNvPr>
          <p:cNvSpPr txBox="1"/>
          <p:nvPr/>
        </p:nvSpPr>
        <p:spPr>
          <a:xfrm>
            <a:off x="1295529" y="5445224"/>
            <a:ext cx="28523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669E"/>
                </a:solidFill>
                <a:latin typeface="+mn-lt"/>
              </a:rPr>
              <a:t>www.birdlife.fi/</a:t>
            </a:r>
          </a:p>
          <a:p>
            <a:pPr algn="r"/>
            <a:r>
              <a:rPr lang="en-US" sz="2800" b="1" dirty="0" err="1">
                <a:solidFill>
                  <a:srgbClr val="00669E"/>
                </a:solidFill>
                <a:latin typeface="+mn-lt"/>
              </a:rPr>
              <a:t>lintuvisa</a:t>
            </a:r>
            <a:endParaRPr lang="en-FI" sz="2800" b="1" dirty="0">
              <a:solidFill>
                <a:srgbClr val="00669E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A89518-8C40-422C-97D0-DCE755764F6E}"/>
              </a:ext>
            </a:extLst>
          </p:cNvPr>
          <p:cNvSpPr txBox="1"/>
          <p:nvPr/>
        </p:nvSpPr>
        <p:spPr>
          <a:xfrm>
            <a:off x="5652125" y="5445224"/>
            <a:ext cx="3312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00669E"/>
                </a:solidFill>
                <a:latin typeface="+mn-lt"/>
              </a:rPr>
              <a:t>www.birdlife.fi/</a:t>
            </a:r>
          </a:p>
          <a:p>
            <a:pPr algn="r"/>
            <a:r>
              <a:rPr lang="en-US" sz="2800" b="1" dirty="0" err="1">
                <a:solidFill>
                  <a:srgbClr val="00669E"/>
                </a:solidFill>
                <a:latin typeface="+mn-lt"/>
              </a:rPr>
              <a:t>koulupihabongaus</a:t>
            </a:r>
            <a:endParaRPr lang="en-FI" sz="2800" b="1" dirty="0">
              <a:solidFill>
                <a:srgbClr val="00669E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197851-4C55-4595-B354-AA2BFAA8075F}"/>
              </a:ext>
            </a:extLst>
          </p:cNvPr>
          <p:cNvSpPr txBox="1"/>
          <p:nvPr/>
        </p:nvSpPr>
        <p:spPr>
          <a:xfrm>
            <a:off x="467545" y="1124744"/>
            <a:ext cx="35472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+mn-lt"/>
              </a:rPr>
              <a:t>Mikä?</a:t>
            </a:r>
          </a:p>
          <a:p>
            <a:r>
              <a:rPr lang="fi-FI" dirty="0">
                <a:latin typeface="+mn-lt"/>
              </a:rPr>
              <a:t>Luokan tai koulun oma lintujentunnistuskilpailu.</a:t>
            </a:r>
          </a:p>
          <a:p>
            <a:endParaRPr lang="fi-FI" dirty="0">
              <a:latin typeface="+mn-lt"/>
            </a:endParaRPr>
          </a:p>
          <a:p>
            <a:r>
              <a:rPr lang="fi-FI" b="1" dirty="0">
                <a:latin typeface="+mn-lt"/>
              </a:rPr>
              <a:t>Kenelle?</a:t>
            </a:r>
          </a:p>
          <a:p>
            <a:r>
              <a:rPr lang="fi-FI" dirty="0">
                <a:latin typeface="+mn-lt"/>
              </a:rPr>
              <a:t>1–3 lk, 4–6 lk, 7–9 lk ja avoin sarja (lukiot ja muu 2. aste)</a:t>
            </a:r>
          </a:p>
          <a:p>
            <a:endParaRPr lang="fi-FI" dirty="0">
              <a:latin typeface="+mn-lt"/>
            </a:endParaRPr>
          </a:p>
          <a:p>
            <a:r>
              <a:rPr lang="fi-FI" b="1" dirty="0">
                <a:latin typeface="+mn-lt"/>
              </a:rPr>
              <a:t>Missä?</a:t>
            </a:r>
          </a:p>
          <a:p>
            <a:r>
              <a:rPr lang="fi-FI" dirty="0">
                <a:latin typeface="+mn-lt"/>
              </a:rPr>
              <a:t>Luokkaopetuksessa.</a:t>
            </a:r>
          </a:p>
          <a:p>
            <a:endParaRPr lang="fi-FI" dirty="0">
              <a:latin typeface="+mn-lt"/>
            </a:endParaRPr>
          </a:p>
          <a:p>
            <a:r>
              <a:rPr lang="fi-FI" b="1" dirty="0">
                <a:latin typeface="+mn-lt"/>
              </a:rPr>
              <a:t>Milloin?</a:t>
            </a:r>
          </a:p>
          <a:p>
            <a:r>
              <a:rPr lang="fi-FI" dirty="0">
                <a:latin typeface="+mn-lt"/>
              </a:rPr>
              <a:t>Milloin vain luokan oman aikataulun mukaan.</a:t>
            </a:r>
          </a:p>
          <a:p>
            <a:endParaRPr lang="en-FI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835313-68AC-4AE5-92FB-C6311D5BAA73}"/>
              </a:ext>
            </a:extLst>
          </p:cNvPr>
          <p:cNvSpPr txBox="1"/>
          <p:nvPr/>
        </p:nvSpPr>
        <p:spPr>
          <a:xfrm>
            <a:off x="4841208" y="1124743"/>
            <a:ext cx="35472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+mn-lt"/>
              </a:rPr>
              <a:t>Mikä?</a:t>
            </a:r>
          </a:p>
          <a:p>
            <a:r>
              <a:rPr lang="fi-FI" dirty="0">
                <a:latin typeface="+mn-lt"/>
              </a:rPr>
              <a:t>Suomen suurin luontotapahtuma – myös kouluille!</a:t>
            </a:r>
          </a:p>
          <a:p>
            <a:endParaRPr lang="fi-FI" dirty="0">
              <a:latin typeface="+mn-lt"/>
            </a:endParaRPr>
          </a:p>
          <a:p>
            <a:r>
              <a:rPr lang="fi-FI" b="1" dirty="0">
                <a:latin typeface="+mn-lt"/>
              </a:rPr>
              <a:t>Kenelle?</a:t>
            </a:r>
          </a:p>
          <a:p>
            <a:r>
              <a:rPr lang="fi-FI" dirty="0">
                <a:latin typeface="+mn-lt"/>
              </a:rPr>
              <a:t>Erityisesti yläkoulu ja lukio, sopii myös alakouluun ja esikouluun.</a:t>
            </a:r>
          </a:p>
          <a:p>
            <a:endParaRPr lang="fi-FI" dirty="0">
              <a:latin typeface="+mn-lt"/>
            </a:endParaRPr>
          </a:p>
          <a:p>
            <a:r>
              <a:rPr lang="fi-FI" b="1" dirty="0">
                <a:latin typeface="+mn-lt"/>
              </a:rPr>
              <a:t>Missä?</a:t>
            </a:r>
          </a:p>
          <a:p>
            <a:r>
              <a:rPr lang="fi-FI" dirty="0">
                <a:latin typeface="+mn-lt"/>
              </a:rPr>
              <a:t>Ulkona lähiympäristössä.</a:t>
            </a:r>
          </a:p>
          <a:p>
            <a:endParaRPr lang="fi-FI" b="1" dirty="0">
              <a:latin typeface="+mn-lt"/>
            </a:endParaRPr>
          </a:p>
          <a:p>
            <a:r>
              <a:rPr lang="fi-FI" b="1" dirty="0">
                <a:latin typeface="+mn-lt"/>
              </a:rPr>
              <a:t>Milloin?</a:t>
            </a:r>
          </a:p>
          <a:p>
            <a:r>
              <a:rPr lang="fi-FI" dirty="0">
                <a:latin typeface="+mn-lt"/>
              </a:rPr>
              <a:t>Vuosittain tammikuun lopussa. Seuraava 25.–29.1.2021.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6639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938B1D-8262-4E7C-BBC4-A8ED388E3324}"/>
              </a:ext>
            </a:extLst>
          </p:cNvPr>
          <p:cNvSpPr/>
          <p:nvPr/>
        </p:nvSpPr>
        <p:spPr bwMode="auto">
          <a:xfrm>
            <a:off x="395536" y="980728"/>
            <a:ext cx="1872208" cy="453650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698440"/>
          </a:xfrm>
        </p:spPr>
        <p:txBody>
          <a:bodyPr/>
          <a:lstStyle/>
          <a:p>
            <a:pPr algn="ctr"/>
            <a:r>
              <a:rPr lang="fi-FI" dirty="0"/>
              <a:t>LINTUVISA KOULUILLE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0EF5E5-2BF0-4838-9E2A-C08A297011D7}"/>
              </a:ext>
            </a:extLst>
          </p:cNvPr>
          <p:cNvSpPr txBox="1"/>
          <p:nvPr/>
        </p:nvSpPr>
        <p:spPr>
          <a:xfrm>
            <a:off x="503548" y="1116903"/>
            <a:ext cx="165618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+mn-lt"/>
              </a:rPr>
              <a:t>Valitse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lajilista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luokka-asteen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mukaan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Ilmoittaudu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BirdLife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Suomeen</a:t>
            </a:r>
            <a:r>
              <a:rPr lang="en-US" sz="1400" dirty="0">
                <a:latin typeface="+mn-lt"/>
              </a:rPr>
              <a:t>.</a:t>
            </a:r>
          </a:p>
          <a:p>
            <a:pPr marL="342900" indent="-342900">
              <a:buAutoNum type="arabicPeriod"/>
            </a:pPr>
            <a:endParaRPr lang="en-US" sz="1400" dirty="0">
              <a:latin typeface="+mn-lt"/>
            </a:endParaRPr>
          </a:p>
          <a:p>
            <a:r>
              <a:rPr lang="en-US" sz="1400" i="1" dirty="0" err="1">
                <a:latin typeface="+mn-lt"/>
              </a:rPr>
              <a:t>Listorna</a:t>
            </a:r>
            <a:r>
              <a:rPr lang="en-US" sz="1400" i="1" dirty="0">
                <a:latin typeface="+mn-lt"/>
              </a:rPr>
              <a:t> </a:t>
            </a:r>
            <a:r>
              <a:rPr lang="en-US" sz="1400" i="1" dirty="0" err="1">
                <a:latin typeface="+mn-lt"/>
              </a:rPr>
              <a:t>finns</a:t>
            </a:r>
            <a:r>
              <a:rPr lang="en-US" sz="1400" i="1" dirty="0">
                <a:latin typeface="+mn-lt"/>
              </a:rPr>
              <a:t> </a:t>
            </a:r>
            <a:r>
              <a:rPr lang="en-US" sz="1400" i="1" dirty="0" err="1">
                <a:latin typeface="+mn-lt"/>
              </a:rPr>
              <a:t>också</a:t>
            </a:r>
            <a:r>
              <a:rPr lang="en-US" sz="1400" i="1" dirty="0">
                <a:latin typeface="+mn-lt"/>
              </a:rPr>
              <a:t> </a:t>
            </a:r>
            <a:r>
              <a:rPr lang="en-US" sz="1400" i="1" dirty="0" err="1">
                <a:latin typeface="+mn-lt"/>
              </a:rPr>
              <a:t>på</a:t>
            </a:r>
            <a:r>
              <a:rPr lang="en-US" sz="1400" i="1" dirty="0">
                <a:latin typeface="+mn-lt"/>
              </a:rPr>
              <a:t> </a:t>
            </a:r>
            <a:r>
              <a:rPr lang="en-US" sz="1400" i="1" dirty="0" err="1">
                <a:latin typeface="+mn-lt"/>
              </a:rPr>
              <a:t>svenska</a:t>
            </a:r>
            <a:r>
              <a:rPr lang="en-US" sz="1400" i="1" dirty="0">
                <a:latin typeface="+mn-lt"/>
              </a:rPr>
              <a:t>!</a:t>
            </a:r>
            <a:endParaRPr lang="en-FI" sz="1400" i="1" dirty="0">
              <a:latin typeface="+mn-lt"/>
            </a:endParaRPr>
          </a:p>
        </p:txBody>
      </p:sp>
      <p:pic>
        <p:nvPicPr>
          <p:cNvPr id="6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60FECD69-72C2-4866-9C3C-CC238BB206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8" y="3072987"/>
            <a:ext cx="1582223" cy="22377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68AC24-5986-473F-B224-088D21DE4059}"/>
              </a:ext>
            </a:extLst>
          </p:cNvPr>
          <p:cNvSpPr/>
          <p:nvPr/>
        </p:nvSpPr>
        <p:spPr bwMode="auto">
          <a:xfrm>
            <a:off x="2485232" y="980728"/>
            <a:ext cx="1872208" cy="453650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65C738-AF49-46C2-BBBE-1277C9C7E798}"/>
              </a:ext>
            </a:extLst>
          </p:cNvPr>
          <p:cNvSpPr/>
          <p:nvPr/>
        </p:nvSpPr>
        <p:spPr bwMode="auto">
          <a:xfrm>
            <a:off x="4574928" y="980728"/>
            <a:ext cx="1872208" cy="453650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839E3-49D6-40D8-B76D-5CCF8A401006}"/>
              </a:ext>
            </a:extLst>
          </p:cNvPr>
          <p:cNvSpPr/>
          <p:nvPr/>
        </p:nvSpPr>
        <p:spPr bwMode="auto">
          <a:xfrm>
            <a:off x="6664624" y="980728"/>
            <a:ext cx="1872208" cy="453650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B4267F-DA6B-4FF9-8E33-570899F07D44}"/>
              </a:ext>
            </a:extLst>
          </p:cNvPr>
          <p:cNvSpPr txBox="1"/>
          <p:nvPr/>
        </p:nvSpPr>
        <p:spPr>
          <a:xfrm>
            <a:off x="2593244" y="1121307"/>
            <a:ext cx="1656184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+mn-lt"/>
              </a:rPr>
              <a:t>Opeta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lintujen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tunnistamista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helposti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materiaaliemme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avulla</a:t>
            </a:r>
            <a:r>
              <a:rPr lang="en-US" sz="1400" dirty="0">
                <a:latin typeface="+mn-lt"/>
              </a:rPr>
              <a:t>.</a:t>
            </a:r>
            <a:endParaRPr lang="en-FI" sz="1400" dirty="0">
              <a:latin typeface="+mn-lt"/>
            </a:endParaRPr>
          </a:p>
        </p:txBody>
      </p:sp>
      <p:pic>
        <p:nvPicPr>
          <p:cNvPr id="11" name="Content Placeholder 5" descr="A close up of a bird&#10;&#10;Description automatically generated">
            <a:extLst>
              <a:ext uri="{FF2B5EF4-FFF2-40B4-BE49-F238E27FC236}">
                <a16:creationId xmlns:a16="http://schemas.microsoft.com/office/drawing/2014/main" id="{C0B0BFA9-F554-4D24-835D-AE83EC8581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6"/>
          <a:stretch/>
        </p:blipFill>
        <p:spPr>
          <a:xfrm>
            <a:off x="2538658" y="2550248"/>
            <a:ext cx="1765355" cy="13108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2" name="Picture 11" descr="A swan in the water&#10;&#10;Description automatically generated">
            <a:extLst>
              <a:ext uri="{FF2B5EF4-FFF2-40B4-BE49-F238E27FC236}">
                <a16:creationId xmlns:a16="http://schemas.microsoft.com/office/drawing/2014/main" id="{6F1B1784-62EC-4644-AFCE-FA3ADFE369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89" y="3966337"/>
            <a:ext cx="1765354" cy="133487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923859-A244-4D26-A130-9D5813A1B3E0}"/>
              </a:ext>
            </a:extLst>
          </p:cNvPr>
          <p:cNvSpPr txBox="1"/>
          <p:nvPr/>
        </p:nvSpPr>
        <p:spPr>
          <a:xfrm>
            <a:off x="4682940" y="1116903"/>
            <a:ext cx="1656184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Anna </a:t>
            </a:r>
            <a:r>
              <a:rPr lang="en-US" sz="1400" dirty="0" err="1">
                <a:latin typeface="+mn-lt"/>
              </a:rPr>
              <a:t>oppilaiden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harjoitella</a:t>
            </a:r>
            <a:r>
              <a:rPr lang="en-US" sz="1400" dirty="0">
                <a:latin typeface="+mn-lt"/>
              </a:rPr>
              <a:t>.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dirty="0" err="1">
                <a:latin typeface="+mn-lt"/>
              </a:rPr>
              <a:t>Verkkosivuilla</a:t>
            </a:r>
            <a:r>
              <a:rPr lang="en-US" sz="1400" dirty="0">
                <a:latin typeface="+mn-lt"/>
              </a:rPr>
              <a:t> on </a:t>
            </a:r>
            <a:r>
              <a:rPr lang="en-US" sz="1400" dirty="0" err="1">
                <a:latin typeface="+mn-lt"/>
              </a:rPr>
              <a:t>oikean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Lintuvisan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kaltaisia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harjoitteluvisoja</a:t>
            </a:r>
            <a:r>
              <a:rPr lang="en-US" sz="1400" dirty="0">
                <a:latin typeface="+mn-lt"/>
              </a:rPr>
              <a:t>.</a:t>
            </a:r>
            <a:endParaRPr lang="en-FI" sz="1400" dirty="0">
              <a:latin typeface="+mn-lt"/>
            </a:endParaRPr>
          </a:p>
        </p:txBody>
      </p:sp>
      <p:pic>
        <p:nvPicPr>
          <p:cNvPr id="14" name="Content Placeholder 7" descr="A close up of a bird&#10;&#10;Description automatically generated">
            <a:extLst>
              <a:ext uri="{FF2B5EF4-FFF2-40B4-BE49-F238E27FC236}">
                <a16:creationId xmlns:a16="http://schemas.microsoft.com/office/drawing/2014/main" id="{1403C9FD-7019-4900-992C-6BAACF2AC6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04" y="3282450"/>
            <a:ext cx="1695256" cy="201622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6E26F7-F026-44E1-9724-A3136D4C2ECA}"/>
              </a:ext>
            </a:extLst>
          </p:cNvPr>
          <p:cNvSpPr txBox="1"/>
          <p:nvPr/>
        </p:nvSpPr>
        <p:spPr>
          <a:xfrm>
            <a:off x="6772636" y="1116903"/>
            <a:ext cx="1656184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+mn-lt"/>
              </a:rPr>
              <a:t>Loppuhuipennus</a:t>
            </a:r>
            <a:r>
              <a:rPr lang="en-US" sz="1400" b="1" dirty="0">
                <a:latin typeface="+mn-lt"/>
              </a:rPr>
              <a:t>: </a:t>
            </a:r>
            <a:r>
              <a:rPr lang="en-US" sz="1400" dirty="0" err="1">
                <a:latin typeface="+mn-lt"/>
              </a:rPr>
              <a:t>luokan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Lintuvisa</a:t>
            </a:r>
            <a:r>
              <a:rPr lang="en-US" sz="1400" dirty="0">
                <a:latin typeface="+mn-lt"/>
              </a:rPr>
              <a:t>!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dirty="0" err="1">
                <a:latin typeface="+mn-lt"/>
              </a:rPr>
              <a:t>Saat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meiltä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linkin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loppukilpailuun</a:t>
            </a:r>
            <a:r>
              <a:rPr lang="en-US" sz="1400" dirty="0">
                <a:latin typeface="+mn-lt"/>
              </a:rPr>
              <a:t> ja </a:t>
            </a:r>
            <a:r>
              <a:rPr lang="en-US" sz="1400" dirty="0" err="1">
                <a:latin typeface="+mn-lt"/>
              </a:rPr>
              <a:t>pienet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palkinnot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kaikille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Saat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oppilaiden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tulokset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suoraan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sähköpostiisi</a:t>
            </a:r>
            <a:r>
              <a:rPr lang="en-US" sz="1400" dirty="0">
                <a:latin typeface="+mn-lt"/>
              </a:rPr>
              <a:t>.</a:t>
            </a:r>
            <a:endParaRPr lang="en-FI" sz="1400" dirty="0">
              <a:latin typeface="+mn-lt"/>
            </a:endParaRPr>
          </a:p>
        </p:txBody>
      </p:sp>
      <p:pic>
        <p:nvPicPr>
          <p:cNvPr id="16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587CDC3-EA4B-4D84-B2D3-6DBE5A9AC6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10" y="3588552"/>
            <a:ext cx="1650968" cy="170379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CFB2FF5-3103-492D-9BE2-420C2AE6F43D}"/>
              </a:ext>
            </a:extLst>
          </p:cNvPr>
          <p:cNvSpPr txBox="1"/>
          <p:nvPr/>
        </p:nvSpPr>
        <p:spPr>
          <a:xfrm>
            <a:off x="1763688" y="5682887"/>
            <a:ext cx="7160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>
                <a:solidFill>
                  <a:srgbClr val="00669E"/>
                </a:solidFill>
                <a:latin typeface="+mn-lt"/>
              </a:rPr>
              <a:t>Maksuttomat materiaalit, vapaa aikataulu, </a:t>
            </a:r>
          </a:p>
          <a:p>
            <a:r>
              <a:rPr lang="fi-FI" sz="2000" b="1" dirty="0">
                <a:solidFill>
                  <a:srgbClr val="00669E"/>
                </a:solidFill>
                <a:latin typeface="+mn-lt"/>
              </a:rPr>
              <a:t>palkinto jokaiselle oppilaalle!            </a:t>
            </a:r>
            <a:r>
              <a:rPr lang="fi-FI" sz="2000" dirty="0">
                <a:solidFill>
                  <a:srgbClr val="00669E"/>
                </a:solidFill>
                <a:latin typeface="+mn-lt"/>
              </a:rPr>
              <a:t>www.birdlife.fi/lintuvisa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9D1EE21-B1D2-4BA4-BA73-5BDB3BF6CA39}"/>
              </a:ext>
            </a:extLst>
          </p:cNvPr>
          <p:cNvSpPr/>
          <p:nvPr/>
        </p:nvSpPr>
        <p:spPr bwMode="auto">
          <a:xfrm>
            <a:off x="2122750" y="1447489"/>
            <a:ext cx="470493" cy="396625"/>
          </a:xfrm>
          <a:prstGeom prst="rightArrow">
            <a:avLst/>
          </a:prstGeom>
          <a:solidFill>
            <a:srgbClr val="00669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F4BA798-D7EB-4812-84E8-975291E5DBD7}"/>
              </a:ext>
            </a:extLst>
          </p:cNvPr>
          <p:cNvSpPr/>
          <p:nvPr/>
        </p:nvSpPr>
        <p:spPr bwMode="auto">
          <a:xfrm>
            <a:off x="6319901" y="1447489"/>
            <a:ext cx="470493" cy="396625"/>
          </a:xfrm>
          <a:prstGeom prst="rightArrow">
            <a:avLst/>
          </a:prstGeom>
          <a:solidFill>
            <a:srgbClr val="00669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D6231C8-9EFB-41ED-AF33-C45E88A2B6AC}"/>
              </a:ext>
            </a:extLst>
          </p:cNvPr>
          <p:cNvSpPr/>
          <p:nvPr/>
        </p:nvSpPr>
        <p:spPr bwMode="auto">
          <a:xfrm>
            <a:off x="4230938" y="1447489"/>
            <a:ext cx="470493" cy="396625"/>
          </a:xfrm>
          <a:prstGeom prst="rightArrow">
            <a:avLst/>
          </a:prstGeom>
          <a:solidFill>
            <a:srgbClr val="00669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50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FC66CC-A89E-44CB-9177-BCCBAEB58536}"/>
              </a:ext>
            </a:extLst>
          </p:cNvPr>
          <p:cNvSpPr/>
          <p:nvPr/>
        </p:nvSpPr>
        <p:spPr bwMode="auto">
          <a:xfrm>
            <a:off x="467544" y="1052736"/>
            <a:ext cx="3384376" cy="244827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235CA816-7172-4BF9-95ED-AEBFCCF9675E}"/>
              </a:ext>
            </a:extLst>
          </p:cNvPr>
          <p:cNvSpPr txBox="1">
            <a:spLocks/>
          </p:cNvSpPr>
          <p:nvPr/>
        </p:nvSpPr>
        <p:spPr>
          <a:xfrm>
            <a:off x="685800" y="116633"/>
            <a:ext cx="7772400" cy="69844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algn="ctr"/>
            <a:r>
              <a:rPr lang="fi-FI" kern="0" dirty="0"/>
              <a:t>PIHABONGAUS KOULUILLE</a:t>
            </a:r>
          </a:p>
        </p:txBody>
      </p:sp>
      <p:pic>
        <p:nvPicPr>
          <p:cNvPr id="8" name="Picture 7" descr="A bird sitting on top of each other&#10;&#10;Description automatically generated">
            <a:extLst>
              <a:ext uri="{FF2B5EF4-FFF2-40B4-BE49-F238E27FC236}">
                <a16:creationId xmlns:a16="http://schemas.microsoft.com/office/drawing/2014/main" id="{67EAAD9A-C05E-4EF8-9EFA-A46A7B406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1512168" cy="21351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414397-7582-4614-BC70-F8EC4AAD7D59}"/>
              </a:ext>
            </a:extLst>
          </p:cNvPr>
          <p:cNvSpPr txBox="1"/>
          <p:nvPr/>
        </p:nvSpPr>
        <p:spPr>
          <a:xfrm>
            <a:off x="2255629" y="1196752"/>
            <a:ext cx="1452276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+mn-lt"/>
              </a:rPr>
              <a:t>Tutustukaa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talvilintuihin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materiaaliemme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avulla</a:t>
            </a:r>
            <a:r>
              <a:rPr lang="en-US" sz="1400" dirty="0">
                <a:latin typeface="+mn-lt"/>
              </a:rPr>
              <a:t>: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* </a:t>
            </a:r>
            <a:r>
              <a:rPr lang="en-US" sz="1400" dirty="0" err="1">
                <a:latin typeface="+mn-lt"/>
              </a:rPr>
              <a:t>juliste</a:t>
            </a:r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* video</a:t>
            </a:r>
          </a:p>
          <a:p>
            <a:r>
              <a:rPr lang="en-US" sz="1400" dirty="0">
                <a:latin typeface="+mn-lt"/>
              </a:rPr>
              <a:t>* </a:t>
            </a:r>
            <a:r>
              <a:rPr lang="en-US" sz="1400" dirty="0" err="1">
                <a:latin typeface="+mn-lt"/>
              </a:rPr>
              <a:t>määrityskaava</a:t>
            </a:r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* </a:t>
            </a:r>
            <a:r>
              <a:rPr lang="en-US" sz="1400" dirty="0" err="1">
                <a:latin typeface="+mn-lt"/>
              </a:rPr>
              <a:t>verkkosivu</a:t>
            </a:r>
            <a:endParaRPr lang="en-US" sz="1400" dirty="0">
              <a:latin typeface="+mn-lt"/>
            </a:endParaRPr>
          </a:p>
          <a:p>
            <a:endParaRPr lang="en-US" sz="1400" dirty="0">
              <a:latin typeface="+mn-lt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899DCAB0-5F35-4D69-B2AF-B3BD00529F6D}"/>
              </a:ext>
            </a:extLst>
          </p:cNvPr>
          <p:cNvSpPr/>
          <p:nvPr/>
        </p:nvSpPr>
        <p:spPr bwMode="auto">
          <a:xfrm rot="3259024">
            <a:off x="4227568" y="1035007"/>
            <a:ext cx="770956" cy="637491"/>
          </a:xfrm>
          <a:prstGeom prst="bentArrow">
            <a:avLst>
              <a:gd name="adj1" fmla="val 11002"/>
              <a:gd name="adj2" fmla="val 14922"/>
              <a:gd name="adj3" fmla="val 50000"/>
              <a:gd name="adj4" fmla="val 88340"/>
            </a:avLst>
          </a:prstGeom>
          <a:solidFill>
            <a:srgbClr val="0066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3F0862-B9CD-4815-86A1-F1BAEDE0B6F4}"/>
              </a:ext>
            </a:extLst>
          </p:cNvPr>
          <p:cNvSpPr/>
          <p:nvPr/>
        </p:nvSpPr>
        <p:spPr bwMode="auto">
          <a:xfrm>
            <a:off x="5156935" y="1210910"/>
            <a:ext cx="2232248" cy="324036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C2F0B4F-D97B-4125-8B68-17A2AF5455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37" r="13775"/>
          <a:stretch/>
        </p:blipFill>
        <p:spPr>
          <a:xfrm>
            <a:off x="5253202" y="1282917"/>
            <a:ext cx="2039714" cy="139701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495C5FF-B47A-4983-9B3C-F28BE99D679B}"/>
              </a:ext>
            </a:extLst>
          </p:cNvPr>
          <p:cNvSpPr txBox="1"/>
          <p:nvPr/>
        </p:nvSpPr>
        <p:spPr>
          <a:xfrm>
            <a:off x="5249707" y="2764600"/>
            <a:ext cx="2039714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+mn-lt"/>
              </a:rPr>
              <a:t>Valitse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sopiva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päivä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tapahtumaviikolta</a:t>
            </a:r>
            <a:r>
              <a:rPr lang="en-US" sz="1400" dirty="0">
                <a:latin typeface="+mn-lt"/>
              </a:rPr>
              <a:t>. 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b="1" dirty="0" err="1">
                <a:latin typeface="+mn-lt"/>
              </a:rPr>
              <a:t>Käykää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koulun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pihalla</a:t>
            </a:r>
            <a:r>
              <a:rPr lang="en-US" sz="1400" b="1" dirty="0">
                <a:latin typeface="+mn-lt"/>
              </a:rPr>
              <a:t> </a:t>
            </a:r>
          </a:p>
          <a:p>
            <a:r>
              <a:rPr lang="en-US" sz="1400" dirty="0">
                <a:latin typeface="+mn-lt"/>
              </a:rPr>
              <a:t>tai </a:t>
            </a:r>
            <a:r>
              <a:rPr lang="en-US" sz="1400" dirty="0" err="1">
                <a:latin typeface="+mn-lt"/>
              </a:rPr>
              <a:t>lähiympäristössä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tarkkailemassa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Kesto</a:t>
            </a:r>
            <a:r>
              <a:rPr lang="en-US" sz="1400" dirty="0">
                <a:latin typeface="+mn-lt"/>
              </a:rPr>
              <a:t> max. 1 </a:t>
            </a:r>
            <a:r>
              <a:rPr lang="en-US" sz="1400" dirty="0" err="1">
                <a:latin typeface="+mn-lt"/>
              </a:rPr>
              <a:t>tunti</a:t>
            </a:r>
            <a:r>
              <a:rPr lang="en-US" sz="1400" dirty="0">
                <a:latin typeface="+mn-lt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53AD7E-84ED-4C01-B332-EBB2BFEA7246}"/>
              </a:ext>
            </a:extLst>
          </p:cNvPr>
          <p:cNvSpPr/>
          <p:nvPr/>
        </p:nvSpPr>
        <p:spPr bwMode="auto">
          <a:xfrm>
            <a:off x="1464997" y="3933056"/>
            <a:ext cx="2664296" cy="18002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Arrow: Bent 21">
            <a:extLst>
              <a:ext uri="{FF2B5EF4-FFF2-40B4-BE49-F238E27FC236}">
                <a16:creationId xmlns:a16="http://schemas.microsoft.com/office/drawing/2014/main" id="{A6B37762-94AF-4E02-B43A-532739C063E6}"/>
              </a:ext>
            </a:extLst>
          </p:cNvPr>
          <p:cNvSpPr/>
          <p:nvPr/>
        </p:nvSpPr>
        <p:spPr bwMode="auto">
          <a:xfrm rot="11555315">
            <a:off x="4259386" y="4074273"/>
            <a:ext cx="707319" cy="581528"/>
          </a:xfrm>
          <a:prstGeom prst="bentArrow">
            <a:avLst>
              <a:gd name="adj1" fmla="val 11002"/>
              <a:gd name="adj2" fmla="val 14922"/>
              <a:gd name="adj3" fmla="val 50000"/>
              <a:gd name="adj4" fmla="val 88340"/>
            </a:avLst>
          </a:prstGeom>
          <a:solidFill>
            <a:srgbClr val="0066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Picture 23" descr="A picture containing map&#10;&#10;Description automatically generated">
            <a:extLst>
              <a:ext uri="{FF2B5EF4-FFF2-40B4-BE49-F238E27FC236}">
                <a16:creationId xmlns:a16="http://schemas.microsoft.com/office/drawing/2014/main" id="{152A0579-C874-4557-BC7F-BFB402B54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987" y="4004667"/>
            <a:ext cx="961755" cy="163787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D075916-49F8-488A-B35D-0F1BE23CB7BA}"/>
              </a:ext>
            </a:extLst>
          </p:cNvPr>
          <p:cNvSpPr txBox="1"/>
          <p:nvPr/>
        </p:nvSpPr>
        <p:spPr>
          <a:xfrm>
            <a:off x="2645504" y="4176953"/>
            <a:ext cx="141178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+mn-lt"/>
              </a:rPr>
              <a:t>Ilmoita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luokan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havainnot</a:t>
            </a:r>
            <a:r>
              <a:rPr lang="en-US" sz="1400" b="1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Olette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mukana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tekemässä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kansalais-tiedettä</a:t>
            </a:r>
            <a:r>
              <a:rPr lang="en-US" sz="1400" dirty="0">
                <a:latin typeface="+mn-lt"/>
              </a:rPr>
              <a:t>!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78FDF5-B066-4C14-B8E7-8E84A6D0CA80}"/>
              </a:ext>
            </a:extLst>
          </p:cNvPr>
          <p:cNvSpPr txBox="1"/>
          <p:nvPr/>
        </p:nvSpPr>
        <p:spPr>
          <a:xfrm>
            <a:off x="5550828" y="4618293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00669E"/>
                </a:solidFill>
                <a:latin typeface="+mn-lt"/>
              </a:rPr>
              <a:t>Maksuttomat materiaalit, paljon kytkentöjä OPS:iin, arvontapalkintoja!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F12467-6315-4051-8DE3-135D85F3C0CF}"/>
              </a:ext>
            </a:extLst>
          </p:cNvPr>
          <p:cNvSpPr txBox="1"/>
          <p:nvPr/>
        </p:nvSpPr>
        <p:spPr>
          <a:xfrm>
            <a:off x="5550828" y="563395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00669E"/>
                </a:solidFill>
                <a:latin typeface="+mn-lt"/>
              </a:rPr>
              <a:t>www.birdlife.fi/</a:t>
            </a:r>
          </a:p>
          <a:p>
            <a:r>
              <a:rPr lang="fi-FI" sz="2000" dirty="0">
                <a:solidFill>
                  <a:srgbClr val="00669E"/>
                </a:solidFill>
                <a:latin typeface="+mn-lt"/>
              </a:rPr>
              <a:t>koulupihabongaus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17ADC2-8FB4-4C8E-B268-986D3AFE7782}"/>
              </a:ext>
            </a:extLst>
          </p:cNvPr>
          <p:cNvSpPr txBox="1"/>
          <p:nvPr/>
        </p:nvSpPr>
        <p:spPr>
          <a:xfrm rot="16200000">
            <a:off x="6922686" y="2361817"/>
            <a:ext cx="61427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Jyrki </a:t>
            </a:r>
            <a:r>
              <a:rPr lang="en-US" sz="600" dirty="0" err="1"/>
              <a:t>Mäkelä</a:t>
            </a:r>
            <a:endParaRPr lang="en-FI" sz="600" dirty="0"/>
          </a:p>
        </p:txBody>
      </p:sp>
    </p:spTree>
    <p:extLst>
      <p:ext uri="{BB962C8B-B14F-4D97-AF65-F5344CB8AC3E}">
        <p14:creationId xmlns:p14="http://schemas.microsoft.com/office/powerpoint/2010/main" val="335703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>
</file>

<file path=ppt/theme/theme1.xml><?xml version="1.0" encoding="utf-8"?>
<a:theme xmlns:a="http://schemas.openxmlformats.org/drawingml/2006/main" name="BirdLife-esityspohja viilattu">
  <a:themeElements>
    <a:clrScheme name="Ppt000000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pt0000001">
      <a:majorFont>
        <a:latin typeface="Segoe UI"/>
        <a:ea typeface=""/>
        <a:cs typeface="Segoe UI"/>
      </a:majorFont>
      <a:minorFont>
        <a:latin typeface="Segoe UI"/>
        <a:ea typeface=""/>
        <a:cs typeface="Segoe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00000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ukautettu suunnittelumalli">
  <a:themeElements>
    <a:clrScheme name="Mukautettu suunnittelumall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ukautettu suunnittelumall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ukautettu suunnittelumall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ukautettu suunnittelumalli">
  <a:themeElements>
    <a:clrScheme name="1_Mukautettu suunnittelumall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ukautettu suunnittelumall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ukautettu suunnittelumall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kautettu suunnittelumall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kautettu suunnittelumall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kautettu suunnittelumall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kautettu suunnittelumall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kautettu suunnittelumall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kautettu suunnittelumall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kautettu suunnittelumall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kautettu suunnittelumall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kautettu suunnittelumall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kautettu suunnittelumall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kautettu suunnittelumall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Mukautettu suunnittelumalli">
  <a:themeElements>
    <a:clrScheme name="2_Mukautettu suunnittelumall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Mukautettu suunnittelumall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ukautettu suunnittelumall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ukautettu suunnittelumall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ukautettu suunnittelumall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ukautettu suunnittelumall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ukautettu suunnittelumall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ukautettu suunnittelumall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ukautettu suunnittelumall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ukautettu suunnittelumall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ukautettu suunnittelumall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ukautettu suunnittelumall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ukautettu suunnittelumall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ukautettu suunnittelumall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BirdLife-esityspohja viilattu</Template>
  <TotalTime>1061</TotalTime>
  <Words>248</Words>
  <Application>Microsoft Office PowerPoint</Application>
  <PresentationFormat>Näytössä katseltava diaesitys (4:3)</PresentationFormat>
  <Paragraphs>64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4</vt:i4>
      </vt:variant>
    </vt:vector>
  </HeadingPairs>
  <TitlesOfParts>
    <vt:vector size="11" baseType="lpstr">
      <vt:lpstr>Arial</vt:lpstr>
      <vt:lpstr>Calibri</vt:lpstr>
      <vt:lpstr>Segoe UI</vt:lpstr>
      <vt:lpstr>BirdLife-esityspohja viilattu</vt:lpstr>
      <vt:lpstr>Mukautettu suunnittelumalli</vt:lpstr>
      <vt:lpstr>1_Mukautettu suunnittelumalli</vt:lpstr>
      <vt:lpstr>2_Mukautettu suunnittelumalli</vt:lpstr>
      <vt:lpstr>PowerPoint-esitys</vt:lpstr>
      <vt:lpstr>PowerPoint-esitys</vt:lpstr>
      <vt:lpstr>LINTUVISA KOULUILLE</vt:lpstr>
      <vt:lpstr>PowerPoint-esitys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Inka Plit</dc:creator>
  <cp:lastModifiedBy>Eeva Tiainen</cp:lastModifiedBy>
  <cp:revision>113</cp:revision>
  <dcterms:created xsi:type="dcterms:W3CDTF">2019-11-05T11:24:31Z</dcterms:created>
  <dcterms:modified xsi:type="dcterms:W3CDTF">2020-11-02T10:17:10Z</dcterms:modified>
</cp:coreProperties>
</file>