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3" r:id="rId3"/>
    <p:sldId id="258" r:id="rId4"/>
    <p:sldId id="276" r:id="rId5"/>
    <p:sldId id="259" r:id="rId6"/>
    <p:sldId id="277" r:id="rId7"/>
    <p:sldId id="274" r:id="rId8"/>
    <p:sldId id="275" r:id="rId9"/>
    <p:sldId id="260" r:id="rId10"/>
    <p:sldId id="279" r:id="rId11"/>
    <p:sldId id="283" r:id="rId12"/>
    <p:sldId id="278" r:id="rId13"/>
    <p:sldId id="261" r:id="rId14"/>
    <p:sldId id="281" r:id="rId15"/>
    <p:sldId id="280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o Leinonen" initials="TL" lastIdx="1" clrIdx="0">
    <p:extLst>
      <p:ext uri="{19B8F6BF-5375-455C-9EA6-DF929625EA0E}">
        <p15:presenceInfo xmlns:p15="http://schemas.microsoft.com/office/powerpoint/2012/main" userId="S-1-5-21-3164276935-3009657551-3733475439-16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81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4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31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83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3133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16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87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8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946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294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31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4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82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75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41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47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026FE-B1B2-4526-9709-487359451E32}" type="datetimeFigureOut">
              <a:rPr lang="fi-FI" smtClean="0"/>
              <a:t>19.10.2020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D3ECED-2429-4D07-AFC4-28235C05EC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6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431321"/>
            <a:ext cx="9144000" cy="307864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830128"/>
            <a:ext cx="9144000" cy="2562046"/>
          </a:xfrm>
        </p:spPr>
        <p:txBody>
          <a:bodyPr>
            <a:normAutofit/>
          </a:bodyPr>
          <a:lstStyle/>
          <a:p>
            <a:r>
              <a:rPr lang="fi-FI" sz="6000" dirty="0"/>
              <a:t>BIOLOGIA/MAANTIETO </a:t>
            </a:r>
          </a:p>
          <a:p>
            <a:r>
              <a:rPr lang="fi-FI" sz="5400" dirty="0"/>
              <a:t>Opetusvälineet</a:t>
            </a:r>
          </a:p>
        </p:txBody>
      </p:sp>
      <p:pic>
        <p:nvPicPr>
          <p:cNvPr id="1027" name="Picture 3" descr="ISVET 50 VUOTTA LOGO – kopio">
            <a:extLst>
              <a:ext uri="{FF2B5EF4-FFF2-40B4-BE49-F238E27FC236}">
                <a16:creationId xmlns:a16="http://schemas.microsoft.com/office/drawing/2014/main" id="{B5359BAE-6CE6-4CBC-A815-426A95F4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7035"/>
            <a:ext cx="8220364" cy="32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5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5"/>
    </mc:Choice>
    <mc:Fallback xmlns="">
      <p:transition spd="slow" advTm="847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DEE1C5-CB56-4513-9965-2F03854E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r>
              <a:rPr lang="fi-FI" sz="3200" u="sng" dirty="0"/>
              <a:t>Mikroskoopit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0DAE0D-A596-491C-B0AA-85D3FB017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Laadukkaat mikroskoopit oppilaille sekä opettajille. </a:t>
            </a:r>
          </a:p>
          <a:p>
            <a:r>
              <a:rPr lang="fi-FI" dirty="0">
                <a:solidFill>
                  <a:schemeClr val="tx1"/>
                </a:solidFill>
              </a:rPr>
              <a:t>Useita erilaisia oppilas-ja tutkimusmikroskooppimalleja. </a:t>
            </a:r>
          </a:p>
          <a:p>
            <a:r>
              <a:rPr lang="fi-FI" dirty="0">
                <a:solidFill>
                  <a:schemeClr val="tx1"/>
                </a:solidFill>
              </a:rPr>
              <a:t>Myös digitaalisia mikroskooppeja sekä stereomikroskooppeja.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1E2D7F-8CB3-472A-B4E3-7DE1149D9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3" r="20085" b="1"/>
          <a:stretch/>
        </p:blipFill>
        <p:spPr bwMode="auto">
          <a:xfrm>
            <a:off x="6542473" y="645106"/>
            <a:ext cx="1738389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8B68097-9BEA-48FB-B05A-3C8FB06A5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r="16799" b="1"/>
          <a:stretch/>
        </p:blipFill>
        <p:spPr bwMode="auto">
          <a:xfrm>
            <a:off x="9346729" y="645106"/>
            <a:ext cx="1730617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78D2A8E-D10A-4DC5-A8E7-497362CA7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691" y="3508529"/>
            <a:ext cx="2384324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"/>
    </mc:Choice>
    <mc:Fallback xmlns="">
      <p:transition spd="slow" advTm="804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0F7E639-2F76-4EA7-B9EE-D9C800616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 r="-1" b="1014"/>
          <a:stretch/>
        </p:blipFill>
        <p:spPr bwMode="auto"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A50C4A8-C56E-4498-B7BF-6B77CCBB6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r="-2" b="7061"/>
          <a:stretch/>
        </p:blipFill>
        <p:spPr bwMode="auto"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70FC84B-90B6-42D7-83EA-979BCE93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anchor="ctr">
            <a:normAutofit/>
          </a:bodyPr>
          <a:lstStyle/>
          <a:p>
            <a:r>
              <a:rPr lang="fi-FI" sz="2500" u="sng"/>
              <a:t>Mikroskooppipreparaatit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810982-359F-437C-B4D2-BFAA1E232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95618"/>
            <a:ext cx="3749061" cy="3005289"/>
          </a:xfrm>
        </p:spPr>
        <p:txBody>
          <a:bodyPr>
            <a:normAutofit/>
          </a:bodyPr>
          <a:lstStyle/>
          <a:p>
            <a:endParaRPr lang="fi-FI" sz="1600"/>
          </a:p>
        </p:txBody>
      </p:sp>
      <p:pic>
        <p:nvPicPr>
          <p:cNvPr id="1026" name="Picture 2" descr="https://www.isvet.fi/uploads/product-images/6/62300b/62300B.jpg?2020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69" y="2163502"/>
            <a:ext cx="4358068" cy="43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5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0"/>
    </mc:Choice>
    <mc:Fallback xmlns="">
      <p:transition spd="slow" advTm="59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D38815-B441-49E4-AEB0-8307A708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4000" u="sng" dirty="0"/>
              <a:t>Genetiikka</a:t>
            </a:r>
            <a:br>
              <a:rPr lang="fi-FI" sz="2700" dirty="0"/>
            </a:br>
            <a:r>
              <a:rPr lang="fi-FI" sz="2700" dirty="0"/>
              <a:t>Elektroforeesi, geenitutkimuskitit ja </a:t>
            </a:r>
            <a:r>
              <a:rPr lang="fi-FI" sz="2700" dirty="0" err="1"/>
              <a:t>transilluminaattorit</a:t>
            </a:r>
            <a:endParaRPr lang="fi-FI" sz="27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0B26B4-2622-4916-BB2B-F6C6D78B5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Uusi ja moderni elektroforeesilaitteisto, joka soveltuu niin </a:t>
            </a:r>
            <a:r>
              <a:rPr lang="fi-FI" dirty="0" err="1">
                <a:solidFill>
                  <a:schemeClr val="tx1"/>
                </a:solidFill>
              </a:rPr>
              <a:t>demoamiseen</a:t>
            </a:r>
            <a:r>
              <a:rPr lang="fi-FI" dirty="0">
                <a:solidFill>
                  <a:schemeClr val="tx1"/>
                </a:solidFill>
              </a:rPr>
              <a:t> kuin oppilastöihinkin. Tulokset jopa 30-40 minuutissa.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E5C332-AE1F-4002-8E0F-6E4CC44DD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8" r="21854" b="-1"/>
          <a:stretch/>
        </p:blipFill>
        <p:spPr bwMode="auto">
          <a:xfrm>
            <a:off x="6091919" y="623187"/>
            <a:ext cx="2713154" cy="5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D17EFBD-57F7-4711-96D2-A7F68270F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" b="1847"/>
          <a:stretch/>
        </p:blipFill>
        <p:spPr bwMode="auto">
          <a:xfrm>
            <a:off x="8896519" y="623189"/>
            <a:ext cx="2647024" cy="25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EB90238-6D88-44EA-90BF-0C1E68B8C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r="7" b="249"/>
          <a:stretch/>
        </p:blipFill>
        <p:spPr bwMode="auto">
          <a:xfrm>
            <a:off x="8896516" y="3312927"/>
            <a:ext cx="2647024" cy="25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"/>
    </mc:Choice>
    <mc:Fallback xmlns="">
      <p:transition spd="slow" advTm="785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6A8719A-D89B-4D9A-8B3B-69A263299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r="-1" b="3400"/>
          <a:stretch/>
        </p:blipFill>
        <p:spPr bwMode="auto"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CC27FB9-2CB7-4D26-B65F-33DD148D5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9" r="-2" b="2072"/>
          <a:stretch/>
        </p:blipFill>
        <p:spPr bwMode="auto"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1176489"/>
            <a:ext cx="3749061" cy="1508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u="sng"/>
              <a:t>Kartat ja julisteet </a:t>
            </a:r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2" name="Content Placeholder 6151">
            <a:extLst>
              <a:ext uri="{FF2B5EF4-FFF2-40B4-BE49-F238E27FC236}">
                <a16:creationId xmlns:a16="http://schemas.microsoft.com/office/drawing/2014/main" id="{482BB6B6-C3B8-4D8C-A797-EB7B394B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95618"/>
            <a:ext cx="3749061" cy="300528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595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2"/>
    </mc:Choice>
    <mc:Fallback xmlns="">
      <p:transition spd="slow" advTm="462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1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4BC2E25-B321-4E3B-8995-F6B8A6196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4962"/>
          <a:stretch/>
        </p:blipFill>
        <p:spPr bwMode="auto"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B478C6E-5E8E-4256-96D9-93C1B2A18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r="-2" b="16132"/>
          <a:stretch/>
        </p:blipFill>
        <p:spPr bwMode="auto">
          <a:xfrm>
            <a:off x="-83128" y="73901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Freeform: Shape 8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46041E-1216-46E8-9AA6-134B131C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anchor="ctr">
            <a:normAutofit/>
          </a:bodyPr>
          <a:lstStyle/>
          <a:p>
            <a:r>
              <a:rPr lang="fi-FI" sz="2800" u="sng" dirty="0"/>
              <a:t>Kartat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814247-DA9D-4827-879A-59FB67CBC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2984423"/>
            <a:ext cx="4620544" cy="1873327"/>
          </a:xfrm>
        </p:spPr>
        <p:txBody>
          <a:bodyPr>
            <a:normAutofit/>
          </a:bodyPr>
          <a:lstStyle/>
          <a:p>
            <a:r>
              <a:rPr lang="fi-FI" sz="1600" dirty="0"/>
              <a:t>Interaktiivinen kartta</a:t>
            </a:r>
          </a:p>
          <a:p>
            <a:r>
              <a:rPr lang="fi-FI" sz="1600" dirty="0"/>
              <a:t>Suomi, Pohjoismaat ja Baltia, Eurooppa ja koko maailma.</a:t>
            </a:r>
          </a:p>
        </p:txBody>
      </p:sp>
    </p:spTree>
    <p:extLst>
      <p:ext uri="{BB962C8B-B14F-4D97-AF65-F5344CB8AC3E}">
        <p14:creationId xmlns:p14="http://schemas.microsoft.com/office/powerpoint/2010/main" val="385910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599"/>
    </mc:Choice>
    <mc:Fallback xmlns="">
      <p:transition spd="slow" advTm="559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FEE80-11DC-440E-A7E5-2AD66556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623190"/>
            <a:ext cx="4716599" cy="1280890"/>
          </a:xfrm>
        </p:spPr>
        <p:txBody>
          <a:bodyPr>
            <a:normAutofit/>
          </a:bodyPr>
          <a:lstStyle/>
          <a:p>
            <a:r>
              <a:rPr lang="fi-FI" u="sng" dirty="0"/>
              <a:t>Kalusteet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1496571"/>
            <a:ext cx="10120669" cy="4964613"/>
          </a:xfrm>
        </p:spPr>
      </p:pic>
    </p:spTree>
    <p:extLst>
      <p:ext uri="{BB962C8B-B14F-4D97-AF65-F5344CB8AC3E}">
        <p14:creationId xmlns:p14="http://schemas.microsoft.com/office/powerpoint/2010/main" val="13080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1"/>
    </mc:Choice>
    <mc:Fallback xmlns="">
      <p:transition spd="slow" advTm="75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1657AA-948F-44D1-A367-BE02CE82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D50D4C-5C24-4147-AA6F-4E02D0DB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Lisätietoa ja tukea saat: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i-FI" sz="4000" dirty="0">
                <a:solidFill>
                  <a:schemeClr val="bg1"/>
                </a:solidFill>
              </a:rPr>
              <a:t>	www.isvet.fi</a:t>
            </a:r>
          </a:p>
        </p:txBody>
      </p:sp>
      <p:pic>
        <p:nvPicPr>
          <p:cNvPr id="4" name="Picture 2" descr="ISVET 50 VUOTTA LOGO – kopio">
            <a:extLst>
              <a:ext uri="{FF2B5EF4-FFF2-40B4-BE49-F238E27FC236}">
                <a16:creationId xmlns:a16="http://schemas.microsoft.com/office/drawing/2014/main" id="{11015BDF-C0A9-4531-94FE-743AB0AF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2278313"/>
            <a:ext cx="5143500" cy="22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4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5"/>
    </mc:Choice>
    <mc:Fallback xmlns="">
      <p:transition spd="slow" advTm="8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endParaRPr lang="fi-FI" b="1">
              <a:solidFill>
                <a:schemeClr val="bg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3754" y="643467"/>
            <a:ext cx="3973943" cy="530013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IS-VET Oy on </a:t>
            </a:r>
            <a:r>
              <a:rPr lang="en-US" b="1" dirty="0" err="1">
                <a:solidFill>
                  <a:schemeClr val="bg1"/>
                </a:solidFill>
              </a:rPr>
              <a:t>luonnontieteiden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opetusvälineiden</a:t>
            </a:r>
            <a:r>
              <a:rPr lang="en-US" b="1" dirty="0">
                <a:solidFill>
                  <a:schemeClr val="bg1"/>
                </a:solidFill>
              </a:rPr>
              <a:t> ja </a:t>
            </a:r>
            <a:r>
              <a:rPr lang="en-US" b="1" dirty="0" err="1">
                <a:solidFill>
                  <a:schemeClr val="bg1"/>
                </a:solidFill>
              </a:rPr>
              <a:t>kalusteiden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myyntiin</a:t>
            </a:r>
            <a:r>
              <a:rPr lang="en-US" b="1" dirty="0">
                <a:solidFill>
                  <a:schemeClr val="bg1"/>
                </a:solidFill>
              </a:rPr>
              <a:t> ja </a:t>
            </a:r>
            <a:r>
              <a:rPr lang="en-US" b="1" dirty="0" err="1">
                <a:solidFill>
                  <a:schemeClr val="bg1"/>
                </a:solidFill>
              </a:rPr>
              <a:t>kehittämiseen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erikoistunut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suomalainen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yritys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AIHEET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Sensoripohjainen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mittaaminen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datan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analysointi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Ympäristöntutkimus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Mallit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anatomia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fysiologia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Mikroskoopit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Mikroskooppipreparaatit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Genetiikka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Kartat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 err="1">
                <a:solidFill>
                  <a:schemeClr val="bg1"/>
                </a:solidFill>
              </a:rPr>
              <a:t>Kalusteet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fi-FI" sz="11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SVET 50 VUOTTA LOGO – kopio">
            <a:extLst>
              <a:ext uri="{FF2B5EF4-FFF2-40B4-BE49-F238E27FC236}">
                <a16:creationId xmlns:a16="http://schemas.microsoft.com/office/drawing/2014/main" id="{53DD903A-0392-4A48-8AA2-E0D430CB8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2278313"/>
            <a:ext cx="5143500" cy="22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7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86"/>
    </mc:Choice>
    <mc:Fallback xmlns="">
      <p:transition spd="slow" advTm="21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7871" y="476328"/>
            <a:ext cx="8911687" cy="1359965"/>
          </a:xfrm>
        </p:spPr>
        <p:txBody>
          <a:bodyPr>
            <a:normAutofit/>
          </a:bodyPr>
          <a:lstStyle/>
          <a:p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46080" y="1305464"/>
            <a:ext cx="8915400" cy="3777622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6000" dirty="0"/>
              <a:t>Mitä työkaluja opetuksen tueksi?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33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6"/>
    </mc:Choice>
    <mc:Fallback xmlns="">
      <p:transition spd="slow" advTm="51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Datan mittaus, analysointi ja raportointi</a:t>
            </a:r>
            <a:br>
              <a:rPr lang="fi-FI" dirty="0"/>
            </a:br>
            <a:r>
              <a:rPr lang="fi-FI" sz="2800" dirty="0"/>
              <a:t>Ohjelmat ja tiedonkeräimet</a:t>
            </a:r>
          </a:p>
        </p:txBody>
      </p:sp>
      <p:pic>
        <p:nvPicPr>
          <p:cNvPr id="3074" name="Picture 2" descr="https://www.isvet.fi/uploads/product-images/9/92400-dig/92400-DIG.jpg?2020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70" y="2306998"/>
            <a:ext cx="3269411" cy="32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isvet.fi/uploads/product-images/9/93600/93600.jpg?2020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55" y="2306998"/>
            <a:ext cx="3269411" cy="32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isvet.fi/uploads/product-images/9/93200/93200.jpg?2020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91" y="2252753"/>
            <a:ext cx="2342642" cy="326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"/>
    </mc:Choice>
    <mc:Fallback xmlns="">
      <p:transition spd="slow" advTm="57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Datan mittaus, analysointi ja raportointi</a:t>
            </a:r>
            <a:br>
              <a:rPr lang="fi-FI" dirty="0"/>
            </a:br>
            <a:r>
              <a:rPr lang="fi-FI" dirty="0"/>
              <a:t>Anturit ja lisätarvikkeet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347020" y="2479290"/>
            <a:ext cx="4018622" cy="2514605"/>
          </a:xfrm>
        </p:spPr>
        <p:txBody>
          <a:bodyPr/>
          <a:lstStyle/>
          <a:p>
            <a:r>
              <a:rPr lang="fi-FI" dirty="0"/>
              <a:t>Mittaamiseen suositeltavia antureita, lisätarvikkeita ja </a:t>
            </a:r>
            <a:r>
              <a:rPr lang="fi-FI" dirty="0" err="1"/>
              <a:t>tiedonkeräimiä</a:t>
            </a:r>
            <a:r>
              <a:rPr lang="fi-FI" dirty="0"/>
              <a:t>. </a:t>
            </a:r>
          </a:p>
          <a:p>
            <a:r>
              <a:rPr lang="fi-FI" dirty="0"/>
              <a:t>Mittaaminen ja datan analysointi on helppoa ja nopeaa. </a:t>
            </a:r>
          </a:p>
        </p:txBody>
      </p:sp>
      <p:pic>
        <p:nvPicPr>
          <p:cNvPr id="2052" name="Picture 4" descr="https://www.isvet.fi/uploads/product-images/9/93208/93208.jpg?2020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46" y="2065375"/>
            <a:ext cx="2251493" cy="24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isvet.fi/uploads/product-images/9/93224/93224.jpg?2020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264" y="2020412"/>
            <a:ext cx="2501660" cy="25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isvet.fi/uploads/product-images/9/93217/93217.jpg?2020-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11" y="4522072"/>
            <a:ext cx="2061713" cy="21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isvet.fi/uploads/product-images/6/67321/67321.jpg?2020-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6" y="2479290"/>
            <a:ext cx="3502325" cy="35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isvet.fi/uploads/product-images/9/93204/93204.jpg?2020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60" y="4522072"/>
            <a:ext cx="2286000" cy="21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2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5"/>
    </mc:Choice>
    <mc:Fallback xmlns="">
      <p:transition spd="slow" advTm="614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Fysiologian anturit</a:t>
            </a:r>
            <a:br>
              <a:rPr lang="fi-FI" dirty="0"/>
            </a:br>
            <a:r>
              <a:rPr lang="fi-FI" sz="2000" dirty="0"/>
              <a:t>EKG, verenpaine, syketaajuus, hengitystiheys, spirometria</a:t>
            </a:r>
          </a:p>
        </p:txBody>
      </p:sp>
      <p:pic>
        <p:nvPicPr>
          <p:cNvPr id="4098" name="Picture 2" descr="https://www.isvet.fi/uploads/product-images/9/93206/93206.jpg?2020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2" y="1858972"/>
            <a:ext cx="3036558" cy="30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isvet.fi/uploads/product-images/9/92129a/92129A.jpg?2020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137" y="1701060"/>
            <a:ext cx="3087957" cy="308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isvet.fi/uploads/product-images/9/92111/92111.jpg?2020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47" y="1858972"/>
            <a:ext cx="2932682" cy="29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isvet.fi/uploads/product-images/9/92152/92152.jpg?2020-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1" y="4308969"/>
            <a:ext cx="2501361" cy="25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isvet.fi/uploads/product-images/9/92187/92187.jpg?2020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40" y="4420650"/>
            <a:ext cx="2437350" cy="24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495691" y="5190318"/>
            <a:ext cx="5310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Voit tehdä useita erilaisia fysiologisia tutkimuksia</a:t>
            </a:r>
          </a:p>
        </p:txBody>
      </p:sp>
    </p:spTree>
    <p:extLst>
      <p:ext uri="{BB962C8B-B14F-4D97-AF65-F5344CB8AC3E}">
        <p14:creationId xmlns:p14="http://schemas.microsoft.com/office/powerpoint/2010/main" val="26302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4"/>
    </mc:Choice>
    <mc:Fallback xmlns="">
      <p:transition spd="slow" advTm="609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8133" y="484625"/>
            <a:ext cx="8911687" cy="1274432"/>
          </a:xfrm>
        </p:spPr>
        <p:txBody>
          <a:bodyPr/>
          <a:lstStyle/>
          <a:p>
            <a:r>
              <a:rPr lang="fi-FI" u="sng" dirty="0"/>
              <a:t>Ympäristöntutkimus</a:t>
            </a:r>
            <a:br>
              <a:rPr lang="fi-FI" dirty="0"/>
            </a:br>
            <a:r>
              <a:rPr lang="fi-FI" sz="2800" dirty="0"/>
              <a:t>Ainutlaatuiset tutkimuspaketit</a:t>
            </a:r>
          </a:p>
        </p:txBody>
      </p:sp>
      <p:pic>
        <p:nvPicPr>
          <p:cNvPr id="1026" name="Picture 2" descr="https://www.isvet.fi/uploads/product-images/6/67262/67262_p.jpg?2020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2" y="2184133"/>
            <a:ext cx="2937776" cy="24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svet.fi/uploads/product-images/6/62038/62038.jpg?2020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21" y="2184134"/>
            <a:ext cx="3062077" cy="24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svet.fi/uploads/product-images/6/67260/67260.jpg?2020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23" y="2184133"/>
            <a:ext cx="2711052" cy="248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isvet.fi/ckeditor/plugins/fileman/Uploads/ProductImages/6/67310/67310_kk.jpg?2020-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2" y="4776863"/>
            <a:ext cx="2635188" cy="20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7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9"/>
    </mc:Choice>
    <mc:Fallback xmlns="">
      <p:transition spd="slow" advTm="682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Vesi-ja maatutkimus sekä kokoelmat</a:t>
            </a:r>
          </a:p>
        </p:txBody>
      </p:sp>
      <p:pic>
        <p:nvPicPr>
          <p:cNvPr id="4" name="Picture 10" descr="https://www.isvet.fi/uploads/product-images/6/67301/67301.jpg?2020-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6" y="1813560"/>
            <a:ext cx="2729692" cy="272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isvet.fi/uploads/product-images/6/65301/65301.jpg?2020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08" y="1813560"/>
            <a:ext cx="3350732" cy="254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isvet.fi/uploads/product-images/6/66007/66007.jpg?2020-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23" y="4378778"/>
            <a:ext cx="2400539" cy="24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isvet.fi/uploads/product-images/6/68023/68023.jpg?2020-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78" y="4360373"/>
            <a:ext cx="2437350" cy="24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isvet.fi/uploads/product-images/6/67315/67315.jpg?2020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333" y="1813560"/>
            <a:ext cx="2452298" cy="24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5"/>
    </mc:Choice>
    <mc:Fallback xmlns="">
      <p:transition spd="slow" advTm="63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Mallit (anatomia ja fysiologia)</a:t>
            </a:r>
            <a:br>
              <a:rPr lang="fi-FI" u="sng" dirty="0"/>
            </a:br>
            <a:r>
              <a:rPr lang="fi-FI" sz="2800" dirty="0"/>
              <a:t>Laadukkaat mallit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8F5D86-61ED-42BB-B608-867D32D3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14" y="2042917"/>
            <a:ext cx="3868305" cy="38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E26DDE-FFFF-4907-BC56-03E43671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2" y="2042917"/>
            <a:ext cx="3777622" cy="38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13884ED-F13A-491F-AF0A-E2FFE1B5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31" y="2042917"/>
            <a:ext cx="3868304" cy="386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6"/>
    </mc:Choice>
    <mc:Fallback xmlns="">
      <p:transition spd="slow" advTm="642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2|2.2|1.4|1.4|1.5|1.5|1.4|1.5|-14.5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186</Words>
  <Application>Microsoft Office PowerPoint</Application>
  <PresentationFormat>Laajakuva</PresentationFormat>
  <Paragraphs>43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Pinta</vt:lpstr>
      <vt:lpstr>PowerPoint-esitys</vt:lpstr>
      <vt:lpstr>PowerPoint-esitys</vt:lpstr>
      <vt:lpstr> </vt:lpstr>
      <vt:lpstr>Datan mittaus, analysointi ja raportointi Ohjelmat ja tiedonkeräimet</vt:lpstr>
      <vt:lpstr>Datan mittaus, analysointi ja raportointi Anturit ja lisätarvikkeet</vt:lpstr>
      <vt:lpstr>Fysiologian anturit EKG, verenpaine, syketaajuus, hengitystiheys, spirometria</vt:lpstr>
      <vt:lpstr>Ympäristöntutkimus Ainutlaatuiset tutkimuspaketit</vt:lpstr>
      <vt:lpstr>Vesi-ja maatutkimus sekä kokoelmat</vt:lpstr>
      <vt:lpstr>Mallit (anatomia ja fysiologia) Laadukkaat mallit</vt:lpstr>
      <vt:lpstr>Mikroskoopit</vt:lpstr>
      <vt:lpstr>Mikroskooppipreparaatit</vt:lpstr>
      <vt:lpstr>Genetiikka Elektroforeesi, geenitutkimuskitit ja transilluminaattorit</vt:lpstr>
      <vt:lpstr>Kartat ja julisteet </vt:lpstr>
      <vt:lpstr>Kartat</vt:lpstr>
      <vt:lpstr>Kalusteet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Tero Leinonen</dc:creator>
  <cp:lastModifiedBy>Kati Vähä-Jaakkola</cp:lastModifiedBy>
  <cp:revision>14</cp:revision>
  <dcterms:created xsi:type="dcterms:W3CDTF">2020-10-16T09:53:09Z</dcterms:created>
  <dcterms:modified xsi:type="dcterms:W3CDTF">2020-10-19T11:37:02Z</dcterms:modified>
</cp:coreProperties>
</file>